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00" r:id="rId2"/>
    <p:sldMasterId id="2147483712" r:id="rId3"/>
    <p:sldMasterId id="2147483724" r:id="rId4"/>
    <p:sldMasterId id="2147483736" r:id="rId5"/>
    <p:sldMasterId id="2147483750" r:id="rId6"/>
  </p:sldMasterIdLst>
  <p:notesMasterIdLst>
    <p:notesMasterId r:id="rId113"/>
  </p:notesMasterIdLst>
  <p:sldIdLst>
    <p:sldId id="858" r:id="rId7"/>
    <p:sldId id="842" r:id="rId8"/>
    <p:sldId id="859" r:id="rId9"/>
    <p:sldId id="863" r:id="rId10"/>
    <p:sldId id="1104" r:id="rId11"/>
    <p:sldId id="857" r:id="rId12"/>
    <p:sldId id="1105" r:id="rId13"/>
    <p:sldId id="817" r:id="rId14"/>
    <p:sldId id="544" r:id="rId15"/>
    <p:sldId id="582" r:id="rId16"/>
    <p:sldId id="583" r:id="rId17"/>
    <p:sldId id="584" r:id="rId18"/>
    <p:sldId id="585" r:id="rId19"/>
    <p:sldId id="586" r:id="rId20"/>
    <p:sldId id="587" r:id="rId21"/>
    <p:sldId id="590" r:id="rId22"/>
    <p:sldId id="588" r:id="rId23"/>
    <p:sldId id="589" r:id="rId24"/>
    <p:sldId id="593" r:id="rId25"/>
    <p:sldId id="594" r:id="rId26"/>
    <p:sldId id="596" r:id="rId27"/>
    <p:sldId id="597" r:id="rId28"/>
    <p:sldId id="598" r:id="rId29"/>
    <p:sldId id="599" r:id="rId30"/>
    <p:sldId id="600" r:id="rId31"/>
    <p:sldId id="601" r:id="rId32"/>
    <p:sldId id="759" r:id="rId33"/>
    <p:sldId id="710" r:id="rId34"/>
    <p:sldId id="711" r:id="rId35"/>
    <p:sldId id="712" r:id="rId36"/>
    <p:sldId id="713" r:id="rId37"/>
    <p:sldId id="1106" r:id="rId38"/>
    <p:sldId id="855" r:id="rId39"/>
    <p:sldId id="864" r:id="rId40"/>
    <p:sldId id="1107" r:id="rId41"/>
    <p:sldId id="854" r:id="rId42"/>
    <p:sldId id="844" r:id="rId43"/>
    <p:sldId id="714" r:id="rId44"/>
    <p:sldId id="715" r:id="rId45"/>
    <p:sldId id="716" r:id="rId46"/>
    <p:sldId id="717" r:id="rId47"/>
    <p:sldId id="718" r:id="rId48"/>
    <p:sldId id="721" r:id="rId49"/>
    <p:sldId id="452" r:id="rId50"/>
    <p:sldId id="722" r:id="rId51"/>
    <p:sldId id="724" r:id="rId52"/>
    <p:sldId id="725" r:id="rId53"/>
    <p:sldId id="833" r:id="rId54"/>
    <p:sldId id="719" r:id="rId55"/>
    <p:sldId id="851" r:id="rId56"/>
    <p:sldId id="835" r:id="rId57"/>
    <p:sldId id="736" r:id="rId58"/>
    <p:sldId id="1112" r:id="rId59"/>
    <p:sldId id="1113" r:id="rId60"/>
    <p:sldId id="738" r:id="rId61"/>
    <p:sldId id="1109" r:id="rId62"/>
    <p:sldId id="1108" r:id="rId63"/>
    <p:sldId id="741" r:id="rId64"/>
    <p:sldId id="739" r:id="rId65"/>
    <p:sldId id="1110" r:id="rId66"/>
    <p:sldId id="1099" r:id="rId67"/>
    <p:sldId id="1103" r:id="rId68"/>
    <p:sldId id="742" r:id="rId69"/>
    <p:sldId id="743" r:id="rId70"/>
    <p:sldId id="744" r:id="rId71"/>
    <p:sldId id="1111" r:id="rId72"/>
    <p:sldId id="745" r:id="rId73"/>
    <p:sldId id="747" r:id="rId74"/>
    <p:sldId id="748" r:id="rId75"/>
    <p:sldId id="740" r:id="rId76"/>
    <p:sldId id="749" r:id="rId77"/>
    <p:sldId id="750" r:id="rId78"/>
    <p:sldId id="751" r:id="rId79"/>
    <p:sldId id="823" r:id="rId80"/>
    <p:sldId id="853" r:id="rId81"/>
    <p:sldId id="807" r:id="rId82"/>
    <p:sldId id="808" r:id="rId83"/>
    <p:sldId id="839" r:id="rId84"/>
    <p:sldId id="760" r:id="rId85"/>
    <p:sldId id="847" r:id="rId86"/>
    <p:sldId id="762" r:id="rId87"/>
    <p:sldId id="845" r:id="rId88"/>
    <p:sldId id="840" r:id="rId89"/>
    <p:sldId id="841" r:id="rId90"/>
    <p:sldId id="826" r:id="rId91"/>
    <p:sldId id="307" r:id="rId92"/>
    <p:sldId id="310" r:id="rId93"/>
    <p:sldId id="781" r:id="rId94"/>
    <p:sldId id="849" r:id="rId95"/>
    <p:sldId id="791" r:id="rId96"/>
    <p:sldId id="624" r:id="rId97"/>
    <p:sldId id="784" r:id="rId98"/>
    <p:sldId id="792" r:id="rId99"/>
    <p:sldId id="795" r:id="rId100"/>
    <p:sldId id="796" r:id="rId101"/>
    <p:sldId id="852" r:id="rId102"/>
    <p:sldId id="797" r:id="rId103"/>
    <p:sldId id="825" r:id="rId104"/>
    <p:sldId id="256" r:id="rId105"/>
    <p:sldId id="258" r:id="rId106"/>
    <p:sldId id="850" r:id="rId107"/>
    <p:sldId id="827" r:id="rId108"/>
    <p:sldId id="848" r:id="rId109"/>
    <p:sldId id="838" r:id="rId110"/>
    <p:sldId id="836" r:id="rId111"/>
    <p:sldId id="837" r:id="rId11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49" autoAdjust="0"/>
    <p:restoredTop sz="93826" autoAdjust="0"/>
  </p:normalViewPr>
  <p:slideViewPr>
    <p:cSldViewPr snapToGrid="0">
      <p:cViewPr varScale="1">
        <p:scale>
          <a:sx n="62" d="100"/>
          <a:sy n="62" d="100"/>
        </p:scale>
        <p:origin x="884" y="40"/>
      </p:cViewPr>
      <p:guideLst/>
    </p:cSldViewPr>
  </p:slideViewPr>
  <p:outlineViewPr>
    <p:cViewPr>
      <p:scale>
        <a:sx n="33" d="100"/>
        <a:sy n="33" d="100"/>
      </p:scale>
      <p:origin x="0" y="-2520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tableStyles" Target="tableStyles.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notesMaster" Target="notesMasters/notesMaster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2D0E9A-2E79-4A00-BC04-9F32B3BCA33E}"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3FEB7DD6-D656-4ED6-8D9D-27DADF01B45A}">
      <dgm:prSet phldrT="[文本]" custT="1"/>
      <dgm:spPr/>
      <dgm:t>
        <a:bodyPr/>
        <a:lstStyle/>
        <a:p>
          <a:r>
            <a:rPr lang="zh-CN" altLang="en-US" sz="2000" dirty="0">
              <a:latin typeface="宋体" panose="02010600030101010101" pitchFamily="2" charset="-122"/>
              <a:ea typeface="宋体" panose="02010600030101010101" pitchFamily="2" charset="-122"/>
            </a:rPr>
            <a:t>对未来的信任</a:t>
          </a:r>
        </a:p>
      </dgm:t>
    </dgm:pt>
    <dgm:pt modelId="{7FB4494E-D25F-4FD0-806F-35808BED47F5}" type="parTrans" cxnId="{CEAC1D29-57B6-45FA-97E2-5A21F9267DBC}">
      <dgm:prSet/>
      <dgm:spPr/>
      <dgm:t>
        <a:bodyPr/>
        <a:lstStyle/>
        <a:p>
          <a:endParaRPr lang="zh-CN" altLang="en-US"/>
        </a:p>
      </dgm:t>
    </dgm:pt>
    <dgm:pt modelId="{8E3E048A-7D0A-4C2A-A98A-70796DB90981}" type="sibTrans" cxnId="{CEAC1D29-57B6-45FA-97E2-5A21F9267DBC}">
      <dgm:prSet/>
      <dgm:spPr/>
      <dgm:t>
        <a:bodyPr/>
        <a:lstStyle/>
        <a:p>
          <a:endParaRPr lang="zh-CN" altLang="en-US"/>
        </a:p>
      </dgm:t>
    </dgm:pt>
    <dgm:pt modelId="{A90182A7-4232-4E32-9181-9FE9A80B8AE3}">
      <dgm:prSet phldrT="[文本]" custT="1"/>
      <dgm:spPr/>
      <dgm:t>
        <a:bodyPr/>
        <a:lstStyle/>
        <a:p>
          <a:r>
            <a:rPr lang="zh-CN" altLang="en-US" sz="2000" dirty="0">
              <a:latin typeface="宋体" panose="02010600030101010101" pitchFamily="2" charset="-122"/>
              <a:ea typeface="宋体" panose="02010600030101010101" pitchFamily="2" charset="-122"/>
            </a:rPr>
            <a:t>信用</a:t>
          </a:r>
        </a:p>
      </dgm:t>
    </dgm:pt>
    <dgm:pt modelId="{00A6BD74-5C56-47A9-87BB-ED23818163FF}" type="parTrans" cxnId="{96247ED3-CF74-4431-9645-D1C8C6F9D3B2}">
      <dgm:prSet/>
      <dgm:spPr/>
      <dgm:t>
        <a:bodyPr/>
        <a:lstStyle/>
        <a:p>
          <a:endParaRPr lang="zh-CN" altLang="en-US"/>
        </a:p>
      </dgm:t>
    </dgm:pt>
    <dgm:pt modelId="{E8F6EE7E-D8DD-4F6D-A43F-0E4A14AD3BDE}" type="sibTrans" cxnId="{96247ED3-CF74-4431-9645-D1C8C6F9D3B2}">
      <dgm:prSet/>
      <dgm:spPr/>
      <dgm:t>
        <a:bodyPr/>
        <a:lstStyle/>
        <a:p>
          <a:endParaRPr lang="zh-CN" altLang="en-US"/>
        </a:p>
      </dgm:t>
    </dgm:pt>
    <dgm:pt modelId="{B93501A0-AB60-4CDD-B603-20A528E53DBD}">
      <dgm:prSet phldrT="[文本]" custT="1"/>
      <dgm:spPr/>
      <dgm:t>
        <a:bodyPr/>
        <a:lstStyle/>
        <a:p>
          <a:r>
            <a:rPr lang="zh-CN" altLang="en-US" sz="2000" dirty="0">
              <a:latin typeface="宋体" panose="02010600030101010101" pitchFamily="2" charset="-122"/>
              <a:ea typeface="宋体" panose="02010600030101010101" pitchFamily="2" charset="-122"/>
            </a:rPr>
            <a:t>支付给承包商</a:t>
          </a:r>
        </a:p>
      </dgm:t>
    </dgm:pt>
    <dgm:pt modelId="{7C6188D0-991F-489C-856D-6D8978AA1AA4}" type="parTrans" cxnId="{CC7127B8-C7AF-42C9-9407-0B5DEF0B0444}">
      <dgm:prSet/>
      <dgm:spPr/>
      <dgm:t>
        <a:bodyPr/>
        <a:lstStyle/>
        <a:p>
          <a:endParaRPr lang="zh-CN" altLang="en-US"/>
        </a:p>
      </dgm:t>
    </dgm:pt>
    <dgm:pt modelId="{E49189A0-957E-40A3-A2AC-AC1CB8FCE4A3}" type="sibTrans" cxnId="{CC7127B8-C7AF-42C9-9407-0B5DEF0B0444}">
      <dgm:prSet/>
      <dgm:spPr/>
      <dgm:t>
        <a:bodyPr/>
        <a:lstStyle/>
        <a:p>
          <a:endParaRPr lang="zh-CN" altLang="en-US"/>
        </a:p>
      </dgm:t>
    </dgm:pt>
    <dgm:pt modelId="{13F96239-5BD1-4613-8FDF-F96777574908}">
      <dgm:prSet phldrT="[文本]" custT="1"/>
      <dgm:spPr/>
      <dgm:t>
        <a:bodyPr/>
        <a:lstStyle/>
        <a:p>
          <a:r>
            <a:rPr lang="zh-CN" altLang="en-US" sz="2000" dirty="0">
              <a:latin typeface="宋体" panose="02010600030101010101" pitchFamily="2" charset="-122"/>
              <a:ea typeface="宋体" panose="02010600030101010101" pitchFamily="2" charset="-122"/>
            </a:rPr>
            <a:t>新的面包店</a:t>
          </a:r>
        </a:p>
      </dgm:t>
    </dgm:pt>
    <dgm:pt modelId="{8A36C3CB-2964-4B86-8D4C-CBE376C8EA13}" type="parTrans" cxnId="{44191EE1-AAD3-47A8-B469-E969B1AAFE93}">
      <dgm:prSet/>
      <dgm:spPr/>
      <dgm:t>
        <a:bodyPr/>
        <a:lstStyle/>
        <a:p>
          <a:endParaRPr lang="zh-CN" altLang="en-US"/>
        </a:p>
      </dgm:t>
    </dgm:pt>
    <dgm:pt modelId="{F60DB3CF-FF4C-4778-9B97-A26BD308B2EE}" type="sibTrans" cxnId="{44191EE1-AAD3-47A8-B469-E969B1AAFE93}">
      <dgm:prSet/>
      <dgm:spPr/>
      <dgm:t>
        <a:bodyPr/>
        <a:lstStyle/>
        <a:p>
          <a:endParaRPr lang="zh-CN" altLang="en-US"/>
        </a:p>
      </dgm:t>
    </dgm:pt>
    <dgm:pt modelId="{FACD87C1-96B9-4F3A-A5E2-258F8A159AF7}">
      <dgm:prSet phldrT="[文本]" custT="1"/>
      <dgm:spPr/>
      <dgm:t>
        <a:bodyPr/>
        <a:lstStyle/>
        <a:p>
          <a:r>
            <a:rPr lang="zh-CN" altLang="en-US" sz="2000" dirty="0">
              <a:latin typeface="宋体" panose="02010600030101010101" pitchFamily="2" charset="-122"/>
              <a:ea typeface="宋体" panose="02010600030101010101" pitchFamily="2" charset="-122"/>
            </a:rPr>
            <a:t>能够偿还贷款的面包</a:t>
          </a:r>
        </a:p>
      </dgm:t>
    </dgm:pt>
    <dgm:pt modelId="{278D5504-1002-41EA-94AF-33F0CFA994F4}" type="parTrans" cxnId="{D390CA48-74B8-458F-A21C-5BE31016AEB4}">
      <dgm:prSet/>
      <dgm:spPr/>
      <dgm:t>
        <a:bodyPr/>
        <a:lstStyle/>
        <a:p>
          <a:endParaRPr lang="zh-CN" altLang="en-US"/>
        </a:p>
      </dgm:t>
    </dgm:pt>
    <dgm:pt modelId="{ADF8F9D2-CD0F-4A1A-B163-827AB202C877}" type="sibTrans" cxnId="{D390CA48-74B8-458F-A21C-5BE31016AEB4}">
      <dgm:prSet/>
      <dgm:spPr/>
      <dgm:t>
        <a:bodyPr/>
        <a:lstStyle/>
        <a:p>
          <a:endParaRPr lang="zh-CN" altLang="en-US"/>
        </a:p>
      </dgm:t>
    </dgm:pt>
    <dgm:pt modelId="{048B6B90-0FA1-4BB3-BEFD-B1393AB06C0F}" type="pres">
      <dgm:prSet presAssocID="{F22D0E9A-2E79-4A00-BC04-9F32B3BCA33E}" presName="cycle" presStyleCnt="0">
        <dgm:presLayoutVars>
          <dgm:dir/>
          <dgm:resizeHandles val="exact"/>
        </dgm:presLayoutVars>
      </dgm:prSet>
      <dgm:spPr/>
    </dgm:pt>
    <dgm:pt modelId="{F5F7E55E-B429-403E-A9C7-6140E962678E}" type="pres">
      <dgm:prSet presAssocID="{3FEB7DD6-D656-4ED6-8D9D-27DADF01B45A}" presName="dummy" presStyleCnt="0"/>
      <dgm:spPr/>
    </dgm:pt>
    <dgm:pt modelId="{4E1F3FF0-F407-4D63-856C-BBEB20594990}" type="pres">
      <dgm:prSet presAssocID="{3FEB7DD6-D656-4ED6-8D9D-27DADF01B45A}" presName="node" presStyleLbl="revTx" presStyleIdx="0" presStyleCnt="5" custRadScaleRad="100070" custRadScaleInc="13278">
        <dgm:presLayoutVars>
          <dgm:bulletEnabled val="1"/>
        </dgm:presLayoutVars>
      </dgm:prSet>
      <dgm:spPr/>
    </dgm:pt>
    <dgm:pt modelId="{79B64862-1D86-4595-A18A-D12A12DB4B3F}" type="pres">
      <dgm:prSet presAssocID="{8E3E048A-7D0A-4C2A-A98A-70796DB90981}" presName="sibTrans" presStyleLbl="node1" presStyleIdx="0" presStyleCnt="5"/>
      <dgm:spPr/>
    </dgm:pt>
    <dgm:pt modelId="{55FD3B4E-072E-423C-A860-F2166C874EE8}" type="pres">
      <dgm:prSet presAssocID="{A90182A7-4232-4E32-9181-9FE9A80B8AE3}" presName="dummy" presStyleCnt="0"/>
      <dgm:spPr/>
    </dgm:pt>
    <dgm:pt modelId="{5761D4E9-6581-4067-B148-8941CCCF0AB1}" type="pres">
      <dgm:prSet presAssocID="{A90182A7-4232-4E32-9181-9FE9A80B8AE3}" presName="node" presStyleLbl="revTx" presStyleIdx="1" presStyleCnt="5" custScaleX="95698" custScaleY="76102" custRadScaleRad="101081" custRadScaleInc="7499">
        <dgm:presLayoutVars>
          <dgm:bulletEnabled val="1"/>
        </dgm:presLayoutVars>
      </dgm:prSet>
      <dgm:spPr/>
    </dgm:pt>
    <dgm:pt modelId="{BF720CF6-7CD5-4ED3-91B1-7B1AF9D09B36}" type="pres">
      <dgm:prSet presAssocID="{E8F6EE7E-D8DD-4F6D-A43F-0E4A14AD3BDE}" presName="sibTrans" presStyleLbl="node1" presStyleIdx="1" presStyleCnt="5"/>
      <dgm:spPr/>
    </dgm:pt>
    <dgm:pt modelId="{21BF6C1C-033B-4424-95E4-BB263ACB327F}" type="pres">
      <dgm:prSet presAssocID="{B93501A0-AB60-4CDD-B603-20A528E53DBD}" presName="dummy" presStyleCnt="0"/>
      <dgm:spPr/>
    </dgm:pt>
    <dgm:pt modelId="{88805503-0549-4191-9C83-C714C4740C26}" type="pres">
      <dgm:prSet presAssocID="{B93501A0-AB60-4CDD-B603-20A528E53DBD}" presName="node" presStyleLbl="revTx" presStyleIdx="2" presStyleCnt="5">
        <dgm:presLayoutVars>
          <dgm:bulletEnabled val="1"/>
        </dgm:presLayoutVars>
      </dgm:prSet>
      <dgm:spPr/>
    </dgm:pt>
    <dgm:pt modelId="{C2FC437E-7D05-460B-9350-22FD3D1280A6}" type="pres">
      <dgm:prSet presAssocID="{E49189A0-957E-40A3-A2AC-AC1CB8FCE4A3}" presName="sibTrans" presStyleLbl="node1" presStyleIdx="2" presStyleCnt="5"/>
      <dgm:spPr/>
    </dgm:pt>
    <dgm:pt modelId="{60BA5DFB-D426-4CED-9A4C-CFB3C03356BD}" type="pres">
      <dgm:prSet presAssocID="{13F96239-5BD1-4613-8FDF-F96777574908}" presName="dummy" presStyleCnt="0"/>
      <dgm:spPr/>
    </dgm:pt>
    <dgm:pt modelId="{FCEE4E59-758E-49B8-8851-06DC384573D0}" type="pres">
      <dgm:prSet presAssocID="{13F96239-5BD1-4613-8FDF-F96777574908}" presName="node" presStyleLbl="revTx" presStyleIdx="3" presStyleCnt="5" custScaleX="126481" custRadScaleRad="99295" custRadScaleInc="-3371">
        <dgm:presLayoutVars>
          <dgm:bulletEnabled val="1"/>
        </dgm:presLayoutVars>
      </dgm:prSet>
      <dgm:spPr/>
    </dgm:pt>
    <dgm:pt modelId="{170FCC9A-CE28-4BA5-885B-EB719F1CDD62}" type="pres">
      <dgm:prSet presAssocID="{F60DB3CF-FF4C-4778-9B97-A26BD308B2EE}" presName="sibTrans" presStyleLbl="node1" presStyleIdx="3" presStyleCnt="5"/>
      <dgm:spPr/>
    </dgm:pt>
    <dgm:pt modelId="{072218E0-1165-445E-8DEF-53B21ED21576}" type="pres">
      <dgm:prSet presAssocID="{FACD87C1-96B9-4F3A-A5E2-258F8A159AF7}" presName="dummy" presStyleCnt="0"/>
      <dgm:spPr/>
    </dgm:pt>
    <dgm:pt modelId="{6641C636-F0EA-46CC-92FE-0CC05A9D682D}" type="pres">
      <dgm:prSet presAssocID="{FACD87C1-96B9-4F3A-A5E2-258F8A159AF7}" presName="node" presStyleLbl="revTx" presStyleIdx="4" presStyleCnt="5" custScaleX="125710">
        <dgm:presLayoutVars>
          <dgm:bulletEnabled val="1"/>
        </dgm:presLayoutVars>
      </dgm:prSet>
      <dgm:spPr/>
    </dgm:pt>
    <dgm:pt modelId="{78E314E4-0564-4B55-86D6-C2D9EF026D37}" type="pres">
      <dgm:prSet presAssocID="{ADF8F9D2-CD0F-4A1A-B163-827AB202C877}" presName="sibTrans" presStyleLbl="node1" presStyleIdx="4" presStyleCnt="5" custScaleX="100832" custScaleY="100075" custLinFactNeighborX="-1022" custLinFactNeighborY="1908"/>
      <dgm:spPr/>
    </dgm:pt>
  </dgm:ptLst>
  <dgm:cxnLst>
    <dgm:cxn modelId="{8D601004-5B2F-4BEC-8AF2-20C4A3CF4D6C}" type="presOf" srcId="{FACD87C1-96B9-4F3A-A5E2-258F8A159AF7}" destId="{6641C636-F0EA-46CC-92FE-0CC05A9D682D}" srcOrd="0" destOrd="0" presId="urn:microsoft.com/office/officeart/2005/8/layout/cycle1"/>
    <dgm:cxn modelId="{E999E510-4DA4-43A3-B84D-C5399281044F}" type="presOf" srcId="{F60DB3CF-FF4C-4778-9B97-A26BD308B2EE}" destId="{170FCC9A-CE28-4BA5-885B-EB719F1CDD62}" srcOrd="0" destOrd="0" presId="urn:microsoft.com/office/officeart/2005/8/layout/cycle1"/>
    <dgm:cxn modelId="{F8FDC518-351A-4351-9C4B-9EAF33409160}" type="presOf" srcId="{B93501A0-AB60-4CDD-B603-20A528E53DBD}" destId="{88805503-0549-4191-9C83-C714C4740C26}" srcOrd="0" destOrd="0" presId="urn:microsoft.com/office/officeart/2005/8/layout/cycle1"/>
    <dgm:cxn modelId="{CEAC1D29-57B6-45FA-97E2-5A21F9267DBC}" srcId="{F22D0E9A-2E79-4A00-BC04-9F32B3BCA33E}" destId="{3FEB7DD6-D656-4ED6-8D9D-27DADF01B45A}" srcOrd="0" destOrd="0" parTransId="{7FB4494E-D25F-4FD0-806F-35808BED47F5}" sibTransId="{8E3E048A-7D0A-4C2A-A98A-70796DB90981}"/>
    <dgm:cxn modelId="{1620DB29-0BB5-4AFB-B7C3-5DF5D3D60233}" type="presOf" srcId="{3FEB7DD6-D656-4ED6-8D9D-27DADF01B45A}" destId="{4E1F3FF0-F407-4D63-856C-BBEB20594990}" srcOrd="0" destOrd="0" presId="urn:microsoft.com/office/officeart/2005/8/layout/cycle1"/>
    <dgm:cxn modelId="{0C58F841-4BFA-4F69-974D-35F28959661D}" type="presOf" srcId="{F22D0E9A-2E79-4A00-BC04-9F32B3BCA33E}" destId="{048B6B90-0FA1-4BB3-BEFD-B1393AB06C0F}" srcOrd="0" destOrd="0" presId="urn:microsoft.com/office/officeart/2005/8/layout/cycle1"/>
    <dgm:cxn modelId="{D390CA48-74B8-458F-A21C-5BE31016AEB4}" srcId="{F22D0E9A-2E79-4A00-BC04-9F32B3BCA33E}" destId="{FACD87C1-96B9-4F3A-A5E2-258F8A159AF7}" srcOrd="4" destOrd="0" parTransId="{278D5504-1002-41EA-94AF-33F0CFA994F4}" sibTransId="{ADF8F9D2-CD0F-4A1A-B163-827AB202C877}"/>
    <dgm:cxn modelId="{6EDAD453-8746-4917-B75C-4BA09F5B8EDB}" type="presOf" srcId="{13F96239-5BD1-4613-8FDF-F96777574908}" destId="{FCEE4E59-758E-49B8-8851-06DC384573D0}" srcOrd="0" destOrd="0" presId="urn:microsoft.com/office/officeart/2005/8/layout/cycle1"/>
    <dgm:cxn modelId="{1FD81D75-3220-4212-BEB1-D77073F6F844}" type="presOf" srcId="{ADF8F9D2-CD0F-4A1A-B163-827AB202C877}" destId="{78E314E4-0564-4B55-86D6-C2D9EF026D37}" srcOrd="0" destOrd="0" presId="urn:microsoft.com/office/officeart/2005/8/layout/cycle1"/>
    <dgm:cxn modelId="{08683C7A-C1C5-4010-BB7D-6D6CC3B34277}" type="presOf" srcId="{8E3E048A-7D0A-4C2A-A98A-70796DB90981}" destId="{79B64862-1D86-4595-A18A-D12A12DB4B3F}" srcOrd="0" destOrd="0" presId="urn:microsoft.com/office/officeart/2005/8/layout/cycle1"/>
    <dgm:cxn modelId="{FECCE084-7D94-4504-976E-B588FC6325B1}" type="presOf" srcId="{A90182A7-4232-4E32-9181-9FE9A80B8AE3}" destId="{5761D4E9-6581-4067-B148-8941CCCF0AB1}" srcOrd="0" destOrd="0" presId="urn:microsoft.com/office/officeart/2005/8/layout/cycle1"/>
    <dgm:cxn modelId="{CC7127B8-C7AF-42C9-9407-0B5DEF0B0444}" srcId="{F22D0E9A-2E79-4A00-BC04-9F32B3BCA33E}" destId="{B93501A0-AB60-4CDD-B603-20A528E53DBD}" srcOrd="2" destOrd="0" parTransId="{7C6188D0-991F-489C-856D-6D8978AA1AA4}" sibTransId="{E49189A0-957E-40A3-A2AC-AC1CB8FCE4A3}"/>
    <dgm:cxn modelId="{6899F9CB-5579-46B0-9A6E-3E18254C606B}" type="presOf" srcId="{E8F6EE7E-D8DD-4F6D-A43F-0E4A14AD3BDE}" destId="{BF720CF6-7CD5-4ED3-91B1-7B1AF9D09B36}" srcOrd="0" destOrd="0" presId="urn:microsoft.com/office/officeart/2005/8/layout/cycle1"/>
    <dgm:cxn modelId="{96247ED3-CF74-4431-9645-D1C8C6F9D3B2}" srcId="{F22D0E9A-2E79-4A00-BC04-9F32B3BCA33E}" destId="{A90182A7-4232-4E32-9181-9FE9A80B8AE3}" srcOrd="1" destOrd="0" parTransId="{00A6BD74-5C56-47A9-87BB-ED23818163FF}" sibTransId="{E8F6EE7E-D8DD-4F6D-A43F-0E4A14AD3BDE}"/>
    <dgm:cxn modelId="{44191EE1-AAD3-47A8-B469-E969B1AAFE93}" srcId="{F22D0E9A-2E79-4A00-BC04-9F32B3BCA33E}" destId="{13F96239-5BD1-4613-8FDF-F96777574908}" srcOrd="3" destOrd="0" parTransId="{8A36C3CB-2964-4B86-8D4C-CBE376C8EA13}" sibTransId="{F60DB3CF-FF4C-4778-9B97-A26BD308B2EE}"/>
    <dgm:cxn modelId="{8A4FCBF8-B8EA-4F32-8DA9-607E8562C344}" type="presOf" srcId="{E49189A0-957E-40A3-A2AC-AC1CB8FCE4A3}" destId="{C2FC437E-7D05-460B-9350-22FD3D1280A6}" srcOrd="0" destOrd="0" presId="urn:microsoft.com/office/officeart/2005/8/layout/cycle1"/>
    <dgm:cxn modelId="{4C202A8D-A341-401B-A645-CA5060990150}" type="presParOf" srcId="{048B6B90-0FA1-4BB3-BEFD-B1393AB06C0F}" destId="{F5F7E55E-B429-403E-A9C7-6140E962678E}" srcOrd="0" destOrd="0" presId="urn:microsoft.com/office/officeart/2005/8/layout/cycle1"/>
    <dgm:cxn modelId="{0BEA2838-02FF-4C8E-8EE2-08347A46A04B}" type="presParOf" srcId="{048B6B90-0FA1-4BB3-BEFD-B1393AB06C0F}" destId="{4E1F3FF0-F407-4D63-856C-BBEB20594990}" srcOrd="1" destOrd="0" presId="urn:microsoft.com/office/officeart/2005/8/layout/cycle1"/>
    <dgm:cxn modelId="{1D95A0C2-29C3-4D40-A94F-F0256ED46C43}" type="presParOf" srcId="{048B6B90-0FA1-4BB3-BEFD-B1393AB06C0F}" destId="{79B64862-1D86-4595-A18A-D12A12DB4B3F}" srcOrd="2" destOrd="0" presId="urn:microsoft.com/office/officeart/2005/8/layout/cycle1"/>
    <dgm:cxn modelId="{5CE51A3D-6E05-40E0-B459-7092A677D460}" type="presParOf" srcId="{048B6B90-0FA1-4BB3-BEFD-B1393AB06C0F}" destId="{55FD3B4E-072E-423C-A860-F2166C874EE8}" srcOrd="3" destOrd="0" presId="urn:microsoft.com/office/officeart/2005/8/layout/cycle1"/>
    <dgm:cxn modelId="{D962B67F-29BC-4CFC-B577-CFAE7BC724D5}" type="presParOf" srcId="{048B6B90-0FA1-4BB3-BEFD-B1393AB06C0F}" destId="{5761D4E9-6581-4067-B148-8941CCCF0AB1}" srcOrd="4" destOrd="0" presId="urn:microsoft.com/office/officeart/2005/8/layout/cycle1"/>
    <dgm:cxn modelId="{1B1A568A-EC3A-4B4E-BEBC-58BC315B0267}" type="presParOf" srcId="{048B6B90-0FA1-4BB3-BEFD-B1393AB06C0F}" destId="{BF720CF6-7CD5-4ED3-91B1-7B1AF9D09B36}" srcOrd="5" destOrd="0" presId="urn:microsoft.com/office/officeart/2005/8/layout/cycle1"/>
    <dgm:cxn modelId="{01158CD9-E421-4BE0-AB54-2FA01DC6FAD2}" type="presParOf" srcId="{048B6B90-0FA1-4BB3-BEFD-B1393AB06C0F}" destId="{21BF6C1C-033B-4424-95E4-BB263ACB327F}" srcOrd="6" destOrd="0" presId="urn:microsoft.com/office/officeart/2005/8/layout/cycle1"/>
    <dgm:cxn modelId="{9971C0DE-2DAE-44A6-912F-F87032457511}" type="presParOf" srcId="{048B6B90-0FA1-4BB3-BEFD-B1393AB06C0F}" destId="{88805503-0549-4191-9C83-C714C4740C26}" srcOrd="7" destOrd="0" presId="urn:microsoft.com/office/officeart/2005/8/layout/cycle1"/>
    <dgm:cxn modelId="{E7DB20A4-BD6E-405B-8CD2-D55E8993D5D2}" type="presParOf" srcId="{048B6B90-0FA1-4BB3-BEFD-B1393AB06C0F}" destId="{C2FC437E-7D05-460B-9350-22FD3D1280A6}" srcOrd="8" destOrd="0" presId="urn:microsoft.com/office/officeart/2005/8/layout/cycle1"/>
    <dgm:cxn modelId="{397C0966-1B53-40F3-9E7F-275D169B4677}" type="presParOf" srcId="{048B6B90-0FA1-4BB3-BEFD-B1393AB06C0F}" destId="{60BA5DFB-D426-4CED-9A4C-CFB3C03356BD}" srcOrd="9" destOrd="0" presId="urn:microsoft.com/office/officeart/2005/8/layout/cycle1"/>
    <dgm:cxn modelId="{720575B5-5888-417D-9A4E-BB8FF261A77A}" type="presParOf" srcId="{048B6B90-0FA1-4BB3-BEFD-B1393AB06C0F}" destId="{FCEE4E59-758E-49B8-8851-06DC384573D0}" srcOrd="10" destOrd="0" presId="urn:microsoft.com/office/officeart/2005/8/layout/cycle1"/>
    <dgm:cxn modelId="{9300DBA8-B0C7-40FB-A46F-70997E9AEBD5}" type="presParOf" srcId="{048B6B90-0FA1-4BB3-BEFD-B1393AB06C0F}" destId="{170FCC9A-CE28-4BA5-885B-EB719F1CDD62}" srcOrd="11" destOrd="0" presId="urn:microsoft.com/office/officeart/2005/8/layout/cycle1"/>
    <dgm:cxn modelId="{3BB19A8A-20D5-416A-84EC-C5C78EDF24C5}" type="presParOf" srcId="{048B6B90-0FA1-4BB3-BEFD-B1393AB06C0F}" destId="{072218E0-1165-445E-8DEF-53B21ED21576}" srcOrd="12" destOrd="0" presId="urn:microsoft.com/office/officeart/2005/8/layout/cycle1"/>
    <dgm:cxn modelId="{72F7EEB5-447B-4F67-89A3-6197FEF50657}" type="presParOf" srcId="{048B6B90-0FA1-4BB3-BEFD-B1393AB06C0F}" destId="{6641C636-F0EA-46CC-92FE-0CC05A9D682D}" srcOrd="13" destOrd="0" presId="urn:microsoft.com/office/officeart/2005/8/layout/cycle1"/>
    <dgm:cxn modelId="{21E135D8-5A45-4A24-BC95-B4D695EF5D08}" type="presParOf" srcId="{048B6B90-0FA1-4BB3-BEFD-B1393AB06C0F}" destId="{78E314E4-0564-4B55-86D6-C2D9EF026D37}"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F3FF0-F407-4D63-856C-BBEB20594990}">
      <dsp:nvSpPr>
        <dsp:cNvPr id="0" name=""/>
        <dsp:cNvSpPr/>
      </dsp:nvSpPr>
      <dsp:spPr>
        <a:xfrm>
          <a:off x="3229815" y="69314"/>
          <a:ext cx="823497" cy="82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宋体" panose="02010600030101010101" pitchFamily="2" charset="-122"/>
              <a:ea typeface="宋体" panose="02010600030101010101" pitchFamily="2" charset="-122"/>
            </a:rPr>
            <a:t>对未来的信任</a:t>
          </a:r>
        </a:p>
      </dsp:txBody>
      <dsp:txXfrm>
        <a:off x="3229815" y="69314"/>
        <a:ext cx="823497" cy="823497"/>
      </dsp:txXfrm>
    </dsp:sp>
    <dsp:sp modelId="{79B64862-1D86-4595-A18A-D12A12DB4B3F}">
      <dsp:nvSpPr>
        <dsp:cNvPr id="0" name=""/>
        <dsp:cNvSpPr/>
      </dsp:nvSpPr>
      <dsp:spPr>
        <a:xfrm>
          <a:off x="1242743" y="20539"/>
          <a:ext cx="3089506" cy="3089506"/>
        </a:xfrm>
        <a:prstGeom prst="circularArrow">
          <a:avLst>
            <a:gd name="adj1" fmla="val 5198"/>
            <a:gd name="adj2" fmla="val 335731"/>
            <a:gd name="adj3" fmla="val 3389"/>
            <a:gd name="adj4" fmla="val 19837278"/>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61D4E9-6581-4067-B148-8941CCCF0AB1}">
      <dsp:nvSpPr>
        <dsp:cNvPr id="0" name=""/>
        <dsp:cNvSpPr/>
      </dsp:nvSpPr>
      <dsp:spPr>
        <a:xfrm>
          <a:off x="3684483" y="1700296"/>
          <a:ext cx="788070" cy="62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宋体" panose="02010600030101010101" pitchFamily="2" charset="-122"/>
              <a:ea typeface="宋体" panose="02010600030101010101" pitchFamily="2" charset="-122"/>
            </a:rPr>
            <a:t>信用</a:t>
          </a:r>
        </a:p>
      </dsp:txBody>
      <dsp:txXfrm>
        <a:off x="3684483" y="1700296"/>
        <a:ext cx="788070" cy="626697"/>
      </dsp:txXfrm>
    </dsp:sp>
    <dsp:sp modelId="{BF720CF6-7CD5-4ED3-91B1-7B1AF9D09B36}">
      <dsp:nvSpPr>
        <dsp:cNvPr id="0" name=""/>
        <dsp:cNvSpPr/>
      </dsp:nvSpPr>
      <dsp:spPr>
        <a:xfrm>
          <a:off x="1252970" y="-7452"/>
          <a:ext cx="3089506" cy="3089506"/>
        </a:xfrm>
        <a:prstGeom prst="circularArrow">
          <a:avLst>
            <a:gd name="adj1" fmla="val 5198"/>
            <a:gd name="adj2" fmla="val 335731"/>
            <a:gd name="adj3" fmla="val 4075513"/>
            <a:gd name="adj4" fmla="val 211054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05503-0549-4191-9C83-C714C4740C26}">
      <dsp:nvSpPr>
        <dsp:cNvPr id="0" name=""/>
        <dsp:cNvSpPr/>
      </dsp:nvSpPr>
      <dsp:spPr>
        <a:xfrm>
          <a:off x="2363076" y="2503333"/>
          <a:ext cx="823497" cy="82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宋体" panose="02010600030101010101" pitchFamily="2" charset="-122"/>
              <a:ea typeface="宋体" panose="02010600030101010101" pitchFamily="2" charset="-122"/>
            </a:rPr>
            <a:t>支付给承包商</a:t>
          </a:r>
        </a:p>
      </dsp:txBody>
      <dsp:txXfrm>
        <a:off x="2363076" y="2503333"/>
        <a:ext cx="823497" cy="823497"/>
      </dsp:txXfrm>
    </dsp:sp>
    <dsp:sp modelId="{C2FC437E-7D05-460B-9350-22FD3D1280A6}">
      <dsp:nvSpPr>
        <dsp:cNvPr id="0" name=""/>
        <dsp:cNvSpPr/>
      </dsp:nvSpPr>
      <dsp:spPr>
        <a:xfrm>
          <a:off x="1246615" y="4865"/>
          <a:ext cx="3089506" cy="3089506"/>
        </a:xfrm>
        <a:prstGeom prst="circularArrow">
          <a:avLst>
            <a:gd name="adj1" fmla="val 5198"/>
            <a:gd name="adj2" fmla="val 335731"/>
            <a:gd name="adj3" fmla="val 8180040"/>
            <a:gd name="adj4" fmla="val 6492387"/>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E4E59-758E-49B8-8851-06DC384573D0}">
      <dsp:nvSpPr>
        <dsp:cNvPr id="0" name=""/>
        <dsp:cNvSpPr/>
      </dsp:nvSpPr>
      <dsp:spPr>
        <a:xfrm>
          <a:off x="965602" y="1571391"/>
          <a:ext cx="1041567" cy="82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宋体" panose="02010600030101010101" pitchFamily="2" charset="-122"/>
              <a:ea typeface="宋体" panose="02010600030101010101" pitchFamily="2" charset="-122"/>
            </a:rPr>
            <a:t>新的面包店</a:t>
          </a:r>
        </a:p>
      </dsp:txBody>
      <dsp:txXfrm>
        <a:off x="965602" y="1571391"/>
        <a:ext cx="1041567" cy="823497"/>
      </dsp:txXfrm>
    </dsp:sp>
    <dsp:sp modelId="{170FCC9A-CE28-4BA5-885B-EB719F1CDD62}">
      <dsp:nvSpPr>
        <dsp:cNvPr id="0" name=""/>
        <dsp:cNvSpPr/>
      </dsp:nvSpPr>
      <dsp:spPr>
        <a:xfrm>
          <a:off x="1239330" y="-16375"/>
          <a:ext cx="3089506" cy="3089506"/>
        </a:xfrm>
        <a:prstGeom prst="circularArrow">
          <a:avLst>
            <a:gd name="adj1" fmla="val 5198"/>
            <a:gd name="adj2" fmla="val 335731"/>
            <a:gd name="adj3" fmla="val 12252504"/>
            <a:gd name="adj4" fmla="val 10692109"/>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1C636-F0EA-46CC-92FE-0CC05A9D682D}">
      <dsp:nvSpPr>
        <dsp:cNvPr id="0" name=""/>
        <dsp:cNvSpPr/>
      </dsp:nvSpPr>
      <dsp:spPr>
        <a:xfrm>
          <a:off x="1451485" y="23552"/>
          <a:ext cx="1035218" cy="82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宋体" panose="02010600030101010101" pitchFamily="2" charset="-122"/>
              <a:ea typeface="宋体" panose="02010600030101010101" pitchFamily="2" charset="-122"/>
            </a:rPr>
            <a:t>能够偿还贷款的面包</a:t>
          </a:r>
        </a:p>
      </dsp:txBody>
      <dsp:txXfrm>
        <a:off x="1451485" y="23552"/>
        <a:ext cx="1035218" cy="823497"/>
      </dsp:txXfrm>
    </dsp:sp>
    <dsp:sp modelId="{78E314E4-0564-4B55-86D6-C2D9EF026D37}">
      <dsp:nvSpPr>
        <dsp:cNvPr id="0" name=""/>
        <dsp:cNvSpPr/>
      </dsp:nvSpPr>
      <dsp:spPr>
        <a:xfrm>
          <a:off x="1187439" y="56941"/>
          <a:ext cx="3115210" cy="3091823"/>
        </a:xfrm>
        <a:prstGeom prst="circularArrow">
          <a:avLst>
            <a:gd name="adj1" fmla="val 5198"/>
            <a:gd name="adj2" fmla="val 335731"/>
            <a:gd name="adj3" fmla="val 17022615"/>
            <a:gd name="adj4" fmla="val 15467401"/>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37F58-1D7F-4EEF-BDE2-AD622C45DBCB}" type="datetimeFigureOut">
              <a:rPr lang="zh-CN" altLang="en-US" smtClean="0"/>
              <a:t>2024/10/22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2763A6-F0F8-4709-AC42-5443317512F2}" type="slidenum">
              <a:rPr lang="zh-CN" altLang="en-US" smtClean="0"/>
              <a:t>‹#›</a:t>
            </a:fld>
            <a:endParaRPr lang="zh-CN" altLang="en-US"/>
          </a:p>
        </p:txBody>
      </p:sp>
    </p:spTree>
    <p:extLst>
      <p:ext uri="{BB962C8B-B14F-4D97-AF65-F5344CB8AC3E}">
        <p14:creationId xmlns:p14="http://schemas.microsoft.com/office/powerpoint/2010/main" val="148421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D4987A7B-6BCD-4579-A0D3-58E85D9212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CA2553AC-69DE-4895-B2C9-87F308C6B596}"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10</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3843" name="Rectangle 2">
            <a:extLst>
              <a:ext uri="{FF2B5EF4-FFF2-40B4-BE49-F238E27FC236}">
                <a16:creationId xmlns:a16="http://schemas.microsoft.com/office/drawing/2014/main" id="{C66CB7EF-9651-47D1-A3D5-BB4E5953B889}"/>
              </a:ext>
            </a:extLst>
          </p:cNvPr>
          <p:cNvSpPr>
            <a:spLocks noGrp="1" noRot="1" noChangeAspect="1" noChangeArrowheads="1" noTextEdit="1"/>
          </p:cNvSpPr>
          <p:nvPr>
            <p:ph type="sldImg"/>
          </p:nvPr>
        </p:nvSpPr>
        <p:spPr>
          <a:xfrm>
            <a:off x="1371600" y="1143000"/>
            <a:ext cx="4114800" cy="3086100"/>
          </a:xfrm>
          <a:ln cap="flat"/>
        </p:spPr>
      </p:sp>
      <p:sp>
        <p:nvSpPr>
          <p:cNvPr id="163844" name="Rectangle 3">
            <a:extLst>
              <a:ext uri="{FF2B5EF4-FFF2-40B4-BE49-F238E27FC236}">
                <a16:creationId xmlns:a16="http://schemas.microsoft.com/office/drawing/2014/main" id="{B5F0994C-F13E-44FE-957B-866448626DA7}"/>
              </a:ext>
            </a:extLst>
          </p:cNvPr>
          <p:cNvSpPr>
            <a:spLocks noGrp="1" noChangeArrowheads="1"/>
          </p:cNvSpPr>
          <p:nvPr>
            <p:ph type="body" idx="1"/>
          </p:nvPr>
        </p:nvSpPr>
        <p:spPr>
          <a:xfrm>
            <a:off x="1309688" y="3233738"/>
            <a:ext cx="7204075" cy="306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p>
        </p:txBody>
      </p:sp>
    </p:spTree>
    <p:extLst>
      <p:ext uri="{BB962C8B-B14F-4D97-AF65-F5344CB8AC3E}">
        <p14:creationId xmlns:p14="http://schemas.microsoft.com/office/powerpoint/2010/main" val="2235920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2A1C83AB-C167-4052-B22F-FC3FB2F929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6CBD535B-BC8D-4BED-99C4-4114CCDEC25E}"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43</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340345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1027"/>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kumimoji="1" sz="2400">
                <a:solidFill>
                  <a:schemeClr val="tx1"/>
                </a:solidFill>
                <a:latin typeface="Times New Roman" pitchFamily="18" charset="0"/>
                <a:ea typeface="宋体" pitchFamily="2" charset="-122"/>
              </a:defRPr>
            </a:lvl1pPr>
            <a:lvl2pPr marL="742950" indent="-285750" defTabSz="957263" eaLnBrk="0" hangingPunct="0">
              <a:defRPr kumimoji="1" sz="2400">
                <a:solidFill>
                  <a:schemeClr val="tx1"/>
                </a:solidFill>
                <a:latin typeface="Times New Roman" pitchFamily="18" charset="0"/>
                <a:ea typeface="宋体" pitchFamily="2" charset="-122"/>
              </a:defRPr>
            </a:lvl2pPr>
            <a:lvl3pPr marL="1143000" indent="-228600" defTabSz="957263" eaLnBrk="0" hangingPunct="0">
              <a:defRPr kumimoji="1" sz="2400">
                <a:solidFill>
                  <a:schemeClr val="tx1"/>
                </a:solidFill>
                <a:latin typeface="Times New Roman" pitchFamily="18" charset="0"/>
                <a:ea typeface="宋体" pitchFamily="2" charset="-122"/>
              </a:defRPr>
            </a:lvl3pPr>
            <a:lvl4pPr marL="1600200" indent="-228600" defTabSz="957263" eaLnBrk="0" hangingPunct="0">
              <a:defRPr kumimoji="1" sz="2400">
                <a:solidFill>
                  <a:schemeClr val="tx1"/>
                </a:solidFill>
                <a:latin typeface="Times New Roman" pitchFamily="18" charset="0"/>
                <a:ea typeface="宋体" pitchFamily="2" charset="-122"/>
              </a:defRPr>
            </a:lvl4pPr>
            <a:lvl5pPr marL="2057400" indent="-228600" defTabSz="957263" eaLnBrk="0" hangingPunct="0">
              <a:defRPr kumimoji="1" sz="2400">
                <a:solidFill>
                  <a:schemeClr val="tx1"/>
                </a:solidFill>
                <a:latin typeface="Times New Roman" pitchFamily="18" charset="0"/>
                <a:ea typeface="宋体" pitchFamily="2" charset="-122"/>
              </a:defRPr>
            </a:lvl5pPr>
            <a:lvl6pPr marL="2514600" indent="-228600" defTabSz="95726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defTabSz="95726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defTabSz="95726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defTabSz="95726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3B391E9-2290-49F0-AD91-F88069831077}" type="datetime1">
              <a:rPr lang="zh-CN" altLang="en-US" sz="1300">
                <a:solidFill>
                  <a:prstClr val="black"/>
                </a:solidFill>
                <a:latin typeface="Arial" pitchFamily="34" charset="0"/>
              </a:rPr>
              <a:pPr eaLnBrk="1" hangingPunct="1"/>
              <a:t>2024/10/22</a:t>
            </a:fld>
            <a:endParaRPr lang="en-US" altLang="zh-CN" sz="1300">
              <a:solidFill>
                <a:prstClr val="black"/>
              </a:solidFill>
              <a:latin typeface="Arial" pitchFamily="34" charset="0"/>
            </a:endParaRPr>
          </a:p>
        </p:txBody>
      </p:sp>
      <p:sp>
        <p:nvSpPr>
          <p:cNvPr id="442371"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kumimoji="1" sz="2400">
                <a:solidFill>
                  <a:schemeClr val="tx1"/>
                </a:solidFill>
                <a:latin typeface="Times New Roman" pitchFamily="18" charset="0"/>
                <a:ea typeface="宋体" pitchFamily="2" charset="-122"/>
              </a:defRPr>
            </a:lvl1pPr>
            <a:lvl2pPr marL="742950" indent="-285750" defTabSz="957263" eaLnBrk="0" hangingPunct="0">
              <a:defRPr kumimoji="1" sz="2400">
                <a:solidFill>
                  <a:schemeClr val="tx1"/>
                </a:solidFill>
                <a:latin typeface="Times New Roman" pitchFamily="18" charset="0"/>
                <a:ea typeface="宋体" pitchFamily="2" charset="-122"/>
              </a:defRPr>
            </a:lvl2pPr>
            <a:lvl3pPr marL="1143000" indent="-228600" defTabSz="957263" eaLnBrk="0" hangingPunct="0">
              <a:defRPr kumimoji="1" sz="2400">
                <a:solidFill>
                  <a:schemeClr val="tx1"/>
                </a:solidFill>
                <a:latin typeface="Times New Roman" pitchFamily="18" charset="0"/>
                <a:ea typeface="宋体" pitchFamily="2" charset="-122"/>
              </a:defRPr>
            </a:lvl3pPr>
            <a:lvl4pPr marL="1600200" indent="-228600" defTabSz="957263" eaLnBrk="0" hangingPunct="0">
              <a:defRPr kumimoji="1" sz="2400">
                <a:solidFill>
                  <a:schemeClr val="tx1"/>
                </a:solidFill>
                <a:latin typeface="Times New Roman" pitchFamily="18" charset="0"/>
                <a:ea typeface="宋体" pitchFamily="2" charset="-122"/>
              </a:defRPr>
            </a:lvl4pPr>
            <a:lvl5pPr marL="2057400" indent="-228600" defTabSz="957263" eaLnBrk="0" hangingPunct="0">
              <a:defRPr kumimoji="1" sz="2400">
                <a:solidFill>
                  <a:schemeClr val="tx1"/>
                </a:solidFill>
                <a:latin typeface="Times New Roman" pitchFamily="18" charset="0"/>
                <a:ea typeface="宋体" pitchFamily="2" charset="-122"/>
              </a:defRPr>
            </a:lvl5pPr>
            <a:lvl6pPr marL="2514600" indent="-228600" defTabSz="957263"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defTabSz="957263"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defTabSz="957263"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defTabSz="957263"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5058B28-B87E-4AD7-AB65-499AB51F2EFB}" type="slidenum">
              <a:rPr lang="zh-CN" altLang="zh-CN" sz="1300">
                <a:solidFill>
                  <a:prstClr val="black"/>
                </a:solidFill>
                <a:latin typeface="Arial" pitchFamily="34" charset="0"/>
              </a:rPr>
              <a:pPr eaLnBrk="1" hangingPunct="1"/>
              <a:t>44</a:t>
            </a:fld>
            <a:endParaRPr lang="zh-CN" altLang="zh-CN" sz="1300">
              <a:solidFill>
                <a:prstClr val="black"/>
              </a:solidFill>
              <a:latin typeface="Arial" pitchFamily="34" charset="0"/>
            </a:endParaRPr>
          </a:p>
        </p:txBody>
      </p:sp>
      <p:sp>
        <p:nvSpPr>
          <p:cNvPr id="442372"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442373"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a:ea typeface="宋体" pitchFamily="2" charset="-122"/>
                <a:cs typeface="Arial" pitchFamily="34" charset="0"/>
              </a:rPr>
              <a:t>I find that it is worth pointing out to students that it does not matter if you sell the shares at $30 or just hold, (ignoring taxes). It’s a good way to reinforce earlier discussions about opportunity cost.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69F87C8E-9719-467D-AF72-228BCA12A2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532849FC-A37F-4EB2-A69E-AF34FDB2AA96}"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11</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4867" name="Rectangle 2">
            <a:extLst>
              <a:ext uri="{FF2B5EF4-FFF2-40B4-BE49-F238E27FC236}">
                <a16:creationId xmlns:a16="http://schemas.microsoft.com/office/drawing/2014/main" id="{97E089C8-E814-46C8-90A0-29C43A0AA426}"/>
              </a:ext>
            </a:extLst>
          </p:cNvPr>
          <p:cNvSpPr>
            <a:spLocks noGrp="1" noRot="1" noChangeAspect="1" noChangeArrowheads="1" noTextEdit="1"/>
          </p:cNvSpPr>
          <p:nvPr>
            <p:ph type="sldImg"/>
          </p:nvPr>
        </p:nvSpPr>
        <p:spPr>
          <a:xfrm>
            <a:off x="1371600" y="1143000"/>
            <a:ext cx="4114800" cy="3086100"/>
          </a:xfrm>
          <a:ln cap="flat"/>
        </p:spPr>
      </p:sp>
      <p:sp>
        <p:nvSpPr>
          <p:cNvPr id="164868" name="Rectangle 3">
            <a:extLst>
              <a:ext uri="{FF2B5EF4-FFF2-40B4-BE49-F238E27FC236}">
                <a16:creationId xmlns:a16="http://schemas.microsoft.com/office/drawing/2014/main" id="{0B96E143-182E-4AF9-AC51-B41E1C0AE2E7}"/>
              </a:ext>
            </a:extLst>
          </p:cNvPr>
          <p:cNvSpPr>
            <a:spLocks noGrp="1" noChangeArrowheads="1"/>
          </p:cNvSpPr>
          <p:nvPr>
            <p:ph type="body" idx="1"/>
          </p:nvPr>
        </p:nvSpPr>
        <p:spPr>
          <a:xfrm>
            <a:off x="1309688" y="3233738"/>
            <a:ext cx="7204075" cy="306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p>
        </p:txBody>
      </p:sp>
    </p:spTree>
    <p:extLst>
      <p:ext uri="{BB962C8B-B14F-4D97-AF65-F5344CB8AC3E}">
        <p14:creationId xmlns:p14="http://schemas.microsoft.com/office/powerpoint/2010/main" val="38645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6C816D1D-D6CD-45D7-B820-E73B68C0AC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854C656E-E313-4F5E-B5DC-084E55299D93}"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12</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5891" name="Rectangle 2">
            <a:extLst>
              <a:ext uri="{FF2B5EF4-FFF2-40B4-BE49-F238E27FC236}">
                <a16:creationId xmlns:a16="http://schemas.microsoft.com/office/drawing/2014/main" id="{9AC9A5A4-0914-4A24-B1EA-680D5C57448E}"/>
              </a:ext>
            </a:extLst>
          </p:cNvPr>
          <p:cNvSpPr>
            <a:spLocks noGrp="1" noRot="1" noChangeAspect="1" noChangeArrowheads="1" noTextEdit="1"/>
          </p:cNvSpPr>
          <p:nvPr>
            <p:ph type="sldImg"/>
          </p:nvPr>
        </p:nvSpPr>
        <p:spPr>
          <a:xfrm>
            <a:off x="1371600" y="1143000"/>
            <a:ext cx="4114800" cy="3086100"/>
          </a:xfrm>
          <a:ln cap="flat"/>
        </p:spPr>
      </p:sp>
      <p:sp>
        <p:nvSpPr>
          <p:cNvPr id="165892" name="Rectangle 3">
            <a:extLst>
              <a:ext uri="{FF2B5EF4-FFF2-40B4-BE49-F238E27FC236}">
                <a16:creationId xmlns:a16="http://schemas.microsoft.com/office/drawing/2014/main" id="{3B4BEDAC-60D9-4778-97DC-EEDC3378B9DF}"/>
              </a:ext>
            </a:extLst>
          </p:cNvPr>
          <p:cNvSpPr>
            <a:spLocks noGrp="1" noChangeArrowheads="1"/>
          </p:cNvSpPr>
          <p:nvPr>
            <p:ph type="body" idx="1"/>
          </p:nvPr>
        </p:nvSpPr>
        <p:spPr>
          <a:xfrm>
            <a:off x="1309688" y="3233738"/>
            <a:ext cx="7204075" cy="306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p>
        </p:txBody>
      </p:sp>
    </p:spTree>
    <p:extLst>
      <p:ext uri="{BB962C8B-B14F-4D97-AF65-F5344CB8AC3E}">
        <p14:creationId xmlns:p14="http://schemas.microsoft.com/office/powerpoint/2010/main" val="165368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7D65B7C-BC6B-4445-8F4D-768617D8E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40EC3D0C-64FB-4EE4-92D7-AF894D77FD50}"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13</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6915" name="Rectangle 2">
            <a:extLst>
              <a:ext uri="{FF2B5EF4-FFF2-40B4-BE49-F238E27FC236}">
                <a16:creationId xmlns:a16="http://schemas.microsoft.com/office/drawing/2014/main" id="{B39E2A0A-EEE7-4BD7-9F7A-52876C892458}"/>
              </a:ext>
            </a:extLst>
          </p:cNvPr>
          <p:cNvSpPr>
            <a:spLocks noGrp="1" noRot="1" noChangeAspect="1" noChangeArrowheads="1" noTextEdit="1"/>
          </p:cNvSpPr>
          <p:nvPr>
            <p:ph type="sldImg"/>
          </p:nvPr>
        </p:nvSpPr>
        <p:spPr>
          <a:xfrm>
            <a:off x="1371600" y="1143000"/>
            <a:ext cx="4114800" cy="3086100"/>
          </a:xfrm>
          <a:ln cap="flat"/>
        </p:spPr>
      </p:sp>
      <p:sp>
        <p:nvSpPr>
          <p:cNvPr id="166916" name="Rectangle 3">
            <a:extLst>
              <a:ext uri="{FF2B5EF4-FFF2-40B4-BE49-F238E27FC236}">
                <a16:creationId xmlns:a16="http://schemas.microsoft.com/office/drawing/2014/main" id="{4D19E0B4-E2BB-4647-971B-628671E905FF}"/>
              </a:ext>
            </a:extLst>
          </p:cNvPr>
          <p:cNvSpPr>
            <a:spLocks noGrp="1" noChangeArrowheads="1"/>
          </p:cNvSpPr>
          <p:nvPr>
            <p:ph type="body" idx="1"/>
          </p:nvPr>
        </p:nvSpPr>
        <p:spPr>
          <a:xfrm>
            <a:off x="1309688" y="3233738"/>
            <a:ext cx="7204075" cy="306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p>
        </p:txBody>
      </p:sp>
    </p:spTree>
    <p:extLst>
      <p:ext uri="{BB962C8B-B14F-4D97-AF65-F5344CB8AC3E}">
        <p14:creationId xmlns:p14="http://schemas.microsoft.com/office/powerpoint/2010/main" val="788990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C3C36111-E1FD-4F99-8D77-0852A004A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F96A3550-B6B5-4537-B4D6-98AD0032EF94}"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14</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7939" name="Rectangle 2">
            <a:extLst>
              <a:ext uri="{FF2B5EF4-FFF2-40B4-BE49-F238E27FC236}">
                <a16:creationId xmlns:a16="http://schemas.microsoft.com/office/drawing/2014/main" id="{C9894C57-CA3B-4139-BC06-5955BFD2AE11}"/>
              </a:ext>
            </a:extLst>
          </p:cNvPr>
          <p:cNvSpPr>
            <a:spLocks noGrp="1" noRot="1" noChangeAspect="1" noChangeArrowheads="1" noTextEdit="1"/>
          </p:cNvSpPr>
          <p:nvPr>
            <p:ph type="sldImg"/>
          </p:nvPr>
        </p:nvSpPr>
        <p:spPr>
          <a:xfrm>
            <a:off x="1371600" y="1143000"/>
            <a:ext cx="4114800" cy="3086100"/>
          </a:xfrm>
          <a:ln cap="flat"/>
        </p:spPr>
      </p:sp>
      <p:sp>
        <p:nvSpPr>
          <p:cNvPr id="167940" name="Rectangle 3">
            <a:extLst>
              <a:ext uri="{FF2B5EF4-FFF2-40B4-BE49-F238E27FC236}">
                <a16:creationId xmlns:a16="http://schemas.microsoft.com/office/drawing/2014/main" id="{6F78BE45-5197-4338-837C-C1E6281B419F}"/>
              </a:ext>
            </a:extLst>
          </p:cNvPr>
          <p:cNvSpPr>
            <a:spLocks noGrp="1" noChangeArrowheads="1"/>
          </p:cNvSpPr>
          <p:nvPr>
            <p:ph type="body" idx="1"/>
          </p:nvPr>
        </p:nvSpPr>
        <p:spPr>
          <a:xfrm>
            <a:off x="1309688" y="3233738"/>
            <a:ext cx="7204075" cy="306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p>
        </p:txBody>
      </p:sp>
    </p:spTree>
    <p:extLst>
      <p:ext uri="{BB962C8B-B14F-4D97-AF65-F5344CB8AC3E}">
        <p14:creationId xmlns:p14="http://schemas.microsoft.com/office/powerpoint/2010/main" val="2612317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42423AF8-888A-4DD9-829C-E38EBCCEBE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84FF375D-59A2-4BFE-8F12-F34A5744B9AB}"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15</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73059" name="Rectangle 2">
            <a:extLst>
              <a:ext uri="{FF2B5EF4-FFF2-40B4-BE49-F238E27FC236}">
                <a16:creationId xmlns:a16="http://schemas.microsoft.com/office/drawing/2014/main" id="{7100A5B0-C9D9-4B06-801F-CBD6FDABEF08}"/>
              </a:ext>
            </a:extLst>
          </p:cNvPr>
          <p:cNvSpPr>
            <a:spLocks noGrp="1" noRot="1" noChangeAspect="1" noChangeArrowheads="1" noTextEdit="1"/>
          </p:cNvSpPr>
          <p:nvPr>
            <p:ph type="sldImg"/>
          </p:nvPr>
        </p:nvSpPr>
        <p:spPr>
          <a:xfrm>
            <a:off x="1371600" y="1143000"/>
            <a:ext cx="4114800" cy="3086100"/>
          </a:xfrm>
          <a:ln cap="flat"/>
        </p:spPr>
      </p:sp>
      <p:sp>
        <p:nvSpPr>
          <p:cNvPr id="173060" name="Rectangle 3">
            <a:extLst>
              <a:ext uri="{FF2B5EF4-FFF2-40B4-BE49-F238E27FC236}">
                <a16:creationId xmlns:a16="http://schemas.microsoft.com/office/drawing/2014/main" id="{7BA9EB5E-0195-475C-B4A9-938238910B13}"/>
              </a:ext>
            </a:extLst>
          </p:cNvPr>
          <p:cNvSpPr>
            <a:spLocks noGrp="1" noChangeArrowheads="1"/>
          </p:cNvSpPr>
          <p:nvPr>
            <p:ph type="body" idx="1"/>
          </p:nvPr>
        </p:nvSpPr>
        <p:spPr>
          <a:xfrm>
            <a:off x="1309688" y="3233738"/>
            <a:ext cx="7204075" cy="306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p>
        </p:txBody>
      </p:sp>
    </p:spTree>
    <p:extLst>
      <p:ext uri="{BB962C8B-B14F-4D97-AF65-F5344CB8AC3E}">
        <p14:creationId xmlns:p14="http://schemas.microsoft.com/office/powerpoint/2010/main" val="2321998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91B03895-B8B2-4B6C-8C41-3E6765A998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0113218A-BF31-47C6-9931-3335E75CE947}"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40</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8963" name="Rectangle 2">
            <a:extLst>
              <a:ext uri="{FF2B5EF4-FFF2-40B4-BE49-F238E27FC236}">
                <a16:creationId xmlns:a16="http://schemas.microsoft.com/office/drawing/2014/main" id="{5270B8B4-57DC-430E-A633-5FB2CFB92915}"/>
              </a:ext>
            </a:extLst>
          </p:cNvPr>
          <p:cNvSpPr>
            <a:spLocks noGrp="1" noRot="1" noChangeAspect="1" noChangeArrowheads="1" noTextEdit="1"/>
          </p:cNvSpPr>
          <p:nvPr>
            <p:ph type="sldImg"/>
          </p:nvPr>
        </p:nvSpPr>
        <p:spPr>
          <a:xfrm>
            <a:off x="1371600" y="1143000"/>
            <a:ext cx="4114800" cy="3086100"/>
          </a:xfrm>
          <a:ln cap="flat"/>
        </p:spPr>
      </p:sp>
      <p:sp>
        <p:nvSpPr>
          <p:cNvPr id="168964" name="Rectangle 3">
            <a:extLst>
              <a:ext uri="{FF2B5EF4-FFF2-40B4-BE49-F238E27FC236}">
                <a16:creationId xmlns:a16="http://schemas.microsoft.com/office/drawing/2014/main" id="{EA3C6F4D-748F-4883-87E5-E804B178FFD4}"/>
              </a:ext>
            </a:extLst>
          </p:cNvPr>
          <p:cNvSpPr>
            <a:spLocks noGrp="1" noChangeArrowheads="1"/>
          </p:cNvSpPr>
          <p:nvPr>
            <p:ph type="body" idx="1"/>
          </p:nvPr>
        </p:nvSpPr>
        <p:spPr>
          <a:xfrm>
            <a:off x="1309688" y="3233738"/>
            <a:ext cx="7204075" cy="306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p>
        </p:txBody>
      </p:sp>
    </p:spTree>
    <p:extLst>
      <p:ext uri="{BB962C8B-B14F-4D97-AF65-F5344CB8AC3E}">
        <p14:creationId xmlns:p14="http://schemas.microsoft.com/office/powerpoint/2010/main" val="137899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F13BF9A1-479C-4CEE-89A1-4FB2DE9584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F8347A26-D6A4-46EE-BE08-7D4135A83EF5}"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41</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49631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AA782863-1E13-45E8-9CF9-E6C41E669F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Char char="•"/>
              <a:tabLst/>
              <a:defRPr/>
            </a:pPr>
            <a:fld id="{5F69BE90-D09D-4305-9EF2-AF7D5C805335}"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20000"/>
                </a:spcBef>
                <a:spcAft>
                  <a:spcPct val="0"/>
                </a:spcAft>
                <a:buClrTx/>
                <a:buSzTx/>
                <a:buFontTx/>
                <a:buChar char="•"/>
                <a:tabLst/>
                <a:defRPr/>
              </a:pPr>
              <a:t>42</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09855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367CF2E7-3310-4AA6-A5A8-09F52571E224}"/>
              </a:ext>
            </a:extLst>
          </p:cNvPr>
          <p:cNvGrpSpPr>
            <a:grpSpLocks/>
          </p:cNvGrpSpPr>
          <p:nvPr/>
        </p:nvGrpSpPr>
        <p:grpSpPr bwMode="auto">
          <a:xfrm>
            <a:off x="2" y="4"/>
            <a:ext cx="9140825" cy="6850063"/>
            <a:chOff x="0" y="0"/>
            <a:chExt cx="5758" cy="4315"/>
          </a:xfrm>
        </p:grpSpPr>
        <p:grpSp>
          <p:nvGrpSpPr>
            <p:cNvPr id="5" name="Group 3">
              <a:extLst>
                <a:ext uri="{FF2B5EF4-FFF2-40B4-BE49-F238E27FC236}">
                  <a16:creationId xmlns:a16="http://schemas.microsoft.com/office/drawing/2014/main" id="{9B1AA3C8-45EC-4F93-AAC8-E2CC48112647}"/>
                </a:ext>
              </a:extLst>
            </p:cNvPr>
            <p:cNvGrpSpPr>
              <a:grpSpLocks/>
            </p:cNvGrpSpPr>
            <p:nvPr userDrawn="1"/>
          </p:nvGrpSpPr>
          <p:grpSpPr bwMode="auto">
            <a:xfrm>
              <a:off x="1728" y="2230"/>
              <a:ext cx="4027" cy="2085"/>
              <a:chOff x="1728" y="2230"/>
              <a:chExt cx="4027" cy="2085"/>
            </a:xfrm>
          </p:grpSpPr>
          <p:sp>
            <p:nvSpPr>
              <p:cNvPr id="8" name="Freeform 4">
                <a:extLst>
                  <a:ext uri="{FF2B5EF4-FFF2-40B4-BE49-F238E27FC236}">
                    <a16:creationId xmlns:a16="http://schemas.microsoft.com/office/drawing/2014/main" id="{7690B893-CBF8-4098-922F-9527DB9B5DAF}"/>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zh-CN" altLang="en-US" sz="1350">
                  <a:solidFill>
                    <a:srgbClr val="FFFFFF"/>
                  </a:solidFill>
                  <a:ea typeface="宋体"/>
                </a:endParaRPr>
              </a:p>
            </p:txBody>
          </p:sp>
          <p:sp>
            <p:nvSpPr>
              <p:cNvPr id="9" name="Freeform 5">
                <a:extLst>
                  <a:ext uri="{FF2B5EF4-FFF2-40B4-BE49-F238E27FC236}">
                    <a16:creationId xmlns:a16="http://schemas.microsoft.com/office/drawing/2014/main" id="{627F4EA6-6148-4D6D-8300-3A41160EFC13}"/>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zh-CN" altLang="en-US" sz="1350">
                  <a:solidFill>
                    <a:srgbClr val="FFFFFF"/>
                  </a:solidFill>
                  <a:ea typeface="宋体"/>
                </a:endParaRPr>
              </a:p>
            </p:txBody>
          </p:sp>
          <p:sp>
            <p:nvSpPr>
              <p:cNvPr id="10" name="Freeform 6">
                <a:extLst>
                  <a:ext uri="{FF2B5EF4-FFF2-40B4-BE49-F238E27FC236}">
                    <a16:creationId xmlns:a16="http://schemas.microsoft.com/office/drawing/2014/main" id="{BA9D9386-A303-4D6A-9309-443C311F14BA}"/>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zh-CN" altLang="en-US" sz="1350">
                  <a:solidFill>
                    <a:srgbClr val="FFFFFF"/>
                  </a:solidFill>
                  <a:ea typeface="宋体"/>
                </a:endParaRPr>
              </a:p>
            </p:txBody>
          </p:sp>
          <p:sp>
            <p:nvSpPr>
              <p:cNvPr id="11" name="Freeform 7">
                <a:extLst>
                  <a:ext uri="{FF2B5EF4-FFF2-40B4-BE49-F238E27FC236}">
                    <a16:creationId xmlns:a16="http://schemas.microsoft.com/office/drawing/2014/main" id="{D9C4BB0D-F976-4EEB-A222-909C2195A88B}"/>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2" name="Freeform 8">
                <a:extLst>
                  <a:ext uri="{FF2B5EF4-FFF2-40B4-BE49-F238E27FC236}">
                    <a16:creationId xmlns:a16="http://schemas.microsoft.com/office/drawing/2014/main" id="{67C1C35F-759B-49B0-B3EC-F9BBA040F86B}"/>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zh-CN" altLang="en-US" sz="1350">
                  <a:solidFill>
                    <a:srgbClr val="FFFFFF"/>
                  </a:solidFill>
                  <a:ea typeface="宋体"/>
                </a:endParaRPr>
              </a:p>
            </p:txBody>
          </p:sp>
        </p:grpSp>
        <p:sp>
          <p:nvSpPr>
            <p:cNvPr id="6" name="Freeform 9">
              <a:extLst>
                <a:ext uri="{FF2B5EF4-FFF2-40B4-BE49-F238E27FC236}">
                  <a16:creationId xmlns:a16="http://schemas.microsoft.com/office/drawing/2014/main" id="{839D36CA-C7D5-4DE2-A470-CCAF43BADF07}"/>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zh-CN" altLang="en-US" sz="1350">
                <a:solidFill>
                  <a:srgbClr val="FFFFFF"/>
                </a:solidFill>
                <a:ea typeface="宋体"/>
              </a:endParaRPr>
            </a:p>
          </p:txBody>
        </p:sp>
        <p:sp>
          <p:nvSpPr>
            <p:cNvPr id="7" name="Freeform 10">
              <a:extLst>
                <a:ext uri="{FF2B5EF4-FFF2-40B4-BE49-F238E27FC236}">
                  <a16:creationId xmlns:a16="http://schemas.microsoft.com/office/drawing/2014/main" id="{7CA64E56-2AA4-431E-BFEA-4D16E2912B9B}"/>
                </a:ext>
              </a:extLst>
            </p:cNvPr>
            <p:cNvSpPr>
              <a:spLocks/>
            </p:cNvSpPr>
            <p:nvPr/>
          </p:nvSpPr>
          <p:spPr bwMode="hidden">
            <a:xfrm>
              <a:off x="0" y="0"/>
              <a:ext cx="5758" cy="1776"/>
            </a:xfrm>
            <a:custGeom>
              <a:avLst/>
              <a:gdLst>
                <a:gd name="T0" fmla="*/ 0 w 5740"/>
                <a:gd name="T1" fmla="*/ 0 h 1906"/>
                <a:gd name="T2" fmla="*/ 0 w 5740"/>
                <a:gd name="T3" fmla="*/ 148 h 1906"/>
                <a:gd name="T4" fmla="*/ 6425 w 5740"/>
                <a:gd name="T5" fmla="*/ 148 h 1906"/>
                <a:gd name="T6" fmla="*/ 6425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grpSp>
      <p:sp>
        <p:nvSpPr>
          <p:cNvPr id="13" name="Text Box 16">
            <a:extLst>
              <a:ext uri="{FF2B5EF4-FFF2-40B4-BE49-F238E27FC236}">
                <a16:creationId xmlns:a16="http://schemas.microsoft.com/office/drawing/2014/main" id="{A34E8373-7516-4F54-9651-35BEE87EFF1B}"/>
              </a:ext>
            </a:extLst>
          </p:cNvPr>
          <p:cNvSpPr txBox="1">
            <a:spLocks noChangeArrowheads="1"/>
          </p:cNvSpPr>
          <p:nvPr userDrawn="1"/>
        </p:nvSpPr>
        <p:spPr bwMode="auto">
          <a:xfrm>
            <a:off x="1" y="1101725"/>
            <a:ext cx="1404938" cy="415498"/>
          </a:xfrm>
          <a:prstGeom prst="rect">
            <a:avLst/>
          </a:prstGeom>
          <a:noFill/>
          <a:ln>
            <a:noFill/>
          </a:ln>
        </p:spPr>
        <p:txBody>
          <a:bodyPr tIns="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spcBef>
                <a:spcPct val="50000"/>
              </a:spcBef>
              <a:defRPr/>
            </a:pPr>
            <a:endParaRPr lang="zh-CN" altLang="en-US" sz="2400" b="1">
              <a:solidFill>
                <a:srgbClr val="FFFFFF"/>
              </a:solidFill>
              <a:latin typeface="Times New Roman" pitchFamily="18" charset="0"/>
              <a:ea typeface="宋体"/>
            </a:endParaRPr>
          </a:p>
        </p:txBody>
      </p:sp>
      <p:grpSp>
        <p:nvGrpSpPr>
          <p:cNvPr id="14" name="Group 17">
            <a:extLst>
              <a:ext uri="{FF2B5EF4-FFF2-40B4-BE49-F238E27FC236}">
                <a16:creationId xmlns:a16="http://schemas.microsoft.com/office/drawing/2014/main" id="{EC6C0260-6C7C-48D4-98EB-C523E0E46B8D}"/>
              </a:ext>
            </a:extLst>
          </p:cNvPr>
          <p:cNvGrpSpPr>
            <a:grpSpLocks/>
          </p:cNvGrpSpPr>
          <p:nvPr userDrawn="1"/>
        </p:nvGrpSpPr>
        <p:grpSpPr bwMode="auto">
          <a:xfrm>
            <a:off x="215901" y="260350"/>
            <a:ext cx="1582738" cy="1417638"/>
            <a:chOff x="136" y="164"/>
            <a:chExt cx="997" cy="893"/>
          </a:xfrm>
        </p:grpSpPr>
        <p:pic>
          <p:nvPicPr>
            <p:cNvPr id="15" name="Picture 18" descr="SUN_068">
              <a:extLst>
                <a:ext uri="{FF2B5EF4-FFF2-40B4-BE49-F238E27FC236}">
                  <a16:creationId xmlns:a16="http://schemas.microsoft.com/office/drawing/2014/main" id="{E785EE8D-3827-4161-963B-355B58224EEB}"/>
                </a:ext>
              </a:extLst>
            </p:cNvPr>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6" y="164"/>
              <a:ext cx="953"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9">
              <a:extLst>
                <a:ext uri="{FF2B5EF4-FFF2-40B4-BE49-F238E27FC236}">
                  <a16:creationId xmlns:a16="http://schemas.microsoft.com/office/drawing/2014/main" id="{2AADDB1A-A9FC-4557-9F4E-2839D4AB471B}"/>
                </a:ext>
              </a:extLst>
            </p:cNvPr>
            <p:cNvSpPr txBox="1">
              <a:spLocks noChangeArrowheads="1"/>
            </p:cNvSpPr>
            <p:nvPr userDrawn="1"/>
          </p:nvSpPr>
          <p:spPr bwMode="auto">
            <a:xfrm>
              <a:off x="158" y="436"/>
              <a:ext cx="975" cy="233"/>
            </a:xfrm>
            <a:prstGeom prst="rect">
              <a:avLst/>
            </a:prstGeom>
            <a:noFill/>
            <a:ln w="9525">
              <a:noFill/>
              <a:miter lim="800000"/>
              <a:headEnd type="none" w="sm" len="sm"/>
              <a:tailEnd type="none" w="sm" len="sm"/>
            </a:ln>
            <a:effectLst/>
          </p:spPr>
          <p:txBody>
            <a:bodyPr tIns="0">
              <a:spAutoFit/>
            </a:bodyPr>
            <a:lstStyle/>
            <a:p>
              <a:pPr>
                <a:spcBef>
                  <a:spcPct val="50000"/>
                </a:spcBef>
                <a:defRPr/>
              </a:pPr>
              <a:r>
                <a:rPr lang="en-US" altLang="zh-CN" sz="2100" b="1">
                  <a:solidFill>
                    <a:srgbClr val="00CC00"/>
                  </a:solidFill>
                  <a:effectLst>
                    <a:outerShdw blurRad="38100" dist="38100" dir="2700000" algn="tl">
                      <a:srgbClr val="000000"/>
                    </a:outerShdw>
                  </a:effectLst>
                  <a:latin typeface="Times New Roman" pitchFamily="18" charset="0"/>
                  <a:ea typeface="宋体"/>
                </a:rPr>
                <a:t>UESTC</a:t>
              </a:r>
            </a:p>
          </p:txBody>
        </p:sp>
      </p:grpSp>
      <p:sp>
        <p:nvSpPr>
          <p:cNvPr id="450571" name="Rectangle 11"/>
          <p:cNvSpPr>
            <a:spLocks noGrp="1" noChangeArrowheads="1"/>
          </p:cNvSpPr>
          <p:nvPr>
            <p:ph type="ctrTitle" sz="quarter"/>
          </p:nvPr>
        </p:nvSpPr>
        <p:spPr>
          <a:xfrm>
            <a:off x="685800" y="1736729"/>
            <a:ext cx="7772400" cy="1920875"/>
          </a:xfrm>
        </p:spPr>
        <p:txBody>
          <a:bodyPr/>
          <a:lstStyle>
            <a:lvl1pPr>
              <a:defRPr sz="4500"/>
            </a:lvl1pPr>
          </a:lstStyle>
          <a:p>
            <a:r>
              <a:rPr lang="zh-CN" altLang="en-US"/>
              <a:t>单击此处编辑母版标题样式</a:t>
            </a:r>
          </a:p>
        </p:txBody>
      </p:sp>
      <p:sp>
        <p:nvSpPr>
          <p:cNvPr id="450572"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7" name="Rectangle 13">
            <a:extLst>
              <a:ext uri="{FF2B5EF4-FFF2-40B4-BE49-F238E27FC236}">
                <a16:creationId xmlns:a16="http://schemas.microsoft.com/office/drawing/2014/main" id="{F3F5C9B5-3AA5-417B-875E-5F7B5434B1FF}"/>
              </a:ext>
            </a:extLst>
          </p:cNvPr>
          <p:cNvSpPr>
            <a:spLocks noGrp="1" noChangeArrowheads="1"/>
          </p:cNvSpPr>
          <p:nvPr>
            <p:ph type="dt" sz="quarter" idx="10"/>
          </p:nvPr>
        </p:nvSpPr>
        <p:spPr>
          <a:xfrm>
            <a:off x="457200" y="6248400"/>
            <a:ext cx="2133600" cy="476250"/>
          </a:xfrm>
        </p:spPr>
        <p:txBody>
          <a:bodyPr/>
          <a:lstStyle>
            <a:lvl1pPr>
              <a:defRPr/>
            </a:lvl1pPr>
          </a:lstStyle>
          <a:p>
            <a:pPr>
              <a:defRPr/>
            </a:pPr>
            <a:endParaRPr lang="en-US" altLang="zh-CN"/>
          </a:p>
        </p:txBody>
      </p:sp>
      <p:sp>
        <p:nvSpPr>
          <p:cNvPr id="18" name="Rectangle 14">
            <a:extLst>
              <a:ext uri="{FF2B5EF4-FFF2-40B4-BE49-F238E27FC236}">
                <a16:creationId xmlns:a16="http://schemas.microsoft.com/office/drawing/2014/main" id="{15C9EA3D-F520-49F6-982C-673AA49672A8}"/>
              </a:ext>
            </a:extLst>
          </p:cNvPr>
          <p:cNvSpPr>
            <a:spLocks noGrp="1" noChangeArrowheads="1"/>
          </p:cNvSpPr>
          <p:nvPr>
            <p:ph type="ftr" sz="quarter" idx="11"/>
          </p:nvPr>
        </p:nvSpPr>
        <p:spPr>
          <a:xfrm>
            <a:off x="3124200" y="6251575"/>
            <a:ext cx="2895600" cy="476250"/>
          </a:xfrm>
        </p:spPr>
        <p:txBody>
          <a:bodyPr/>
          <a:lstStyle>
            <a:lvl1pPr>
              <a:defRPr/>
            </a:lvl1pPr>
          </a:lstStyle>
          <a:p>
            <a:pPr>
              <a:defRPr/>
            </a:pPr>
            <a:endParaRPr lang="en-US" altLang="zh-CN"/>
          </a:p>
        </p:txBody>
      </p:sp>
      <p:sp>
        <p:nvSpPr>
          <p:cNvPr id="19" name="Rectangle 15">
            <a:extLst>
              <a:ext uri="{FF2B5EF4-FFF2-40B4-BE49-F238E27FC236}">
                <a16:creationId xmlns:a16="http://schemas.microsoft.com/office/drawing/2014/main" id="{88A10AC3-CD71-4DDD-B3B9-7E7432ECD4FA}"/>
              </a:ext>
            </a:extLst>
          </p:cNvPr>
          <p:cNvSpPr>
            <a:spLocks noGrp="1" noChangeArrowheads="1"/>
          </p:cNvSpPr>
          <p:nvPr>
            <p:ph type="sldNum" sz="quarter" idx="12"/>
          </p:nvPr>
        </p:nvSpPr>
        <p:spPr>
          <a:xfrm>
            <a:off x="6553200" y="6254750"/>
            <a:ext cx="2133600" cy="476250"/>
          </a:xfrm>
        </p:spPr>
        <p:txBody>
          <a:bodyPr/>
          <a:lstStyle>
            <a:lvl1pPr>
              <a:defRPr/>
            </a:lvl1pPr>
          </a:lstStyle>
          <a:p>
            <a:fld id="{FEDE520E-8BAD-4ED6-9640-7BAC744472AE}" type="slidenum">
              <a:rPr lang="zh-CN" altLang="en-US"/>
              <a:pPr/>
              <a:t>‹#›</a:t>
            </a:fld>
            <a:endParaRPr lang="en-US" altLang="zh-CN"/>
          </a:p>
        </p:txBody>
      </p:sp>
    </p:spTree>
    <p:extLst>
      <p:ext uri="{BB962C8B-B14F-4D97-AF65-F5344CB8AC3E}">
        <p14:creationId xmlns:p14="http://schemas.microsoft.com/office/powerpoint/2010/main" val="1413721545"/>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0FB0090F-3876-4AA5-86A2-3BFC3C99DBB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0A3C7B51-45B1-4F71-9477-9749E31E7908}"/>
              </a:ext>
            </a:extLst>
          </p:cNvPr>
          <p:cNvSpPr>
            <a:spLocks noGrp="1" noChangeArrowheads="1"/>
          </p:cNvSpPr>
          <p:nvPr>
            <p:ph type="sldNum" sz="quarter" idx="11"/>
          </p:nvPr>
        </p:nvSpPr>
        <p:spPr>
          <a:ln/>
        </p:spPr>
        <p:txBody>
          <a:bodyPr/>
          <a:lstStyle>
            <a:lvl1pPr>
              <a:defRPr/>
            </a:lvl1pPr>
          </a:lstStyle>
          <a:p>
            <a:fld id="{EE226A5E-9C85-4B91-9C10-ACA205EFD85F}" type="slidenum">
              <a:rPr lang="zh-CN" altLang="en-US"/>
              <a:pPr/>
              <a:t>‹#›</a:t>
            </a:fld>
            <a:endParaRPr lang="en-US" altLang="zh-CN"/>
          </a:p>
        </p:txBody>
      </p:sp>
      <p:sp>
        <p:nvSpPr>
          <p:cNvPr id="6" name="Rectangle 14">
            <a:extLst>
              <a:ext uri="{FF2B5EF4-FFF2-40B4-BE49-F238E27FC236}">
                <a16:creationId xmlns:a16="http://schemas.microsoft.com/office/drawing/2014/main" id="{F02FC79D-2B0E-4FB2-8FAB-9659FC2BFAA7}"/>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84943030"/>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622F9E37-4380-4FF2-AAA1-8B18FD15103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36B248C7-11E0-4AB9-B7E3-04C02256260E}"/>
              </a:ext>
            </a:extLst>
          </p:cNvPr>
          <p:cNvSpPr>
            <a:spLocks noGrp="1" noChangeArrowheads="1"/>
          </p:cNvSpPr>
          <p:nvPr>
            <p:ph type="sldNum" sz="quarter" idx="11"/>
          </p:nvPr>
        </p:nvSpPr>
        <p:spPr>
          <a:ln/>
        </p:spPr>
        <p:txBody>
          <a:bodyPr/>
          <a:lstStyle>
            <a:lvl1pPr>
              <a:defRPr/>
            </a:lvl1pPr>
          </a:lstStyle>
          <a:p>
            <a:fld id="{9655521E-9C99-4608-861F-6BB2CD466FA7}" type="slidenum">
              <a:rPr lang="zh-CN" altLang="en-US"/>
              <a:pPr/>
              <a:t>‹#›</a:t>
            </a:fld>
            <a:endParaRPr lang="en-US" altLang="zh-CN"/>
          </a:p>
        </p:txBody>
      </p:sp>
      <p:sp>
        <p:nvSpPr>
          <p:cNvPr id="6" name="Rectangle 14">
            <a:extLst>
              <a:ext uri="{FF2B5EF4-FFF2-40B4-BE49-F238E27FC236}">
                <a16:creationId xmlns:a16="http://schemas.microsoft.com/office/drawing/2014/main" id="{B809249C-2747-401E-9B4E-3541AF912B4C}"/>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50056880"/>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C74F33ED-A52B-465B-BFDB-11A7F43F4CF0}"/>
              </a:ext>
            </a:extLst>
          </p:cNvPr>
          <p:cNvGrpSpPr>
            <a:grpSpLocks/>
          </p:cNvGrpSpPr>
          <p:nvPr/>
        </p:nvGrpSpPr>
        <p:grpSpPr bwMode="auto">
          <a:xfrm>
            <a:off x="2" y="4"/>
            <a:ext cx="9140825" cy="6850063"/>
            <a:chOff x="0" y="0"/>
            <a:chExt cx="5758" cy="4315"/>
          </a:xfrm>
        </p:grpSpPr>
        <p:grpSp>
          <p:nvGrpSpPr>
            <p:cNvPr id="5" name="Group 3">
              <a:extLst>
                <a:ext uri="{FF2B5EF4-FFF2-40B4-BE49-F238E27FC236}">
                  <a16:creationId xmlns:a16="http://schemas.microsoft.com/office/drawing/2014/main" id="{0432082C-52F1-4503-BD5F-1BDB620B4AD6}"/>
                </a:ext>
              </a:extLst>
            </p:cNvPr>
            <p:cNvGrpSpPr>
              <a:grpSpLocks/>
            </p:cNvGrpSpPr>
            <p:nvPr userDrawn="1"/>
          </p:nvGrpSpPr>
          <p:grpSpPr bwMode="auto">
            <a:xfrm>
              <a:off x="1728" y="2230"/>
              <a:ext cx="4027" cy="2085"/>
              <a:chOff x="1728" y="2230"/>
              <a:chExt cx="4027" cy="2085"/>
            </a:xfrm>
          </p:grpSpPr>
          <p:sp>
            <p:nvSpPr>
              <p:cNvPr id="8" name="Freeform 4">
                <a:extLst>
                  <a:ext uri="{FF2B5EF4-FFF2-40B4-BE49-F238E27FC236}">
                    <a16:creationId xmlns:a16="http://schemas.microsoft.com/office/drawing/2014/main" id="{B3AD0BA7-4847-41A5-B106-520615099E8B}"/>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zh-CN" altLang="en-US" sz="1350">
                  <a:ea typeface="+mn-ea"/>
                </a:endParaRPr>
              </a:p>
            </p:txBody>
          </p:sp>
          <p:sp>
            <p:nvSpPr>
              <p:cNvPr id="9" name="Freeform 5">
                <a:extLst>
                  <a:ext uri="{FF2B5EF4-FFF2-40B4-BE49-F238E27FC236}">
                    <a16:creationId xmlns:a16="http://schemas.microsoft.com/office/drawing/2014/main" id="{187F05E2-72A5-4B5D-96C8-9B7C23140133}"/>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zh-CN" altLang="en-US" sz="1350">
                  <a:ea typeface="+mn-ea"/>
                </a:endParaRPr>
              </a:p>
            </p:txBody>
          </p:sp>
          <p:sp>
            <p:nvSpPr>
              <p:cNvPr id="10" name="Freeform 6">
                <a:extLst>
                  <a:ext uri="{FF2B5EF4-FFF2-40B4-BE49-F238E27FC236}">
                    <a16:creationId xmlns:a16="http://schemas.microsoft.com/office/drawing/2014/main" id="{E8AD3A60-334B-4C6A-83E3-670E3C33A366}"/>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zh-CN" altLang="en-US" sz="1350">
                  <a:ea typeface="+mn-ea"/>
                </a:endParaRPr>
              </a:p>
            </p:txBody>
          </p:sp>
          <p:sp>
            <p:nvSpPr>
              <p:cNvPr id="11" name="Freeform 7">
                <a:extLst>
                  <a:ext uri="{FF2B5EF4-FFF2-40B4-BE49-F238E27FC236}">
                    <a16:creationId xmlns:a16="http://schemas.microsoft.com/office/drawing/2014/main" id="{5180A35D-F296-4A51-B55C-78F8A1CC5DF8}"/>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2" name="Freeform 8">
                <a:extLst>
                  <a:ext uri="{FF2B5EF4-FFF2-40B4-BE49-F238E27FC236}">
                    <a16:creationId xmlns:a16="http://schemas.microsoft.com/office/drawing/2014/main" id="{260312A3-6048-4BC1-976F-BD35F4E04F06}"/>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zh-CN" altLang="en-US" sz="1350">
                  <a:ea typeface="+mn-ea"/>
                </a:endParaRPr>
              </a:p>
            </p:txBody>
          </p:sp>
        </p:grpSp>
        <p:sp>
          <p:nvSpPr>
            <p:cNvPr id="6" name="Freeform 9">
              <a:extLst>
                <a:ext uri="{FF2B5EF4-FFF2-40B4-BE49-F238E27FC236}">
                  <a16:creationId xmlns:a16="http://schemas.microsoft.com/office/drawing/2014/main" id="{AC89145A-2A18-4574-9316-862AFD8D091D}"/>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zh-CN" altLang="en-US" sz="1350">
                <a:ea typeface="+mn-ea"/>
              </a:endParaRPr>
            </a:p>
          </p:txBody>
        </p:sp>
        <p:sp>
          <p:nvSpPr>
            <p:cNvPr id="7" name="Freeform 10">
              <a:extLst>
                <a:ext uri="{FF2B5EF4-FFF2-40B4-BE49-F238E27FC236}">
                  <a16:creationId xmlns:a16="http://schemas.microsoft.com/office/drawing/2014/main" id="{26286681-8B25-4646-AD65-647509BFD78B}"/>
                </a:ext>
              </a:extLst>
            </p:cNvPr>
            <p:cNvSpPr>
              <a:spLocks/>
            </p:cNvSpPr>
            <p:nvPr/>
          </p:nvSpPr>
          <p:spPr bwMode="hidden">
            <a:xfrm>
              <a:off x="0" y="0"/>
              <a:ext cx="5758" cy="1776"/>
            </a:xfrm>
            <a:custGeom>
              <a:avLst/>
              <a:gdLst>
                <a:gd name="T0" fmla="*/ 0 w 5740"/>
                <a:gd name="T1" fmla="*/ 0 h 1906"/>
                <a:gd name="T2" fmla="*/ 0 w 5740"/>
                <a:gd name="T3" fmla="*/ 148 h 1906"/>
                <a:gd name="T4" fmla="*/ 6425 w 5740"/>
                <a:gd name="T5" fmla="*/ 148 h 1906"/>
                <a:gd name="T6" fmla="*/ 6425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grpSp>
      <p:sp>
        <p:nvSpPr>
          <p:cNvPr id="13" name="Text Box 16">
            <a:extLst>
              <a:ext uri="{FF2B5EF4-FFF2-40B4-BE49-F238E27FC236}">
                <a16:creationId xmlns:a16="http://schemas.microsoft.com/office/drawing/2014/main" id="{7E742123-1A90-4541-92C1-EC0682DD2B7B}"/>
              </a:ext>
            </a:extLst>
          </p:cNvPr>
          <p:cNvSpPr txBox="1">
            <a:spLocks noChangeArrowheads="1"/>
          </p:cNvSpPr>
          <p:nvPr userDrawn="1"/>
        </p:nvSpPr>
        <p:spPr bwMode="auto">
          <a:xfrm>
            <a:off x="1" y="1101725"/>
            <a:ext cx="1404938" cy="415498"/>
          </a:xfrm>
          <a:prstGeom prst="rect">
            <a:avLst/>
          </a:prstGeom>
          <a:noFill/>
          <a:ln>
            <a:noFill/>
          </a:ln>
        </p:spPr>
        <p:txBody>
          <a:bodyPr tIns="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spcBef>
                <a:spcPct val="50000"/>
              </a:spcBef>
              <a:defRPr/>
            </a:pPr>
            <a:endParaRPr lang="zh-CN" altLang="en-US" sz="2400" b="1">
              <a:latin typeface="Times New Roman" pitchFamily="18" charset="0"/>
              <a:ea typeface="+mn-ea"/>
            </a:endParaRPr>
          </a:p>
        </p:txBody>
      </p:sp>
      <p:grpSp>
        <p:nvGrpSpPr>
          <p:cNvPr id="14" name="Group 17">
            <a:extLst>
              <a:ext uri="{FF2B5EF4-FFF2-40B4-BE49-F238E27FC236}">
                <a16:creationId xmlns:a16="http://schemas.microsoft.com/office/drawing/2014/main" id="{6699163D-067B-4120-933A-32C79CBC3333}"/>
              </a:ext>
            </a:extLst>
          </p:cNvPr>
          <p:cNvGrpSpPr>
            <a:grpSpLocks/>
          </p:cNvGrpSpPr>
          <p:nvPr userDrawn="1"/>
        </p:nvGrpSpPr>
        <p:grpSpPr bwMode="auto">
          <a:xfrm>
            <a:off x="215901" y="260350"/>
            <a:ext cx="1582738" cy="1417638"/>
            <a:chOff x="136" y="164"/>
            <a:chExt cx="997" cy="893"/>
          </a:xfrm>
        </p:grpSpPr>
        <p:pic>
          <p:nvPicPr>
            <p:cNvPr id="15" name="Picture 18" descr="SUN_068">
              <a:extLst>
                <a:ext uri="{FF2B5EF4-FFF2-40B4-BE49-F238E27FC236}">
                  <a16:creationId xmlns:a16="http://schemas.microsoft.com/office/drawing/2014/main" id="{8CD892BF-2DB1-4AB2-B3A2-D908B72BCDC1}"/>
                </a:ext>
              </a:extLst>
            </p:cNvPr>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6" y="164"/>
              <a:ext cx="953"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9">
              <a:extLst>
                <a:ext uri="{FF2B5EF4-FFF2-40B4-BE49-F238E27FC236}">
                  <a16:creationId xmlns:a16="http://schemas.microsoft.com/office/drawing/2014/main" id="{ECE52AD9-E557-432A-A43A-5A727D38729E}"/>
                </a:ext>
              </a:extLst>
            </p:cNvPr>
            <p:cNvSpPr txBox="1">
              <a:spLocks noChangeArrowheads="1"/>
            </p:cNvSpPr>
            <p:nvPr userDrawn="1"/>
          </p:nvSpPr>
          <p:spPr bwMode="auto">
            <a:xfrm>
              <a:off x="158" y="436"/>
              <a:ext cx="975" cy="233"/>
            </a:xfrm>
            <a:prstGeom prst="rect">
              <a:avLst/>
            </a:prstGeom>
            <a:noFill/>
            <a:ln w="9525">
              <a:noFill/>
              <a:miter lim="800000"/>
              <a:headEnd type="none" w="sm" len="sm"/>
              <a:tailEnd type="none" w="sm" len="sm"/>
            </a:ln>
            <a:effectLst/>
          </p:spPr>
          <p:txBody>
            <a:bodyPr tIns="0">
              <a:spAutoFit/>
            </a:bodyPr>
            <a:lstStyle/>
            <a:p>
              <a:pPr>
                <a:spcBef>
                  <a:spcPct val="50000"/>
                </a:spcBef>
                <a:defRPr/>
              </a:pPr>
              <a:r>
                <a:rPr lang="en-US" altLang="zh-CN" sz="2100" b="1">
                  <a:solidFill>
                    <a:srgbClr val="00CC00"/>
                  </a:solidFill>
                  <a:effectLst>
                    <a:outerShdw blurRad="38100" dist="38100" dir="2700000" algn="tl">
                      <a:srgbClr val="000000"/>
                    </a:outerShdw>
                  </a:effectLst>
                  <a:latin typeface="Times New Roman" pitchFamily="18" charset="0"/>
                  <a:ea typeface="+mn-ea"/>
                </a:rPr>
                <a:t>UESTC</a:t>
              </a:r>
            </a:p>
          </p:txBody>
        </p:sp>
      </p:grpSp>
      <p:sp>
        <p:nvSpPr>
          <p:cNvPr id="450571" name="Rectangle 11"/>
          <p:cNvSpPr>
            <a:spLocks noGrp="1" noChangeArrowheads="1"/>
          </p:cNvSpPr>
          <p:nvPr>
            <p:ph type="ctrTitle" sz="quarter"/>
          </p:nvPr>
        </p:nvSpPr>
        <p:spPr>
          <a:xfrm>
            <a:off x="685800" y="1736729"/>
            <a:ext cx="7772400" cy="1920875"/>
          </a:xfrm>
        </p:spPr>
        <p:txBody>
          <a:bodyPr/>
          <a:lstStyle>
            <a:lvl1pPr>
              <a:defRPr sz="4500"/>
            </a:lvl1pPr>
          </a:lstStyle>
          <a:p>
            <a:r>
              <a:rPr lang="zh-CN" altLang="en-US"/>
              <a:t>单击此处编辑母版标题样式</a:t>
            </a:r>
          </a:p>
        </p:txBody>
      </p:sp>
      <p:sp>
        <p:nvSpPr>
          <p:cNvPr id="450572"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7" name="Rectangle 13">
            <a:extLst>
              <a:ext uri="{FF2B5EF4-FFF2-40B4-BE49-F238E27FC236}">
                <a16:creationId xmlns:a16="http://schemas.microsoft.com/office/drawing/2014/main" id="{E2DE8F55-4623-467F-9571-8FA85E96ED62}"/>
              </a:ext>
            </a:extLst>
          </p:cNvPr>
          <p:cNvSpPr>
            <a:spLocks noGrp="1" noChangeArrowheads="1"/>
          </p:cNvSpPr>
          <p:nvPr>
            <p:ph type="dt" sz="quarter" idx="10"/>
          </p:nvPr>
        </p:nvSpPr>
        <p:spPr>
          <a:xfrm>
            <a:off x="457200" y="6248400"/>
            <a:ext cx="2133600" cy="476250"/>
          </a:xfrm>
        </p:spPr>
        <p:txBody>
          <a:bodyPr/>
          <a:lstStyle>
            <a:lvl1pPr>
              <a:defRPr/>
            </a:lvl1pPr>
          </a:lstStyle>
          <a:p>
            <a:pPr>
              <a:defRPr/>
            </a:pPr>
            <a:endParaRPr lang="en-US" altLang="zh-CN"/>
          </a:p>
        </p:txBody>
      </p:sp>
      <p:sp>
        <p:nvSpPr>
          <p:cNvPr id="18" name="Rectangle 14">
            <a:extLst>
              <a:ext uri="{FF2B5EF4-FFF2-40B4-BE49-F238E27FC236}">
                <a16:creationId xmlns:a16="http://schemas.microsoft.com/office/drawing/2014/main" id="{402EE2E9-D309-4586-83C2-81CF6A37D70D}"/>
              </a:ext>
            </a:extLst>
          </p:cNvPr>
          <p:cNvSpPr>
            <a:spLocks noGrp="1" noChangeArrowheads="1"/>
          </p:cNvSpPr>
          <p:nvPr>
            <p:ph type="ftr" sz="quarter" idx="11"/>
          </p:nvPr>
        </p:nvSpPr>
        <p:spPr>
          <a:xfrm>
            <a:off x="3124200" y="6251575"/>
            <a:ext cx="2895600" cy="476250"/>
          </a:xfrm>
        </p:spPr>
        <p:txBody>
          <a:bodyPr/>
          <a:lstStyle>
            <a:lvl1pPr>
              <a:defRPr/>
            </a:lvl1pPr>
          </a:lstStyle>
          <a:p>
            <a:pPr>
              <a:defRPr/>
            </a:pPr>
            <a:endParaRPr lang="en-US" altLang="zh-CN"/>
          </a:p>
        </p:txBody>
      </p:sp>
      <p:sp>
        <p:nvSpPr>
          <p:cNvPr id="19" name="Rectangle 15">
            <a:extLst>
              <a:ext uri="{FF2B5EF4-FFF2-40B4-BE49-F238E27FC236}">
                <a16:creationId xmlns:a16="http://schemas.microsoft.com/office/drawing/2014/main" id="{A0F00423-B731-4D12-B8BF-D5E7C91851B3}"/>
              </a:ext>
            </a:extLst>
          </p:cNvPr>
          <p:cNvSpPr>
            <a:spLocks noGrp="1" noChangeArrowheads="1"/>
          </p:cNvSpPr>
          <p:nvPr>
            <p:ph type="sldNum" sz="quarter" idx="12"/>
          </p:nvPr>
        </p:nvSpPr>
        <p:spPr>
          <a:xfrm>
            <a:off x="6553200" y="6254750"/>
            <a:ext cx="2133600" cy="476250"/>
          </a:xfrm>
        </p:spPr>
        <p:txBody>
          <a:bodyPr/>
          <a:lstStyle>
            <a:lvl1pPr>
              <a:defRPr/>
            </a:lvl1pPr>
          </a:lstStyle>
          <a:p>
            <a:fld id="{2D1559D4-C8C9-4A78-98B2-75C6E2BAB7EF}" type="slidenum">
              <a:rPr lang="zh-CN" altLang="en-US"/>
              <a:pPr/>
              <a:t>‹#›</a:t>
            </a:fld>
            <a:endParaRPr lang="en-US" altLang="zh-CN"/>
          </a:p>
        </p:txBody>
      </p:sp>
    </p:spTree>
    <p:extLst>
      <p:ext uri="{BB962C8B-B14F-4D97-AF65-F5344CB8AC3E}">
        <p14:creationId xmlns:p14="http://schemas.microsoft.com/office/powerpoint/2010/main" val="2893434378"/>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95BF9472-BBE3-4197-87A5-806E6675BF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FA32A584-2649-4051-BCAE-AB183A3535A2}"/>
              </a:ext>
            </a:extLst>
          </p:cNvPr>
          <p:cNvSpPr>
            <a:spLocks noGrp="1" noChangeArrowheads="1"/>
          </p:cNvSpPr>
          <p:nvPr>
            <p:ph type="sldNum" sz="quarter" idx="11"/>
          </p:nvPr>
        </p:nvSpPr>
        <p:spPr>
          <a:ln/>
        </p:spPr>
        <p:txBody>
          <a:bodyPr/>
          <a:lstStyle>
            <a:lvl1pPr>
              <a:defRPr/>
            </a:lvl1pPr>
          </a:lstStyle>
          <a:p>
            <a:fld id="{CDA5D67C-489E-4529-A077-0781F86D722D}" type="slidenum">
              <a:rPr lang="zh-CN" altLang="en-US"/>
              <a:pPr/>
              <a:t>‹#›</a:t>
            </a:fld>
            <a:endParaRPr lang="en-US" altLang="zh-CN"/>
          </a:p>
        </p:txBody>
      </p:sp>
      <p:sp>
        <p:nvSpPr>
          <p:cNvPr id="6" name="Rectangle 14">
            <a:extLst>
              <a:ext uri="{FF2B5EF4-FFF2-40B4-BE49-F238E27FC236}">
                <a16:creationId xmlns:a16="http://schemas.microsoft.com/office/drawing/2014/main" id="{6D6E5874-BF6E-4996-BE91-82E783B650B1}"/>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9611158"/>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2">
            <a:extLst>
              <a:ext uri="{FF2B5EF4-FFF2-40B4-BE49-F238E27FC236}">
                <a16:creationId xmlns:a16="http://schemas.microsoft.com/office/drawing/2014/main" id="{B6CFA40F-C54E-4414-8786-5B13A835D5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5005B212-692E-4554-8938-274BAB761011}"/>
              </a:ext>
            </a:extLst>
          </p:cNvPr>
          <p:cNvSpPr>
            <a:spLocks noGrp="1" noChangeArrowheads="1"/>
          </p:cNvSpPr>
          <p:nvPr>
            <p:ph type="sldNum" sz="quarter" idx="11"/>
          </p:nvPr>
        </p:nvSpPr>
        <p:spPr>
          <a:ln/>
        </p:spPr>
        <p:txBody>
          <a:bodyPr/>
          <a:lstStyle>
            <a:lvl1pPr>
              <a:defRPr/>
            </a:lvl1pPr>
          </a:lstStyle>
          <a:p>
            <a:fld id="{4AD76840-46A5-4CC5-9D7A-6996D382A12F}" type="slidenum">
              <a:rPr lang="zh-CN" altLang="en-US"/>
              <a:pPr/>
              <a:t>‹#›</a:t>
            </a:fld>
            <a:endParaRPr lang="en-US" altLang="zh-CN"/>
          </a:p>
        </p:txBody>
      </p:sp>
      <p:sp>
        <p:nvSpPr>
          <p:cNvPr id="6" name="Rectangle 14">
            <a:extLst>
              <a:ext uri="{FF2B5EF4-FFF2-40B4-BE49-F238E27FC236}">
                <a16:creationId xmlns:a16="http://schemas.microsoft.com/office/drawing/2014/main" id="{D0B9F7D7-718C-4C7D-9797-25C614797215}"/>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651699337"/>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2726428B-AE65-489E-A7EF-C5A1A36F5D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AE007ADD-55C0-4DEA-97F5-F4B307020D00}"/>
              </a:ext>
            </a:extLst>
          </p:cNvPr>
          <p:cNvSpPr>
            <a:spLocks noGrp="1" noChangeArrowheads="1"/>
          </p:cNvSpPr>
          <p:nvPr>
            <p:ph type="sldNum" sz="quarter" idx="11"/>
          </p:nvPr>
        </p:nvSpPr>
        <p:spPr>
          <a:ln/>
        </p:spPr>
        <p:txBody>
          <a:bodyPr/>
          <a:lstStyle>
            <a:lvl1pPr>
              <a:defRPr/>
            </a:lvl1pPr>
          </a:lstStyle>
          <a:p>
            <a:fld id="{14313B23-E4E2-4944-9D5E-9F1641690DEA}" type="slidenum">
              <a:rPr lang="zh-CN" altLang="en-US"/>
              <a:pPr/>
              <a:t>‹#›</a:t>
            </a:fld>
            <a:endParaRPr lang="en-US" altLang="zh-CN"/>
          </a:p>
        </p:txBody>
      </p:sp>
      <p:sp>
        <p:nvSpPr>
          <p:cNvPr id="7" name="Rectangle 14">
            <a:extLst>
              <a:ext uri="{FF2B5EF4-FFF2-40B4-BE49-F238E27FC236}">
                <a16:creationId xmlns:a16="http://schemas.microsoft.com/office/drawing/2014/main" id="{EB8318C4-7F03-461C-822E-B726615E0A2C}"/>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18214818"/>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023507C9-0808-4160-8452-077F844B40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4176E9F0-414E-46EA-BA6A-B63583435EED}"/>
              </a:ext>
            </a:extLst>
          </p:cNvPr>
          <p:cNvSpPr>
            <a:spLocks noGrp="1" noChangeArrowheads="1"/>
          </p:cNvSpPr>
          <p:nvPr>
            <p:ph type="sldNum" sz="quarter" idx="11"/>
          </p:nvPr>
        </p:nvSpPr>
        <p:spPr>
          <a:ln/>
        </p:spPr>
        <p:txBody>
          <a:bodyPr/>
          <a:lstStyle>
            <a:lvl1pPr>
              <a:defRPr/>
            </a:lvl1pPr>
          </a:lstStyle>
          <a:p>
            <a:fld id="{52397E82-721C-4A0A-8654-B89DD9EE6449}" type="slidenum">
              <a:rPr lang="zh-CN" altLang="en-US"/>
              <a:pPr/>
              <a:t>‹#›</a:t>
            </a:fld>
            <a:endParaRPr lang="en-US" altLang="zh-CN"/>
          </a:p>
        </p:txBody>
      </p:sp>
      <p:sp>
        <p:nvSpPr>
          <p:cNvPr id="9" name="Rectangle 14">
            <a:extLst>
              <a:ext uri="{FF2B5EF4-FFF2-40B4-BE49-F238E27FC236}">
                <a16:creationId xmlns:a16="http://schemas.microsoft.com/office/drawing/2014/main" id="{F97240B5-13C8-4610-8E14-8E3732414BC7}"/>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2157263"/>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356EDEA1-5E84-4166-9738-F36B8DD7F8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A6F1DD87-05A6-44ED-8637-D0A3B91A17AF}"/>
              </a:ext>
            </a:extLst>
          </p:cNvPr>
          <p:cNvSpPr>
            <a:spLocks noGrp="1" noChangeArrowheads="1"/>
          </p:cNvSpPr>
          <p:nvPr>
            <p:ph type="sldNum" sz="quarter" idx="11"/>
          </p:nvPr>
        </p:nvSpPr>
        <p:spPr>
          <a:ln/>
        </p:spPr>
        <p:txBody>
          <a:bodyPr/>
          <a:lstStyle>
            <a:lvl1pPr>
              <a:defRPr/>
            </a:lvl1pPr>
          </a:lstStyle>
          <a:p>
            <a:fld id="{653478DD-9829-4B76-94B3-2AFD099A5FD8}" type="slidenum">
              <a:rPr lang="zh-CN" altLang="en-US"/>
              <a:pPr/>
              <a:t>‹#›</a:t>
            </a:fld>
            <a:endParaRPr lang="en-US" altLang="zh-CN"/>
          </a:p>
        </p:txBody>
      </p:sp>
      <p:sp>
        <p:nvSpPr>
          <p:cNvPr id="5" name="Rectangle 14">
            <a:extLst>
              <a:ext uri="{FF2B5EF4-FFF2-40B4-BE49-F238E27FC236}">
                <a16:creationId xmlns:a16="http://schemas.microsoft.com/office/drawing/2014/main" id="{35092D02-C8B9-45BB-8D72-162F6712BF10}"/>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51019967"/>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1C35FE3-06DA-4C61-BF58-E6B871ED8B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A95202DA-E9FF-48B3-B596-4C3B0C57E61F}"/>
              </a:ext>
            </a:extLst>
          </p:cNvPr>
          <p:cNvSpPr>
            <a:spLocks noGrp="1" noChangeArrowheads="1"/>
          </p:cNvSpPr>
          <p:nvPr>
            <p:ph type="sldNum" sz="quarter" idx="11"/>
          </p:nvPr>
        </p:nvSpPr>
        <p:spPr>
          <a:ln/>
        </p:spPr>
        <p:txBody>
          <a:bodyPr/>
          <a:lstStyle>
            <a:lvl1pPr>
              <a:defRPr/>
            </a:lvl1pPr>
          </a:lstStyle>
          <a:p>
            <a:fld id="{D624097E-5A4E-4F59-9C53-B59930223189}" type="slidenum">
              <a:rPr lang="zh-CN" altLang="en-US"/>
              <a:pPr/>
              <a:t>‹#›</a:t>
            </a:fld>
            <a:endParaRPr lang="en-US" altLang="zh-CN"/>
          </a:p>
        </p:txBody>
      </p:sp>
      <p:sp>
        <p:nvSpPr>
          <p:cNvPr id="4" name="Rectangle 14">
            <a:extLst>
              <a:ext uri="{FF2B5EF4-FFF2-40B4-BE49-F238E27FC236}">
                <a16:creationId xmlns:a16="http://schemas.microsoft.com/office/drawing/2014/main" id="{CB483599-999D-4552-B4D2-B5BA9BF24AC4}"/>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40641710"/>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2">
            <a:extLst>
              <a:ext uri="{FF2B5EF4-FFF2-40B4-BE49-F238E27FC236}">
                <a16:creationId xmlns:a16="http://schemas.microsoft.com/office/drawing/2014/main" id="{87F1F5F5-AF04-4216-8C30-D78460AA97A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2B08E0D3-EF55-49B4-A4E7-E224B62BED95}"/>
              </a:ext>
            </a:extLst>
          </p:cNvPr>
          <p:cNvSpPr>
            <a:spLocks noGrp="1" noChangeArrowheads="1"/>
          </p:cNvSpPr>
          <p:nvPr>
            <p:ph type="sldNum" sz="quarter" idx="11"/>
          </p:nvPr>
        </p:nvSpPr>
        <p:spPr>
          <a:ln/>
        </p:spPr>
        <p:txBody>
          <a:bodyPr/>
          <a:lstStyle>
            <a:lvl1pPr>
              <a:defRPr/>
            </a:lvl1pPr>
          </a:lstStyle>
          <a:p>
            <a:fld id="{635BC0B2-4349-42DD-8D3B-983615E1903D}" type="slidenum">
              <a:rPr lang="zh-CN" altLang="en-US"/>
              <a:pPr/>
              <a:t>‹#›</a:t>
            </a:fld>
            <a:endParaRPr lang="en-US" altLang="zh-CN"/>
          </a:p>
        </p:txBody>
      </p:sp>
      <p:sp>
        <p:nvSpPr>
          <p:cNvPr id="7" name="Rectangle 14">
            <a:extLst>
              <a:ext uri="{FF2B5EF4-FFF2-40B4-BE49-F238E27FC236}">
                <a16:creationId xmlns:a16="http://schemas.microsoft.com/office/drawing/2014/main" id="{C2535020-3BC0-473B-AB5C-B29B270E0D01}"/>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28434565"/>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EFD4C4FE-150C-4FC1-95BB-A8A87A05E69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7C8557DB-CC22-41A5-BFBC-E72D12838329}"/>
              </a:ext>
            </a:extLst>
          </p:cNvPr>
          <p:cNvSpPr>
            <a:spLocks noGrp="1" noChangeArrowheads="1"/>
          </p:cNvSpPr>
          <p:nvPr>
            <p:ph type="sldNum" sz="quarter" idx="11"/>
          </p:nvPr>
        </p:nvSpPr>
        <p:spPr>
          <a:ln/>
        </p:spPr>
        <p:txBody>
          <a:bodyPr/>
          <a:lstStyle>
            <a:lvl1pPr>
              <a:defRPr/>
            </a:lvl1pPr>
          </a:lstStyle>
          <a:p>
            <a:fld id="{85948B6B-FF26-4B3E-BD47-432146F50718}" type="slidenum">
              <a:rPr lang="zh-CN" altLang="en-US"/>
              <a:pPr/>
              <a:t>‹#›</a:t>
            </a:fld>
            <a:endParaRPr lang="en-US" altLang="zh-CN"/>
          </a:p>
        </p:txBody>
      </p:sp>
      <p:sp>
        <p:nvSpPr>
          <p:cNvPr id="6" name="Rectangle 14">
            <a:extLst>
              <a:ext uri="{FF2B5EF4-FFF2-40B4-BE49-F238E27FC236}">
                <a16:creationId xmlns:a16="http://schemas.microsoft.com/office/drawing/2014/main" id="{54F18C58-D3F9-422B-A4AA-568719CA3359}"/>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120848166"/>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2">
            <a:extLst>
              <a:ext uri="{FF2B5EF4-FFF2-40B4-BE49-F238E27FC236}">
                <a16:creationId xmlns:a16="http://schemas.microsoft.com/office/drawing/2014/main" id="{F01E7E74-694E-490B-B9CC-8839B20C69B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B387FBE5-EE89-45C9-9FB3-9560CF37B2F1}"/>
              </a:ext>
            </a:extLst>
          </p:cNvPr>
          <p:cNvSpPr>
            <a:spLocks noGrp="1" noChangeArrowheads="1"/>
          </p:cNvSpPr>
          <p:nvPr>
            <p:ph type="sldNum" sz="quarter" idx="11"/>
          </p:nvPr>
        </p:nvSpPr>
        <p:spPr>
          <a:ln/>
        </p:spPr>
        <p:txBody>
          <a:bodyPr/>
          <a:lstStyle>
            <a:lvl1pPr>
              <a:defRPr/>
            </a:lvl1pPr>
          </a:lstStyle>
          <a:p>
            <a:fld id="{B31111E0-3E41-463F-8BED-64C46062771F}" type="slidenum">
              <a:rPr lang="zh-CN" altLang="en-US"/>
              <a:pPr/>
              <a:t>‹#›</a:t>
            </a:fld>
            <a:endParaRPr lang="en-US" altLang="zh-CN"/>
          </a:p>
        </p:txBody>
      </p:sp>
      <p:sp>
        <p:nvSpPr>
          <p:cNvPr id="7" name="Rectangle 14">
            <a:extLst>
              <a:ext uri="{FF2B5EF4-FFF2-40B4-BE49-F238E27FC236}">
                <a16:creationId xmlns:a16="http://schemas.microsoft.com/office/drawing/2014/main" id="{72578939-DD30-4083-B577-B461E9333E20}"/>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93884535"/>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C75A41A6-6C14-455E-A127-5890C6755D0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B3188164-99C8-48AF-83BF-C3765F6949EE}"/>
              </a:ext>
            </a:extLst>
          </p:cNvPr>
          <p:cNvSpPr>
            <a:spLocks noGrp="1" noChangeArrowheads="1"/>
          </p:cNvSpPr>
          <p:nvPr>
            <p:ph type="sldNum" sz="quarter" idx="11"/>
          </p:nvPr>
        </p:nvSpPr>
        <p:spPr>
          <a:ln/>
        </p:spPr>
        <p:txBody>
          <a:bodyPr/>
          <a:lstStyle>
            <a:lvl1pPr>
              <a:defRPr/>
            </a:lvl1pPr>
          </a:lstStyle>
          <a:p>
            <a:fld id="{F4B25112-263E-4496-8621-F6FDF14114DB}" type="slidenum">
              <a:rPr lang="zh-CN" altLang="en-US"/>
              <a:pPr/>
              <a:t>‹#›</a:t>
            </a:fld>
            <a:endParaRPr lang="en-US" altLang="zh-CN"/>
          </a:p>
        </p:txBody>
      </p:sp>
      <p:sp>
        <p:nvSpPr>
          <p:cNvPr id="6" name="Rectangle 14">
            <a:extLst>
              <a:ext uri="{FF2B5EF4-FFF2-40B4-BE49-F238E27FC236}">
                <a16:creationId xmlns:a16="http://schemas.microsoft.com/office/drawing/2014/main" id="{0DE3AFBE-06D5-48A7-9136-57B8EF8B94B4}"/>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36094992"/>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5A89D5FC-3094-4B49-A177-049201AB2E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87B179AC-76E6-4D94-BEA1-19C80A53781B}"/>
              </a:ext>
            </a:extLst>
          </p:cNvPr>
          <p:cNvSpPr>
            <a:spLocks noGrp="1" noChangeArrowheads="1"/>
          </p:cNvSpPr>
          <p:nvPr>
            <p:ph type="sldNum" sz="quarter" idx="11"/>
          </p:nvPr>
        </p:nvSpPr>
        <p:spPr>
          <a:ln/>
        </p:spPr>
        <p:txBody>
          <a:bodyPr/>
          <a:lstStyle>
            <a:lvl1pPr>
              <a:defRPr/>
            </a:lvl1pPr>
          </a:lstStyle>
          <a:p>
            <a:fld id="{B6E31867-4563-425E-BF63-D9103AF6D03B}" type="slidenum">
              <a:rPr lang="zh-CN" altLang="en-US"/>
              <a:pPr/>
              <a:t>‹#›</a:t>
            </a:fld>
            <a:endParaRPr lang="en-US" altLang="zh-CN"/>
          </a:p>
        </p:txBody>
      </p:sp>
      <p:sp>
        <p:nvSpPr>
          <p:cNvPr id="6" name="Rectangle 14">
            <a:extLst>
              <a:ext uri="{FF2B5EF4-FFF2-40B4-BE49-F238E27FC236}">
                <a16:creationId xmlns:a16="http://schemas.microsoft.com/office/drawing/2014/main" id="{82011DD0-799E-4AA5-A6F2-ADC0DA04493F}"/>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08803156"/>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75088-F0F8-4AB6-B7A7-CDE7C754F9F7}"/>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87C36D98-0A1B-4556-AB39-16B7355D176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FFDBE7-0F6E-4E68-BA35-9C7B09F15FBE}"/>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D1FC68DE-1833-42D2-BD1D-EEA79FCF7F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58AA0E-FC0E-40E2-B470-EA5D4F97E0BC}"/>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1002791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D54DE-60CC-43FB-B8A7-563B55A03B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B3F5B9-B125-4CF5-A962-E01EA84955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125984-FBBB-4AFA-A0C0-4380DF01C5A6}"/>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80B55488-8CAD-48C9-AC26-110A2194A4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8E34CF-38B6-4947-A49B-D51E710BBBFC}"/>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4148841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5BCE3D-E0B1-4048-9237-CDF810723A5E}"/>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39B89277-3217-4735-95BB-66616955522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EF851E1-3A94-4DEE-B397-8A182FBE6834}"/>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8FC17D8E-35A3-49F2-9937-CBAB71E07B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E4EFDA-ECD8-4453-AD45-6A78201D83EF}"/>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423704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91152-ABB8-4270-8FB9-AA0EF70B4E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D2D58B-B084-4014-A0F1-AEF56851D487}"/>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654D50-2AFC-479C-9F26-B357D3544C38}"/>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C1150E9-035A-4E89-8E32-41314A2C0346}"/>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0D13031C-406D-480B-9AE2-EDFE9EFC89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D5F01C-3375-4B35-B7D9-9216B0F2C5E6}"/>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2141716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4E7B1-E49B-4916-9819-B4D498036506}"/>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675D846-3D14-47DE-82A8-E31AF995633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8B75086-6EE0-4E45-99E3-0B390F9EBBD6}"/>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F796D3-CFFA-4B21-BAA2-42C2C8C8084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31E6F70-9FF2-4F7C-9474-70D9EF2E2442}"/>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BD8784-696B-4B21-A7F0-7A171003275A}"/>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C284A6E5-9859-41B7-8CF7-7CB277E7E3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FF01EF-CB1B-4052-8E7A-165FB4FE54BD}"/>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2750616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166E0-0A27-404B-A280-88531B43DB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84D828-B82F-459A-95AE-97D8E5D0ABE3}"/>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8E87E252-C664-4E5B-A649-C4A17EEC29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989F730-2A52-4A3D-AD74-AAEE506496E6}"/>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26044373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669A39-4318-408A-B18F-9396E9003A49}"/>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051E731C-276B-417A-9CA9-0D5D88F3A4D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C17D8A5-56EE-4DC1-B855-715E9A6C1913}"/>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1124729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2">
            <a:extLst>
              <a:ext uri="{FF2B5EF4-FFF2-40B4-BE49-F238E27FC236}">
                <a16:creationId xmlns:a16="http://schemas.microsoft.com/office/drawing/2014/main" id="{B3FAB982-8EFE-4C2F-85A0-6550A97494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364BFE2D-8163-45D4-9BBD-B3FE521EB02E}"/>
              </a:ext>
            </a:extLst>
          </p:cNvPr>
          <p:cNvSpPr>
            <a:spLocks noGrp="1" noChangeArrowheads="1"/>
          </p:cNvSpPr>
          <p:nvPr>
            <p:ph type="sldNum" sz="quarter" idx="11"/>
          </p:nvPr>
        </p:nvSpPr>
        <p:spPr>
          <a:ln/>
        </p:spPr>
        <p:txBody>
          <a:bodyPr/>
          <a:lstStyle>
            <a:lvl1pPr>
              <a:defRPr/>
            </a:lvl1pPr>
          </a:lstStyle>
          <a:p>
            <a:fld id="{7F14D40C-9A22-4F9C-945F-A162467A2DB7}" type="slidenum">
              <a:rPr lang="zh-CN" altLang="en-US"/>
              <a:pPr/>
              <a:t>‹#›</a:t>
            </a:fld>
            <a:endParaRPr lang="en-US" altLang="zh-CN"/>
          </a:p>
        </p:txBody>
      </p:sp>
      <p:sp>
        <p:nvSpPr>
          <p:cNvPr id="6" name="Rectangle 14">
            <a:extLst>
              <a:ext uri="{FF2B5EF4-FFF2-40B4-BE49-F238E27FC236}">
                <a16:creationId xmlns:a16="http://schemas.microsoft.com/office/drawing/2014/main" id="{AFF17F33-249B-4496-9610-B3E8962BD0B8}"/>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28870130"/>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8BF2D-2065-4543-B57E-C6628A35606D}"/>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CA839891-88F0-4E07-8F85-1EE0D3BB5AA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39D07-7415-4A9D-BAD8-193E3DA45BD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A25C9C-E446-4FEC-8A21-3DBA7B2C3CCF}"/>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606C0002-2FCF-4A5E-8893-209F1DA2E2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AB1656-671A-4C35-BA03-E2EFD6D9E654}"/>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114628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EBA62-2E21-4F8C-9E49-756459C7CB21}"/>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46BB4FCB-38E7-4050-9BB7-06607650674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D0E114A3-1A0F-4CF4-9AC6-E0950995EC7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203CCF-D69F-43C0-8F5D-656C26865FB0}"/>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7C92B618-7980-4EF3-8BE7-4DC4E4A8EF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D76926-B468-4704-9C54-4DE3A2431ED9}"/>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842898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7FF23-144C-4276-BB86-3A3298B6E8B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A7B4F6-F5BE-4F47-A28B-1331AC72C2A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2428B7-4E4D-413B-B53D-0B23609D8F71}"/>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947593E3-E8CA-47E2-B4BD-2B38E63E4F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34BFB0-233C-4115-97B2-C991A72662FA}"/>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1033203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831795-CD7B-46E1-B8DF-E0BBEDD7155C}"/>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215E446-7FFA-4AE1-AEFA-4A1B0B86E82A}"/>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2B5A5B-366B-45F2-826C-CCC80C8E3350}"/>
              </a:ext>
            </a:extLst>
          </p:cNvPr>
          <p:cNvSpPr>
            <a:spLocks noGrp="1"/>
          </p:cNvSpPr>
          <p:nvPr>
            <p:ph type="dt" sz="half" idx="10"/>
          </p:nvPr>
        </p:nvSpPr>
        <p:spPr/>
        <p:txBody>
          <a:bodyPr/>
          <a:lstStyle/>
          <a:p>
            <a:fld id="{B4FC45A9-015A-49CC-A293-0870C47DB82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D014732A-3349-4FAA-B08B-928F2EA96A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310283-7960-4560-8446-745485C3B3D9}"/>
              </a:ext>
            </a:extLst>
          </p:cNvPr>
          <p:cNvSpPr>
            <a:spLocks noGrp="1"/>
          </p:cNvSpPr>
          <p:nvPr>
            <p:ph type="sldNum" sz="quarter" idx="12"/>
          </p:nvPr>
        </p:nvSpPr>
        <p:spPr/>
        <p:txBody>
          <a:body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2658297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06382522"/>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Tree>
    <p:extLst>
      <p:ext uri="{BB962C8B-B14F-4D97-AF65-F5344CB8AC3E}">
        <p14:creationId xmlns:p14="http://schemas.microsoft.com/office/powerpoint/2010/main" val="4273688195"/>
      </p:ext>
    </p:extLst>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21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25415351"/>
      </p:ext>
    </p:extLst>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3"/>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AFBE67D-DE14-4C6D-85A6-AC0BE80FEF68}"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993718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FFF3AB-9D0D-431D-BCCF-0FD7FF307FA7}"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512280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8"/>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C778931-DBA0-44AF-B38C-C5CBFF50DB9D}"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976374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6145B8D9-D155-4F63-865F-9EAD6A28BAA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7F7B9290-1C79-4DAE-900D-7527FDAF260B}"/>
              </a:ext>
            </a:extLst>
          </p:cNvPr>
          <p:cNvSpPr>
            <a:spLocks noGrp="1" noChangeArrowheads="1"/>
          </p:cNvSpPr>
          <p:nvPr>
            <p:ph type="sldNum" sz="quarter" idx="11"/>
          </p:nvPr>
        </p:nvSpPr>
        <p:spPr>
          <a:ln/>
        </p:spPr>
        <p:txBody>
          <a:bodyPr/>
          <a:lstStyle>
            <a:lvl1pPr>
              <a:defRPr/>
            </a:lvl1pPr>
          </a:lstStyle>
          <a:p>
            <a:fld id="{CF37F163-D109-4EC0-ACC9-2CA0C08F54A8}" type="slidenum">
              <a:rPr lang="zh-CN" altLang="en-US"/>
              <a:pPr/>
              <a:t>‹#›</a:t>
            </a:fld>
            <a:endParaRPr lang="en-US" altLang="zh-CN"/>
          </a:p>
        </p:txBody>
      </p:sp>
      <p:sp>
        <p:nvSpPr>
          <p:cNvPr id="7" name="Rectangle 14">
            <a:extLst>
              <a:ext uri="{FF2B5EF4-FFF2-40B4-BE49-F238E27FC236}">
                <a16:creationId xmlns:a16="http://schemas.microsoft.com/office/drawing/2014/main" id="{D4F78068-7FCA-4009-B270-6AD2F6A12A18}"/>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87594608"/>
      </p:ext>
    </p:extLst>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43EF053-16E7-42C6-BEC5-C37BC6DD63AB}" type="datetime1">
              <a:rPr lang="zh-CN" altLang="en-US" smtClean="0"/>
              <a:t>2024/10/22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051980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B566A69-4AE0-4BEC-958A-F14CEFD0EA5B}" type="datetime1">
              <a:rPr lang="zh-CN" altLang="en-US" smtClean="0"/>
              <a:t>2024/10/22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0963025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EB9ACD-C855-49E2-9331-EF291AF88C8B}" type="datetime1">
              <a:rPr lang="zh-CN" altLang="en-US" smtClean="0"/>
              <a:t>2024/10/22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2105072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574423-6861-4724-8432-97A4D4CD6E4C}" type="datetime1">
              <a:rPr lang="zh-CN" altLang="en-US" smtClean="0"/>
              <a:t>2024/10/22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9132422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6711774-4514-4E6A-A23A-0969064EA1D3}" type="datetime1">
              <a:rPr lang="zh-CN" altLang="en-US" smtClean="0"/>
              <a:t>2024/10/22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5206875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A43336-860F-426E-AB4B-103243DD1875}" type="datetime1">
              <a:rPr lang="zh-CN" altLang="en-US" smtClean="0"/>
              <a:t>2024/10/22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6876843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E851C2-014A-4785-A083-F43692591D18}"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591884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6"/>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6"/>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0A42062-40B9-424D-815F-C5D3620B0052}"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249973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1" y="234"/>
              <a:ext cx="1857" cy="3625"/>
              <a:chOff x="3010" y="778"/>
              <a:chExt cx="1857" cy="3625"/>
            </a:xfrm>
          </p:grpSpPr>
          <p:sp>
            <p:nvSpPr>
              <p:cNvPr id="39" name="Freeform 4"/>
              <p:cNvSpPr>
                <a:spLocks/>
              </p:cNvSpPr>
              <p:nvPr userDrawn="1"/>
            </p:nvSpPr>
            <p:spPr bwMode="ltGray">
              <a:xfrm rot="12185230" flipV="1">
                <a:off x="3533" y="774"/>
                <a:ext cx="1333" cy="1485"/>
              </a:xfrm>
              <a:custGeom>
                <a:avLst/>
                <a:gdLst>
                  <a:gd name="T0" fmla="*/ 2147483647 w 596"/>
                  <a:gd name="T1" fmla="*/ 2147483647 h 666"/>
                  <a:gd name="T2" fmla="*/ 2147483647 w 596"/>
                  <a:gd name="T3" fmla="*/ 2147483647 h 666"/>
                  <a:gd name="T4" fmla="*/ 0 w 596"/>
                  <a:gd name="T5" fmla="*/ 2147483647 h 666"/>
                  <a:gd name="T6" fmla="*/ 2147483647 w 596"/>
                  <a:gd name="T7" fmla="*/ 2147483647 h 666"/>
                  <a:gd name="T8" fmla="*/ 2147483647 w 596"/>
                  <a:gd name="T9" fmla="*/ 2147483647 h 666"/>
                  <a:gd name="T10" fmla="*/ 2147483647 w 596"/>
                  <a:gd name="T11" fmla="*/ 2147483647 h 666"/>
                  <a:gd name="T12" fmla="*/ 2147483647 w 596"/>
                  <a:gd name="T13" fmla="*/ 2147483647 h 666"/>
                  <a:gd name="T14" fmla="*/ 2147483647 w 596"/>
                  <a:gd name="T15" fmla="*/ 2147483647 h 666"/>
                  <a:gd name="T16" fmla="*/ 2147483647 w 596"/>
                  <a:gd name="T17" fmla="*/ 2147483647 h 666"/>
                  <a:gd name="T18" fmla="*/ 2147483647 w 596"/>
                  <a:gd name="T19" fmla="*/ 2147483647 h 666"/>
                  <a:gd name="T20" fmla="*/ 2147483647 w 596"/>
                  <a:gd name="T21" fmla="*/ 2147483647 h 666"/>
                  <a:gd name="T22" fmla="*/ 2147483647 w 596"/>
                  <a:gd name="T23" fmla="*/ 2147483647 h 666"/>
                  <a:gd name="T24" fmla="*/ 2147483647 w 596"/>
                  <a:gd name="T25" fmla="*/ 2147483647 h 666"/>
                  <a:gd name="T26" fmla="*/ 2147483647 w 596"/>
                  <a:gd name="T27" fmla="*/ 2147483647 h 666"/>
                  <a:gd name="T28" fmla="*/ 2147483647 w 596"/>
                  <a:gd name="T29" fmla="*/ 2147483647 h 666"/>
                  <a:gd name="T30" fmla="*/ 2147483647 w 596"/>
                  <a:gd name="T31" fmla="*/ 2147483647 h 666"/>
                  <a:gd name="T32" fmla="*/ 2147483647 w 596"/>
                  <a:gd name="T33" fmla="*/ 2147483647 h 666"/>
                  <a:gd name="T34" fmla="*/ 2147483647 w 596"/>
                  <a:gd name="T35" fmla="*/ 2147483647 h 666"/>
                  <a:gd name="T36" fmla="*/ 2147483647 w 596"/>
                  <a:gd name="T37" fmla="*/ 2147483647 h 666"/>
                  <a:gd name="T38" fmla="*/ 2147483647 w 596"/>
                  <a:gd name="T39" fmla="*/ 2147483647 h 666"/>
                  <a:gd name="T40" fmla="*/ 2147483647 w 596"/>
                  <a:gd name="T41" fmla="*/ 2147483647 h 666"/>
                  <a:gd name="T42" fmla="*/ 2147483647 w 596"/>
                  <a:gd name="T43" fmla="*/ 2147483647 h 666"/>
                  <a:gd name="T44" fmla="*/ 2147483647 w 596"/>
                  <a:gd name="T45" fmla="*/ 2147483647 h 666"/>
                  <a:gd name="T46" fmla="*/ 2147483647 w 596"/>
                  <a:gd name="T47" fmla="*/ 2147483647 h 666"/>
                  <a:gd name="T48" fmla="*/ 2147483647 w 596"/>
                  <a:gd name="T49" fmla="*/ 2147483647 h 666"/>
                  <a:gd name="T50" fmla="*/ 2147483647 w 596"/>
                  <a:gd name="T51" fmla="*/ 2147483647 h 666"/>
                  <a:gd name="T52" fmla="*/ 2147483647 w 596"/>
                  <a:gd name="T53" fmla="*/ 2147483647 h 666"/>
                  <a:gd name="T54" fmla="*/ 2147483647 w 596"/>
                  <a:gd name="T55" fmla="*/ 2147483647 h 666"/>
                  <a:gd name="T56" fmla="*/ 2147483647 w 596"/>
                  <a:gd name="T57" fmla="*/ 2147483647 h 666"/>
                  <a:gd name="T58" fmla="*/ 2147483647 w 596"/>
                  <a:gd name="T59" fmla="*/ 2147483647 h 666"/>
                  <a:gd name="T60" fmla="*/ 2147483647 w 596"/>
                  <a:gd name="T61" fmla="*/ 2147483647 h 666"/>
                  <a:gd name="T62" fmla="*/ 2147483647 w 596"/>
                  <a:gd name="T63" fmla="*/ 2147483647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40" name="Freeform 5"/>
              <p:cNvSpPr>
                <a:spLocks/>
              </p:cNvSpPr>
              <p:nvPr userDrawn="1"/>
            </p:nvSpPr>
            <p:spPr bwMode="ltGray">
              <a:xfrm rot="12185230" flipV="1">
                <a:off x="4028" y="1798"/>
                <a:ext cx="571" cy="531"/>
              </a:xfrm>
              <a:custGeom>
                <a:avLst/>
                <a:gdLst>
                  <a:gd name="T0" fmla="*/ 0 w 257"/>
                  <a:gd name="T1" fmla="*/ 0 h 237"/>
                  <a:gd name="T2" fmla="*/ 0 w 257"/>
                  <a:gd name="T3" fmla="*/ 2147483647 h 237"/>
                  <a:gd name="T4" fmla="*/ 2147483647 w 257"/>
                  <a:gd name="T5" fmla="*/ 2147483647 h 237"/>
                  <a:gd name="T6" fmla="*/ 2147483647 w 257"/>
                  <a:gd name="T7" fmla="*/ 2147483647 h 237"/>
                  <a:gd name="T8" fmla="*/ 2147483647 w 257"/>
                  <a:gd name="T9" fmla="*/ 2147483647 h 237"/>
                  <a:gd name="T10" fmla="*/ 2147483647 w 257"/>
                  <a:gd name="T11" fmla="*/ 2147483647 h 237"/>
                  <a:gd name="T12" fmla="*/ 2147483647 w 257"/>
                  <a:gd name="T13" fmla="*/ 2147483647 h 237"/>
                  <a:gd name="T14" fmla="*/ 2147483647 w 257"/>
                  <a:gd name="T15" fmla="*/ 2147483647 h 237"/>
                  <a:gd name="T16" fmla="*/ 2147483647 w 257"/>
                  <a:gd name="T17" fmla="*/ 2147483647 h 237"/>
                  <a:gd name="T18" fmla="*/ 2147483647 w 257"/>
                  <a:gd name="T19" fmla="*/ 2147483647 h 237"/>
                  <a:gd name="T20" fmla="*/ 2147483647 w 257"/>
                  <a:gd name="T21" fmla="*/ 2147483647 h 237"/>
                  <a:gd name="T22" fmla="*/ 2147483647 w 257"/>
                  <a:gd name="T23" fmla="*/ 2147483647 h 237"/>
                  <a:gd name="T24" fmla="*/ 2147483647 w 257"/>
                  <a:gd name="T25" fmla="*/ 2147483647 h 237"/>
                  <a:gd name="T26" fmla="*/ 2147483647 w 257"/>
                  <a:gd name="T27" fmla="*/ 2147483647 h 237"/>
                  <a:gd name="T28" fmla="*/ 2147483647 w 257"/>
                  <a:gd name="T29" fmla="*/ 2147483647 h 237"/>
                  <a:gd name="T30" fmla="*/ 2147483647 w 257"/>
                  <a:gd name="T31" fmla="*/ 2147483647 h 237"/>
                  <a:gd name="T32" fmla="*/ 2147483647 w 257"/>
                  <a:gd name="T33" fmla="*/ 2147483647 h 237"/>
                  <a:gd name="T34" fmla="*/ 2147483647 w 257"/>
                  <a:gd name="T35" fmla="*/ 2147483647 h 237"/>
                  <a:gd name="T36" fmla="*/ 2147483647 w 257"/>
                  <a:gd name="T37" fmla="*/ 2147483647 h 237"/>
                  <a:gd name="T38" fmla="*/ 2147483647 w 257"/>
                  <a:gd name="T39" fmla="*/ 2147483647 h 237"/>
                  <a:gd name="T40" fmla="*/ 2147483647 w 257"/>
                  <a:gd name="T41" fmla="*/ 2147483647 h 237"/>
                  <a:gd name="T42" fmla="*/ 2147483647 w 257"/>
                  <a:gd name="T43" fmla="*/ 2147483647 h 237"/>
                  <a:gd name="T44" fmla="*/ 2147483647 w 257"/>
                  <a:gd name="T45" fmla="*/ 2147483647 h 237"/>
                  <a:gd name="T46" fmla="*/ 2147483647 w 257"/>
                  <a:gd name="T47" fmla="*/ 2147483647 h 237"/>
                  <a:gd name="T48" fmla="*/ 2147483647 w 257"/>
                  <a:gd name="T49" fmla="*/ 2147483647 h 237"/>
                  <a:gd name="T50" fmla="*/ 2147483647 w 257"/>
                  <a:gd name="T51" fmla="*/ 2147483647 h 237"/>
                  <a:gd name="T52" fmla="*/ 2147483647 w 257"/>
                  <a:gd name="T53" fmla="*/ 2147483647 h 237"/>
                  <a:gd name="T54" fmla="*/ 2147483647 w 257"/>
                  <a:gd name="T55" fmla="*/ 2147483647 h 237"/>
                  <a:gd name="T56" fmla="*/ 2147483647 w 257"/>
                  <a:gd name="T57" fmla="*/ 2147483647 h 237"/>
                  <a:gd name="T58" fmla="*/ 2147483647 w 257"/>
                  <a:gd name="T59" fmla="*/ 2147483647 h 237"/>
                  <a:gd name="T60" fmla="*/ 2147483647 w 257"/>
                  <a:gd name="T61" fmla="*/ 2147483647 h 237"/>
                  <a:gd name="T62" fmla="*/ 2147483647 w 257"/>
                  <a:gd name="T63" fmla="*/ 2147483647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41" name="Freeform 6"/>
              <p:cNvSpPr>
                <a:spLocks/>
              </p:cNvSpPr>
              <p:nvPr userDrawn="1"/>
            </p:nvSpPr>
            <p:spPr bwMode="ltGray">
              <a:xfrm rot="12185230" flipV="1">
                <a:off x="3637" y="2163"/>
                <a:ext cx="277" cy="249"/>
              </a:xfrm>
              <a:custGeom>
                <a:avLst/>
                <a:gdLst>
                  <a:gd name="T0" fmla="*/ 2147483647 w 124"/>
                  <a:gd name="T1" fmla="*/ 0 h 110"/>
                  <a:gd name="T2" fmla="*/ 2147483647 w 124"/>
                  <a:gd name="T3" fmla="*/ 2147483647 h 110"/>
                  <a:gd name="T4" fmla="*/ 2147483647 w 124"/>
                  <a:gd name="T5" fmla="*/ 2147483647 h 110"/>
                  <a:gd name="T6" fmla="*/ 2147483647 w 124"/>
                  <a:gd name="T7" fmla="*/ 2147483647 h 110"/>
                  <a:gd name="T8" fmla="*/ 2147483647 w 124"/>
                  <a:gd name="T9" fmla="*/ 2147483647 h 110"/>
                  <a:gd name="T10" fmla="*/ 2147483647 w 124"/>
                  <a:gd name="T11" fmla="*/ 2147483647 h 110"/>
                  <a:gd name="T12" fmla="*/ 2147483647 w 124"/>
                  <a:gd name="T13" fmla="*/ 2147483647 h 110"/>
                  <a:gd name="T14" fmla="*/ 2147483647 w 124"/>
                  <a:gd name="T15" fmla="*/ 2147483647 h 110"/>
                  <a:gd name="T16" fmla="*/ 2147483647 w 124"/>
                  <a:gd name="T17" fmla="*/ 2147483647 h 110"/>
                  <a:gd name="T18" fmla="*/ 0 w 124"/>
                  <a:gd name="T19" fmla="*/ 2147483647 h 110"/>
                  <a:gd name="T20" fmla="*/ 2147483647 w 124"/>
                  <a:gd name="T21" fmla="*/ 2147483647 h 110"/>
                  <a:gd name="T22" fmla="*/ 2147483647 w 124"/>
                  <a:gd name="T23" fmla="*/ 2147483647 h 110"/>
                  <a:gd name="T24" fmla="*/ 2147483647 w 124"/>
                  <a:gd name="T25" fmla="*/ 2147483647 h 110"/>
                  <a:gd name="T26" fmla="*/ 2147483647 w 124"/>
                  <a:gd name="T27" fmla="*/ 2147483647 h 110"/>
                  <a:gd name="T28" fmla="*/ 2147483647 w 124"/>
                  <a:gd name="T29" fmla="*/ 2147483647 h 110"/>
                  <a:gd name="T30" fmla="*/ 2147483647 w 124"/>
                  <a:gd name="T31" fmla="*/ 2147483647 h 110"/>
                  <a:gd name="T32" fmla="*/ 2147483647 w 124"/>
                  <a:gd name="T33" fmla="*/ 2147483647 h 110"/>
                  <a:gd name="T34" fmla="*/ 2147483647 w 124"/>
                  <a:gd name="T35" fmla="*/ 2147483647 h 110"/>
                  <a:gd name="T36" fmla="*/ 2147483647 w 124"/>
                  <a:gd name="T37" fmla="*/ 2147483647 h 110"/>
                  <a:gd name="T38" fmla="*/ 2147483647 w 124"/>
                  <a:gd name="T39" fmla="*/ 2147483647 h 110"/>
                  <a:gd name="T40" fmla="*/ 2147483647 w 124"/>
                  <a:gd name="T41" fmla="*/ 2147483647 h 110"/>
                  <a:gd name="T42" fmla="*/ 2147483647 w 124"/>
                  <a:gd name="T43" fmla="*/ 2147483647 h 110"/>
                  <a:gd name="T44" fmla="*/ 2147483647 w 124"/>
                  <a:gd name="T45" fmla="*/ 2147483647 h 110"/>
                  <a:gd name="T46" fmla="*/ 2147483647 w 124"/>
                  <a:gd name="T47" fmla="*/ 2147483647 h 110"/>
                  <a:gd name="T48" fmla="*/ 2147483647 w 124"/>
                  <a:gd name="T49" fmla="*/ 2147483647 h 110"/>
                  <a:gd name="T50" fmla="*/ 2147483647 w 124"/>
                  <a:gd name="T51" fmla="*/ 2147483647 h 110"/>
                  <a:gd name="T52" fmla="*/ 2147483647 w 124"/>
                  <a:gd name="T53" fmla="*/ 2147483647 h 110"/>
                  <a:gd name="T54" fmla="*/ 2147483647 w 124"/>
                  <a:gd name="T55" fmla="*/ 2147483647 h 110"/>
                  <a:gd name="T56" fmla="*/ 2147483647 w 124"/>
                  <a:gd name="T57" fmla="*/ 2147483647 h 110"/>
                  <a:gd name="T58" fmla="*/ 2147483647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42" name="Freeform 7"/>
              <p:cNvSpPr>
                <a:spLocks/>
              </p:cNvSpPr>
              <p:nvPr userDrawn="1"/>
            </p:nvSpPr>
            <p:spPr bwMode="ltGray">
              <a:xfrm rot="12185230" flipV="1">
                <a:off x="3978" y="973"/>
                <a:ext cx="245" cy="347"/>
              </a:xfrm>
              <a:custGeom>
                <a:avLst/>
                <a:gdLst>
                  <a:gd name="T0" fmla="*/ 0 w 109"/>
                  <a:gd name="T1" fmla="*/ 0 h 156"/>
                  <a:gd name="T2" fmla="*/ 2147483647 w 109"/>
                  <a:gd name="T3" fmla="*/ 2147483647 h 156"/>
                  <a:gd name="T4" fmla="*/ 2147483647 w 109"/>
                  <a:gd name="T5" fmla="*/ 2147483647 h 156"/>
                  <a:gd name="T6" fmla="*/ 2147483647 w 109"/>
                  <a:gd name="T7" fmla="*/ 2147483647 h 156"/>
                  <a:gd name="T8" fmla="*/ 2147483647 w 109"/>
                  <a:gd name="T9" fmla="*/ 2147483647 h 156"/>
                  <a:gd name="T10" fmla="*/ 2147483647 w 109"/>
                  <a:gd name="T11" fmla="*/ 2147483647 h 156"/>
                  <a:gd name="T12" fmla="*/ 2147483647 w 109"/>
                  <a:gd name="T13" fmla="*/ 2147483647 h 156"/>
                  <a:gd name="T14" fmla="*/ 2147483647 w 109"/>
                  <a:gd name="T15" fmla="*/ 2147483647 h 156"/>
                  <a:gd name="T16" fmla="*/ 2147483647 w 109"/>
                  <a:gd name="T17" fmla="*/ 2147483647 h 156"/>
                  <a:gd name="T18" fmla="*/ 2147483647 w 109"/>
                  <a:gd name="T19" fmla="*/ 2147483647 h 156"/>
                  <a:gd name="T20" fmla="*/ 2147483647 w 109"/>
                  <a:gd name="T21" fmla="*/ 2147483647 h 156"/>
                  <a:gd name="T22" fmla="*/ 2147483647 w 109"/>
                  <a:gd name="T23" fmla="*/ 2147483647 h 156"/>
                  <a:gd name="T24" fmla="*/ 2147483647 w 109"/>
                  <a:gd name="T25" fmla="*/ 2147483647 h 156"/>
                  <a:gd name="T26" fmla="*/ 2147483647 w 109"/>
                  <a:gd name="T27" fmla="*/ 2147483647 h 156"/>
                  <a:gd name="T28" fmla="*/ 2147483647 w 109"/>
                  <a:gd name="T29" fmla="*/ 2147483647 h 156"/>
                  <a:gd name="T30" fmla="*/ 2147483647 w 109"/>
                  <a:gd name="T31" fmla="*/ 2147483647 h 156"/>
                  <a:gd name="T32" fmla="*/ 2147483647 w 109"/>
                  <a:gd name="T33" fmla="*/ 2147483647 h 156"/>
                  <a:gd name="T34" fmla="*/ 2147483647 w 109"/>
                  <a:gd name="T35" fmla="*/ 2147483647 h 156"/>
                  <a:gd name="T36" fmla="*/ 2147483647 w 109"/>
                  <a:gd name="T37" fmla="*/ 2147483647 h 156"/>
                  <a:gd name="T38" fmla="*/ 2147483647 w 109"/>
                  <a:gd name="T39" fmla="*/ 2147483647 h 156"/>
                  <a:gd name="T40" fmla="*/ 2147483647 w 109"/>
                  <a:gd name="T41" fmla="*/ 2147483647 h 156"/>
                  <a:gd name="T42" fmla="*/ 2147483647 w 109"/>
                  <a:gd name="T43" fmla="*/ 2147483647 h 156"/>
                  <a:gd name="T44" fmla="*/ 2147483647 w 109"/>
                  <a:gd name="T45" fmla="*/ 2147483647 h 156"/>
                  <a:gd name="T46" fmla="*/ 2147483647 w 109"/>
                  <a:gd name="T47" fmla="*/ 2147483647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43" name="Freeform 8"/>
              <p:cNvSpPr>
                <a:spLocks/>
              </p:cNvSpPr>
              <p:nvPr userDrawn="1"/>
            </p:nvSpPr>
            <p:spPr bwMode="ltGray">
              <a:xfrm rot="12185230" flipV="1">
                <a:off x="3841" y="2207"/>
                <a:ext cx="103" cy="209"/>
              </a:xfrm>
              <a:custGeom>
                <a:avLst/>
                <a:gdLst>
                  <a:gd name="T0" fmla="*/ 2147483647 w 46"/>
                  <a:gd name="T1" fmla="*/ 0 h 94"/>
                  <a:gd name="T2" fmla="*/ 2147483647 w 46"/>
                  <a:gd name="T3" fmla="*/ 2147483647 h 94"/>
                  <a:gd name="T4" fmla="*/ 2147483647 w 46"/>
                  <a:gd name="T5" fmla="*/ 2147483647 h 94"/>
                  <a:gd name="T6" fmla="*/ 2147483647 w 46"/>
                  <a:gd name="T7" fmla="*/ 2147483647 h 94"/>
                  <a:gd name="T8" fmla="*/ 0 w 46"/>
                  <a:gd name="T9" fmla="*/ 2147483647 h 94"/>
                  <a:gd name="T10" fmla="*/ 2147483647 w 46"/>
                  <a:gd name="T11" fmla="*/ 2147483647 h 94"/>
                  <a:gd name="T12" fmla="*/ 2147483647 w 46"/>
                  <a:gd name="T13" fmla="*/ 2147483647 h 94"/>
                  <a:gd name="T14" fmla="*/ 2147483647 w 46"/>
                  <a:gd name="T15" fmla="*/ 2147483647 h 94"/>
                  <a:gd name="T16" fmla="*/ 2147483647 w 46"/>
                  <a:gd name="T17" fmla="*/ 2147483647 h 94"/>
                  <a:gd name="T18" fmla="*/ 2147483647 w 46"/>
                  <a:gd name="T19" fmla="*/ 2147483647 h 94"/>
                  <a:gd name="T20" fmla="*/ 2147483647 w 46"/>
                  <a:gd name="T21" fmla="*/ 2147483647 h 94"/>
                  <a:gd name="T22" fmla="*/ 2147483647 w 46"/>
                  <a:gd name="T23" fmla="*/ 2147483647 h 94"/>
                  <a:gd name="T24" fmla="*/ 2147483647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44" name="Freeform 9"/>
              <p:cNvSpPr>
                <a:spLocks/>
              </p:cNvSpPr>
              <p:nvPr userDrawn="1"/>
            </p:nvSpPr>
            <p:spPr bwMode="ltGray">
              <a:xfrm rot="12185230" flipV="1">
                <a:off x="3891" y="1323"/>
                <a:ext cx="120" cy="90"/>
              </a:xfrm>
              <a:custGeom>
                <a:avLst/>
                <a:gdLst>
                  <a:gd name="T0" fmla="*/ 0 w 54"/>
                  <a:gd name="T1" fmla="*/ 0 h 40"/>
                  <a:gd name="T2" fmla="*/ 2147483647 w 54"/>
                  <a:gd name="T3" fmla="*/ 2147483647 h 40"/>
                  <a:gd name="T4" fmla="*/ 2147483647 w 54"/>
                  <a:gd name="T5" fmla="*/ 2147483647 h 40"/>
                  <a:gd name="T6" fmla="*/ 2147483647 w 54"/>
                  <a:gd name="T7" fmla="*/ 2147483647 h 40"/>
                  <a:gd name="T8" fmla="*/ 2147483647 w 54"/>
                  <a:gd name="T9" fmla="*/ 2147483647 h 40"/>
                  <a:gd name="T10" fmla="*/ 2147483647 w 54"/>
                  <a:gd name="T11" fmla="*/ 2147483647 h 40"/>
                  <a:gd name="T12" fmla="*/ 2147483647 w 54"/>
                  <a:gd name="T13" fmla="*/ 2147483647 h 40"/>
                  <a:gd name="T14" fmla="*/ 2147483647 w 54"/>
                  <a:gd name="T15" fmla="*/ 2147483647 h 40"/>
                  <a:gd name="T16" fmla="*/ 2147483647 w 54"/>
                  <a:gd name="T17" fmla="*/ 2147483647 h 40"/>
                  <a:gd name="T18" fmla="*/ 2147483647 w 54"/>
                  <a:gd name="T19" fmla="*/ 2147483647 h 40"/>
                  <a:gd name="T20" fmla="*/ 2147483647 w 54"/>
                  <a:gd name="T21" fmla="*/ 2147483647 h 40"/>
                  <a:gd name="T22" fmla="*/ 2147483647 w 54"/>
                  <a:gd name="T23" fmla="*/ 2147483647 h 40"/>
                  <a:gd name="T24" fmla="*/ 2147483647 w 54"/>
                  <a:gd name="T25" fmla="*/ 2147483647 h 40"/>
                  <a:gd name="T26" fmla="*/ 2147483647 w 54"/>
                  <a:gd name="T27" fmla="*/ 2147483647 h 40"/>
                  <a:gd name="T28" fmla="*/ 2147483647 w 54"/>
                  <a:gd name="T29" fmla="*/ 2147483647 h 40"/>
                  <a:gd name="T30" fmla="*/ 2147483647 w 54"/>
                  <a:gd name="T31" fmla="*/ 2147483647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2147483647 w 149"/>
                  <a:gd name="T3" fmla="*/ 2147483647 h 704"/>
                  <a:gd name="T4" fmla="*/ 2147483647 w 149"/>
                  <a:gd name="T5" fmla="*/ 2147483647 h 704"/>
                  <a:gd name="T6" fmla="*/ 2147483647 w 149"/>
                  <a:gd name="T7" fmla="*/ 2147483647 h 704"/>
                  <a:gd name="T8" fmla="*/ 2147483647 w 149"/>
                  <a:gd name="T9" fmla="*/ 2147483647 h 704"/>
                  <a:gd name="T10" fmla="*/ 2147483647 w 149"/>
                  <a:gd name="T11" fmla="*/ 2147483647 h 704"/>
                  <a:gd name="T12" fmla="*/ 2147483647 w 149"/>
                  <a:gd name="T13" fmla="*/ 2147483647 h 704"/>
                  <a:gd name="T14" fmla="*/ 2147483647 w 149"/>
                  <a:gd name="T15" fmla="*/ 2147483647 h 704"/>
                  <a:gd name="T16" fmla="*/ 2147483647 w 149"/>
                  <a:gd name="T17" fmla="*/ 2147483647 h 704"/>
                  <a:gd name="T18" fmla="*/ 2147483647 w 149"/>
                  <a:gd name="T19" fmla="*/ 2147483647 h 704"/>
                  <a:gd name="T20" fmla="*/ 2147483647 w 149"/>
                  <a:gd name="T21" fmla="*/ 2147483647 h 704"/>
                  <a:gd name="T22" fmla="*/ 2147483647 w 149"/>
                  <a:gd name="T23" fmla="*/ 2147483647 h 704"/>
                  <a:gd name="T24" fmla="*/ 2147483647 w 149"/>
                  <a:gd name="T25" fmla="*/ 2147483647 h 704"/>
                  <a:gd name="T26" fmla="*/ 2147483647 w 149"/>
                  <a:gd name="T27" fmla="*/ 2147483647 h 704"/>
                  <a:gd name="T28" fmla="*/ 2147483647 w 149"/>
                  <a:gd name="T29" fmla="*/ 2147483647 h 704"/>
                  <a:gd name="T30" fmla="*/ 2147483647 w 149"/>
                  <a:gd name="T31" fmla="*/ 2147483647 h 704"/>
                  <a:gd name="T32" fmla="*/ 2147483647 w 149"/>
                  <a:gd name="T33" fmla="*/ 2147483647 h 704"/>
                  <a:gd name="T34" fmla="*/ 2147483647 w 149"/>
                  <a:gd name="T35" fmla="*/ 2147483647 h 704"/>
                  <a:gd name="T36" fmla="*/ 2147483647 w 149"/>
                  <a:gd name="T37" fmla="*/ 2147483647 h 704"/>
                  <a:gd name="T38" fmla="*/ 2147483647 w 149"/>
                  <a:gd name="T39" fmla="*/ 2147483647 h 704"/>
                  <a:gd name="T40" fmla="*/ 2147483647 w 149"/>
                  <a:gd name="T41" fmla="*/ 2147483647 h 704"/>
                  <a:gd name="T42" fmla="*/ 2147483647 w 149"/>
                  <a:gd name="T43" fmla="*/ 2147483647 h 704"/>
                  <a:gd name="T44" fmla="*/ 2147483647 w 149"/>
                  <a:gd name="T45" fmla="*/ 2147483647 h 704"/>
                  <a:gd name="T46" fmla="*/ 2147483647 w 149"/>
                  <a:gd name="T47" fmla="*/ 2147483647 h 704"/>
                  <a:gd name="T48" fmla="*/ 2147483647 w 149"/>
                  <a:gd name="T49" fmla="*/ 2147483647 h 704"/>
                  <a:gd name="T50" fmla="*/ 2147483647 w 149"/>
                  <a:gd name="T51" fmla="*/ 2147483647 h 704"/>
                  <a:gd name="T52" fmla="*/ 2147483647 w 149"/>
                  <a:gd name="T53" fmla="*/ 2147483647 h 704"/>
                  <a:gd name="T54" fmla="*/ 2147483647 w 149"/>
                  <a:gd name="T55" fmla="*/ 2147483647 h 704"/>
                  <a:gd name="T56" fmla="*/ 2147483647 w 149"/>
                  <a:gd name="T57" fmla="*/ 2147483647 h 704"/>
                  <a:gd name="T58" fmla="*/ 2147483647 w 149"/>
                  <a:gd name="T59" fmla="*/ 2147483647 h 704"/>
                  <a:gd name="T60" fmla="*/ 2147483647 w 149"/>
                  <a:gd name="T61" fmla="*/ 2147483647 h 704"/>
                  <a:gd name="T62" fmla="*/ 2147483647 w 149"/>
                  <a:gd name="T63" fmla="*/ 2147483647 h 704"/>
                  <a:gd name="T64" fmla="*/ 2147483647 w 149"/>
                  <a:gd name="T65" fmla="*/ 2147483647 h 704"/>
                  <a:gd name="T66" fmla="*/ 2147483647 w 149"/>
                  <a:gd name="T67" fmla="*/ 2147483647 h 704"/>
                  <a:gd name="T68" fmla="*/ 2147483647 w 149"/>
                  <a:gd name="T69" fmla="*/ 2147483647 h 704"/>
                  <a:gd name="T70" fmla="*/ 2147483647 w 149"/>
                  <a:gd name="T71" fmla="*/ 2147483647 h 704"/>
                  <a:gd name="T72" fmla="*/ 2147483647 w 149"/>
                  <a:gd name="T73" fmla="*/ 2147483647 h 704"/>
                  <a:gd name="T74" fmla="*/ 2147483647 w 149"/>
                  <a:gd name="T75" fmla="*/ 2147483647 h 704"/>
                  <a:gd name="T76" fmla="*/ 2147483647 w 149"/>
                  <a:gd name="T77" fmla="*/ 2147483647 h 704"/>
                  <a:gd name="T78" fmla="*/ 2147483647 w 149"/>
                  <a:gd name="T79" fmla="*/ 2147483647 h 704"/>
                  <a:gd name="T80" fmla="*/ 2147483647 w 149"/>
                  <a:gd name="T81" fmla="*/ 2147483647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sp>
          <p:nvSpPr>
            <p:cNvPr id="6" name="Freeform 11"/>
            <p:cNvSpPr>
              <a:spLocks/>
            </p:cNvSpPr>
            <p:nvPr userDrawn="1"/>
          </p:nvSpPr>
          <p:spPr bwMode="ltGray">
            <a:xfrm rot="373331" flipH="1">
              <a:off x="22" y="1957"/>
              <a:ext cx="323" cy="649"/>
            </a:xfrm>
            <a:custGeom>
              <a:avLst/>
              <a:gdLst>
                <a:gd name="T0" fmla="*/ 2147483647 w 128"/>
                <a:gd name="T1" fmla="*/ 0 h 217"/>
                <a:gd name="T2" fmla="*/ 2147483647 w 128"/>
                <a:gd name="T3" fmla="*/ 2147483647 h 217"/>
                <a:gd name="T4" fmla="*/ 2147483647 w 128"/>
                <a:gd name="T5" fmla="*/ 2147483647 h 217"/>
                <a:gd name="T6" fmla="*/ 2147483647 w 128"/>
                <a:gd name="T7" fmla="*/ 2147483647 h 217"/>
                <a:gd name="T8" fmla="*/ 2147483647 w 128"/>
                <a:gd name="T9" fmla="*/ 2147483647 h 217"/>
                <a:gd name="T10" fmla="*/ 2147483647 w 128"/>
                <a:gd name="T11" fmla="*/ 2147483647 h 217"/>
                <a:gd name="T12" fmla="*/ 2147483647 w 128"/>
                <a:gd name="T13" fmla="*/ 2147483647 h 217"/>
                <a:gd name="T14" fmla="*/ 2147483647 w 128"/>
                <a:gd name="T15" fmla="*/ 2147483647 h 217"/>
                <a:gd name="T16" fmla="*/ 2147483647 w 128"/>
                <a:gd name="T17" fmla="*/ 2147483647 h 217"/>
                <a:gd name="T18" fmla="*/ 2147483647 w 128"/>
                <a:gd name="T19" fmla="*/ 2147483647 h 217"/>
                <a:gd name="T20" fmla="*/ 2147483647 w 128"/>
                <a:gd name="T21" fmla="*/ 2147483647 h 217"/>
                <a:gd name="T22" fmla="*/ 2147483647 w 128"/>
                <a:gd name="T23" fmla="*/ 2147483647 h 217"/>
                <a:gd name="T24" fmla="*/ 2147483647 w 128"/>
                <a:gd name="T25" fmla="*/ 2147483647 h 217"/>
                <a:gd name="T26" fmla="*/ 2147483647 w 128"/>
                <a:gd name="T27" fmla="*/ 2147483647 h 217"/>
                <a:gd name="T28" fmla="*/ 2147483647 w 128"/>
                <a:gd name="T29" fmla="*/ 2147483647 h 217"/>
                <a:gd name="T30" fmla="*/ 0 w 128"/>
                <a:gd name="T31" fmla="*/ 2147483647 h 217"/>
                <a:gd name="T32" fmla="*/ 2147483647 w 128"/>
                <a:gd name="T33" fmla="*/ 2147483647 h 217"/>
                <a:gd name="T34" fmla="*/ 2147483647 w 128"/>
                <a:gd name="T35" fmla="*/ 2147483647 h 217"/>
                <a:gd name="T36" fmla="*/ 2147483647 w 128"/>
                <a:gd name="T37" fmla="*/ 2147483647 h 217"/>
                <a:gd name="T38" fmla="*/ 2147483647 w 128"/>
                <a:gd name="T39" fmla="*/ 2147483647 h 217"/>
                <a:gd name="T40" fmla="*/ 2147483647 w 128"/>
                <a:gd name="T41" fmla="*/ 2147483647 h 217"/>
                <a:gd name="T42" fmla="*/ 2147483647 w 128"/>
                <a:gd name="T43" fmla="*/ 2147483647 h 217"/>
                <a:gd name="T44" fmla="*/ 2147483647 w 128"/>
                <a:gd name="T45" fmla="*/ 2147483647 h 217"/>
                <a:gd name="T46" fmla="*/ 2147483647 w 128"/>
                <a:gd name="T47" fmla="*/ 2147483647 h 217"/>
                <a:gd name="T48" fmla="*/ 2147483647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 name="Freeform 14"/>
            <p:cNvSpPr>
              <a:spLocks/>
            </p:cNvSpPr>
            <p:nvPr userDrawn="1"/>
          </p:nvSpPr>
          <p:spPr bwMode="ltGray">
            <a:xfrm rot="373331" flipH="1">
              <a:off x="898" y="2855"/>
              <a:ext cx="354" cy="464"/>
            </a:xfrm>
            <a:custGeom>
              <a:avLst/>
              <a:gdLst>
                <a:gd name="T0" fmla="*/ 2147483647 w 117"/>
                <a:gd name="T1" fmla="*/ 0 h 132"/>
                <a:gd name="T2" fmla="*/ 0 w 117"/>
                <a:gd name="T3" fmla="*/ 2147483647 h 132"/>
                <a:gd name="T4" fmla="*/ 2147483647 w 117"/>
                <a:gd name="T5" fmla="*/ 2147483647 h 132"/>
                <a:gd name="T6" fmla="*/ 2147483647 w 117"/>
                <a:gd name="T7" fmla="*/ 2147483647 h 132"/>
                <a:gd name="T8" fmla="*/ 2147483647 w 117"/>
                <a:gd name="T9" fmla="*/ 2147483647 h 132"/>
                <a:gd name="T10" fmla="*/ 2147483647 w 117"/>
                <a:gd name="T11" fmla="*/ 2147483647 h 132"/>
                <a:gd name="T12" fmla="*/ 2147483647 w 117"/>
                <a:gd name="T13" fmla="*/ 2147483647 h 132"/>
                <a:gd name="T14" fmla="*/ 2147483647 w 117"/>
                <a:gd name="T15" fmla="*/ 2147483647 h 132"/>
                <a:gd name="T16" fmla="*/ 2147483647 w 117"/>
                <a:gd name="T17" fmla="*/ 2147483647 h 132"/>
                <a:gd name="T18" fmla="*/ 2147483647 w 117"/>
                <a:gd name="T19" fmla="*/ 2147483647 h 132"/>
                <a:gd name="T20" fmla="*/ 2147483647 w 117"/>
                <a:gd name="T21" fmla="*/ 2147483647 h 132"/>
                <a:gd name="T22" fmla="*/ 2147483647 w 117"/>
                <a:gd name="T23" fmla="*/ 2147483647 h 132"/>
                <a:gd name="T24" fmla="*/ 2147483647 w 117"/>
                <a:gd name="T25" fmla="*/ 2147483647 h 132"/>
                <a:gd name="T26" fmla="*/ 2147483647 w 117"/>
                <a:gd name="T27" fmla="*/ 2147483647 h 132"/>
                <a:gd name="T28" fmla="*/ 2147483647 w 117"/>
                <a:gd name="T29" fmla="*/ 2147483647 h 132"/>
                <a:gd name="T30" fmla="*/ 2147483647 w 117"/>
                <a:gd name="T31" fmla="*/ 2147483647 h 132"/>
                <a:gd name="T32" fmla="*/ 2147483647 w 117"/>
                <a:gd name="T33" fmla="*/ 2147483647 h 132"/>
                <a:gd name="T34" fmla="*/ 2147483647 w 117"/>
                <a:gd name="T35" fmla="*/ 2147483647 h 132"/>
                <a:gd name="T36" fmla="*/ 2147483647 w 117"/>
                <a:gd name="T37" fmla="*/ 2147483647 h 132"/>
                <a:gd name="T38" fmla="*/ 2147483647 w 117"/>
                <a:gd name="T39" fmla="*/ 2147483647 h 132"/>
                <a:gd name="T40" fmla="*/ 2147483647 w 117"/>
                <a:gd name="T41" fmla="*/ 2147483647 h 132"/>
                <a:gd name="T42" fmla="*/ 2147483647 w 117"/>
                <a:gd name="T43" fmla="*/ 2147483647 h 132"/>
                <a:gd name="T44" fmla="*/ 2147483647 w 117"/>
                <a:gd name="T45" fmla="*/ 2147483647 h 132"/>
                <a:gd name="T46" fmla="*/ 2147483647 w 117"/>
                <a:gd name="T47" fmla="*/ 2147483647 h 132"/>
                <a:gd name="T48" fmla="*/ 2147483647 w 117"/>
                <a:gd name="T49" fmla="*/ 2147483647 h 132"/>
                <a:gd name="T50" fmla="*/ 2147483647 w 117"/>
                <a:gd name="T51" fmla="*/ 2147483647 h 132"/>
                <a:gd name="T52" fmla="*/ 2147483647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10" name="Freeform 15"/>
            <p:cNvSpPr>
              <a:spLocks/>
            </p:cNvSpPr>
            <p:nvPr userDrawn="1"/>
          </p:nvSpPr>
          <p:spPr bwMode="ltGray">
            <a:xfrm rot="373331" flipH="1">
              <a:off x="799" y="2979"/>
              <a:ext cx="87" cy="274"/>
            </a:xfrm>
            <a:custGeom>
              <a:avLst/>
              <a:gdLst>
                <a:gd name="T0" fmla="*/ 2147483647 w 29"/>
                <a:gd name="T1" fmla="*/ 0 h 77"/>
                <a:gd name="T2" fmla="*/ 2147483647 w 29"/>
                <a:gd name="T3" fmla="*/ 0 h 77"/>
                <a:gd name="T4" fmla="*/ 2147483647 w 29"/>
                <a:gd name="T5" fmla="*/ 2147483647 h 77"/>
                <a:gd name="T6" fmla="*/ 2147483647 w 29"/>
                <a:gd name="T7" fmla="*/ 2147483647 h 77"/>
                <a:gd name="T8" fmla="*/ 2147483647 w 29"/>
                <a:gd name="T9" fmla="*/ 2147483647 h 77"/>
                <a:gd name="T10" fmla="*/ 2147483647 w 29"/>
                <a:gd name="T11" fmla="*/ 2147483647 h 77"/>
                <a:gd name="T12" fmla="*/ 0 w 29"/>
                <a:gd name="T13" fmla="*/ 2147483647 h 77"/>
                <a:gd name="T14" fmla="*/ 2147483647 w 29"/>
                <a:gd name="T15" fmla="*/ 2147483647 h 77"/>
                <a:gd name="T16" fmla="*/ 2147483647 w 29"/>
                <a:gd name="T17" fmla="*/ 2147483647 h 77"/>
                <a:gd name="T18" fmla="*/ 2147483647 w 29"/>
                <a:gd name="T19" fmla="*/ 2147483647 h 77"/>
                <a:gd name="T20" fmla="*/ 2147483647 w 29"/>
                <a:gd name="T21" fmla="*/ 2147483647 h 77"/>
                <a:gd name="T22" fmla="*/ 2147483647 w 29"/>
                <a:gd name="T23" fmla="*/ 2147483647 h 77"/>
                <a:gd name="T24" fmla="*/ 2147483647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nvGrpSpPr>
            <p:cNvPr id="12" name="Group 17"/>
            <p:cNvGrpSpPr>
              <a:grpSpLocks/>
            </p:cNvGrpSpPr>
            <p:nvPr userDrawn="1"/>
          </p:nvGrpSpPr>
          <p:grpSpPr bwMode="auto">
            <a:xfrm rot="3220060">
              <a:off x="2636" y="751"/>
              <a:ext cx="569" cy="636"/>
              <a:chOff x="1727" y="866"/>
              <a:chExt cx="129" cy="157"/>
            </a:xfrm>
          </p:grpSpPr>
          <p:sp>
            <p:nvSpPr>
              <p:cNvPr id="36" name="Freeform 1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37" name="Freeform 1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38" name="Freeform 2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grpSp>
          <p:nvGrpSpPr>
            <p:cNvPr id="13" name="Group 21"/>
            <p:cNvGrpSpPr>
              <a:grpSpLocks/>
            </p:cNvGrpSpPr>
            <p:nvPr userDrawn="1"/>
          </p:nvGrpSpPr>
          <p:grpSpPr bwMode="auto">
            <a:xfrm rot="-6691250">
              <a:off x="3643" y="129"/>
              <a:ext cx="356" cy="608"/>
              <a:chOff x="1727" y="866"/>
              <a:chExt cx="129" cy="157"/>
            </a:xfrm>
          </p:grpSpPr>
          <p:sp>
            <p:nvSpPr>
              <p:cNvPr id="33" name="Freeform 22"/>
              <p:cNvSpPr>
                <a:spLocks/>
              </p:cNvSpPr>
              <p:nvPr userDrawn="1"/>
            </p:nvSpPr>
            <p:spPr bwMode="ltGray">
              <a:xfrm>
                <a:off x="1731"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34" name="Freeform 23"/>
              <p:cNvSpPr>
                <a:spLocks/>
              </p:cNvSpPr>
              <p:nvPr userDrawn="1"/>
            </p:nvSpPr>
            <p:spPr bwMode="ltGray">
              <a:xfrm>
                <a:off x="1788"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35" name="Freeform 24"/>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grpSp>
          <p:nvGrpSpPr>
            <p:cNvPr id="14" name="Group 25"/>
            <p:cNvGrpSpPr>
              <a:grpSpLocks/>
            </p:cNvGrpSpPr>
            <p:nvPr userDrawn="1"/>
          </p:nvGrpSpPr>
          <p:grpSpPr bwMode="auto">
            <a:xfrm rot="8524840">
              <a:off x="673" y="3302"/>
              <a:ext cx="500" cy="504"/>
              <a:chOff x="1727" y="866"/>
              <a:chExt cx="129" cy="157"/>
            </a:xfrm>
          </p:grpSpPr>
          <p:sp>
            <p:nvSpPr>
              <p:cNvPr id="30" name="Freeform 26"/>
              <p:cNvSpPr>
                <a:spLocks/>
              </p:cNvSpPr>
              <p:nvPr userDrawn="1"/>
            </p:nvSpPr>
            <p:spPr bwMode="ltGray">
              <a:xfrm>
                <a:off x="1727" y="867"/>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31" name="Freeform 27"/>
              <p:cNvSpPr>
                <a:spLocks/>
              </p:cNvSpPr>
              <p:nvPr userDrawn="1"/>
            </p:nvSpPr>
            <p:spPr bwMode="ltGray">
              <a:xfrm>
                <a:off x="1786" y="896"/>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32" name="Freeform 28"/>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grpSp>
          <p:nvGrpSpPr>
            <p:cNvPr id="15" name="Group 29"/>
            <p:cNvGrpSpPr>
              <a:grpSpLocks/>
            </p:cNvGrpSpPr>
            <p:nvPr userDrawn="1"/>
          </p:nvGrpSpPr>
          <p:grpSpPr bwMode="auto">
            <a:xfrm rot="4106450" flipH="1">
              <a:off x="404" y="272"/>
              <a:ext cx="708" cy="891"/>
              <a:chOff x="1727" y="866"/>
              <a:chExt cx="129" cy="157"/>
            </a:xfrm>
          </p:grpSpPr>
          <p:sp>
            <p:nvSpPr>
              <p:cNvPr id="27" name="Freeform 30"/>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28" name="Freeform 31"/>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29" name="Freeform 3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grpSp>
          <p:nvGrpSpPr>
            <p:cNvPr id="16" name="Group 33"/>
            <p:cNvGrpSpPr>
              <a:grpSpLocks/>
            </p:cNvGrpSpPr>
            <p:nvPr userDrawn="1"/>
          </p:nvGrpSpPr>
          <p:grpSpPr bwMode="auto">
            <a:xfrm rot="10015322" flipH="1">
              <a:off x="4614" y="2392"/>
              <a:ext cx="708" cy="891"/>
              <a:chOff x="1727" y="866"/>
              <a:chExt cx="129" cy="157"/>
            </a:xfrm>
          </p:grpSpPr>
          <p:sp>
            <p:nvSpPr>
              <p:cNvPr id="24" name="Freeform 3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25" name="Freeform 3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26" name="Freeform 3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2147483647 h 237"/>
                <a:gd name="T4" fmla="*/ 2147483647 w 257"/>
                <a:gd name="T5" fmla="*/ 2147483647 h 237"/>
                <a:gd name="T6" fmla="*/ 2147483647 w 257"/>
                <a:gd name="T7" fmla="*/ 2147483647 h 237"/>
                <a:gd name="T8" fmla="*/ 2147483647 w 257"/>
                <a:gd name="T9" fmla="*/ 2147483647 h 237"/>
                <a:gd name="T10" fmla="*/ 2147483647 w 257"/>
                <a:gd name="T11" fmla="*/ 2147483647 h 237"/>
                <a:gd name="T12" fmla="*/ 2147483647 w 257"/>
                <a:gd name="T13" fmla="*/ 2147483647 h 237"/>
                <a:gd name="T14" fmla="*/ 2147483647 w 257"/>
                <a:gd name="T15" fmla="*/ 2147483647 h 237"/>
                <a:gd name="T16" fmla="*/ 2147483647 w 257"/>
                <a:gd name="T17" fmla="*/ 2147483647 h 237"/>
                <a:gd name="T18" fmla="*/ 2147483647 w 257"/>
                <a:gd name="T19" fmla="*/ 2147483647 h 237"/>
                <a:gd name="T20" fmla="*/ 2147483647 w 257"/>
                <a:gd name="T21" fmla="*/ 2147483647 h 237"/>
                <a:gd name="T22" fmla="*/ 2147483647 w 257"/>
                <a:gd name="T23" fmla="*/ 2147483647 h 237"/>
                <a:gd name="T24" fmla="*/ 2147483647 w 257"/>
                <a:gd name="T25" fmla="*/ 2147483647 h 237"/>
                <a:gd name="T26" fmla="*/ 2147483647 w 257"/>
                <a:gd name="T27" fmla="*/ 2147483647 h 237"/>
                <a:gd name="T28" fmla="*/ 2147483647 w 257"/>
                <a:gd name="T29" fmla="*/ 2147483647 h 237"/>
                <a:gd name="T30" fmla="*/ 2147483647 w 257"/>
                <a:gd name="T31" fmla="*/ 2147483647 h 237"/>
                <a:gd name="T32" fmla="*/ 2147483647 w 257"/>
                <a:gd name="T33" fmla="*/ 2147483647 h 237"/>
                <a:gd name="T34" fmla="*/ 2147483647 w 257"/>
                <a:gd name="T35" fmla="*/ 2147483647 h 237"/>
                <a:gd name="T36" fmla="*/ 2147483647 w 257"/>
                <a:gd name="T37" fmla="*/ 2147483647 h 237"/>
                <a:gd name="T38" fmla="*/ 2147483647 w 257"/>
                <a:gd name="T39" fmla="*/ 2147483647 h 237"/>
                <a:gd name="T40" fmla="*/ 2147483647 w 257"/>
                <a:gd name="T41" fmla="*/ 2147483647 h 237"/>
                <a:gd name="T42" fmla="*/ 2147483647 w 257"/>
                <a:gd name="T43" fmla="*/ 2147483647 h 237"/>
                <a:gd name="T44" fmla="*/ 2147483647 w 257"/>
                <a:gd name="T45" fmla="*/ 2147483647 h 237"/>
                <a:gd name="T46" fmla="*/ 2147483647 w 257"/>
                <a:gd name="T47" fmla="*/ 2147483647 h 237"/>
                <a:gd name="T48" fmla="*/ 2147483647 w 257"/>
                <a:gd name="T49" fmla="*/ 2147483647 h 237"/>
                <a:gd name="T50" fmla="*/ 2147483647 w 257"/>
                <a:gd name="T51" fmla="*/ 2147483647 h 237"/>
                <a:gd name="T52" fmla="*/ 2147483647 w 257"/>
                <a:gd name="T53" fmla="*/ 2147483647 h 237"/>
                <a:gd name="T54" fmla="*/ 2147483647 w 257"/>
                <a:gd name="T55" fmla="*/ 2147483647 h 237"/>
                <a:gd name="T56" fmla="*/ 2147483647 w 257"/>
                <a:gd name="T57" fmla="*/ 2147483647 h 237"/>
                <a:gd name="T58" fmla="*/ 2147483647 w 257"/>
                <a:gd name="T59" fmla="*/ 2147483647 h 237"/>
                <a:gd name="T60" fmla="*/ 2147483647 w 257"/>
                <a:gd name="T61" fmla="*/ 2147483647 h 237"/>
                <a:gd name="T62" fmla="*/ 2147483647 w 257"/>
                <a:gd name="T63" fmla="*/ 2147483647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19" name="Freeform 39"/>
            <p:cNvSpPr>
              <a:spLocks/>
            </p:cNvSpPr>
            <p:nvPr userDrawn="1"/>
          </p:nvSpPr>
          <p:spPr bwMode="ltGray">
            <a:xfrm rot="9832527" flipV="1">
              <a:off x="1997" y="858"/>
              <a:ext cx="330" cy="278"/>
            </a:xfrm>
            <a:custGeom>
              <a:avLst/>
              <a:gdLst>
                <a:gd name="T0" fmla="*/ 2147483647 w 124"/>
                <a:gd name="T1" fmla="*/ 0 h 110"/>
                <a:gd name="T2" fmla="*/ 2147483647 w 124"/>
                <a:gd name="T3" fmla="*/ 2147483647 h 110"/>
                <a:gd name="T4" fmla="*/ 2147483647 w 124"/>
                <a:gd name="T5" fmla="*/ 2147483647 h 110"/>
                <a:gd name="T6" fmla="*/ 2147483647 w 124"/>
                <a:gd name="T7" fmla="*/ 2147483647 h 110"/>
                <a:gd name="T8" fmla="*/ 2147483647 w 124"/>
                <a:gd name="T9" fmla="*/ 2147483647 h 110"/>
                <a:gd name="T10" fmla="*/ 2147483647 w 124"/>
                <a:gd name="T11" fmla="*/ 2147483647 h 110"/>
                <a:gd name="T12" fmla="*/ 2147483647 w 124"/>
                <a:gd name="T13" fmla="*/ 2147483647 h 110"/>
                <a:gd name="T14" fmla="*/ 2147483647 w 124"/>
                <a:gd name="T15" fmla="*/ 2147483647 h 110"/>
                <a:gd name="T16" fmla="*/ 2147483647 w 124"/>
                <a:gd name="T17" fmla="*/ 2147483647 h 110"/>
                <a:gd name="T18" fmla="*/ 0 w 124"/>
                <a:gd name="T19" fmla="*/ 2147483647 h 110"/>
                <a:gd name="T20" fmla="*/ 2147483647 w 124"/>
                <a:gd name="T21" fmla="*/ 2147483647 h 110"/>
                <a:gd name="T22" fmla="*/ 2147483647 w 124"/>
                <a:gd name="T23" fmla="*/ 2147483647 h 110"/>
                <a:gd name="T24" fmla="*/ 2147483647 w 124"/>
                <a:gd name="T25" fmla="*/ 2147483647 h 110"/>
                <a:gd name="T26" fmla="*/ 2147483647 w 124"/>
                <a:gd name="T27" fmla="*/ 2147483647 h 110"/>
                <a:gd name="T28" fmla="*/ 2147483647 w 124"/>
                <a:gd name="T29" fmla="*/ 2147483647 h 110"/>
                <a:gd name="T30" fmla="*/ 2147483647 w 124"/>
                <a:gd name="T31" fmla="*/ 2147483647 h 110"/>
                <a:gd name="T32" fmla="*/ 2147483647 w 124"/>
                <a:gd name="T33" fmla="*/ 2147483647 h 110"/>
                <a:gd name="T34" fmla="*/ 2147483647 w 124"/>
                <a:gd name="T35" fmla="*/ 2147483647 h 110"/>
                <a:gd name="T36" fmla="*/ 2147483647 w 124"/>
                <a:gd name="T37" fmla="*/ 2147483647 h 110"/>
                <a:gd name="T38" fmla="*/ 2147483647 w 124"/>
                <a:gd name="T39" fmla="*/ 2147483647 h 110"/>
                <a:gd name="T40" fmla="*/ 2147483647 w 124"/>
                <a:gd name="T41" fmla="*/ 2147483647 h 110"/>
                <a:gd name="T42" fmla="*/ 2147483647 w 124"/>
                <a:gd name="T43" fmla="*/ 2147483647 h 110"/>
                <a:gd name="T44" fmla="*/ 2147483647 w 124"/>
                <a:gd name="T45" fmla="*/ 2147483647 h 110"/>
                <a:gd name="T46" fmla="*/ 2147483647 w 124"/>
                <a:gd name="T47" fmla="*/ 2147483647 h 110"/>
                <a:gd name="T48" fmla="*/ 2147483647 w 124"/>
                <a:gd name="T49" fmla="*/ 2147483647 h 110"/>
                <a:gd name="T50" fmla="*/ 2147483647 w 124"/>
                <a:gd name="T51" fmla="*/ 2147483647 h 110"/>
                <a:gd name="T52" fmla="*/ 2147483647 w 124"/>
                <a:gd name="T53" fmla="*/ 2147483647 h 110"/>
                <a:gd name="T54" fmla="*/ 2147483647 w 124"/>
                <a:gd name="T55" fmla="*/ 2147483647 h 110"/>
                <a:gd name="T56" fmla="*/ 2147483647 w 124"/>
                <a:gd name="T57" fmla="*/ 2147483647 h 110"/>
                <a:gd name="T58" fmla="*/ 2147483647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20" name="Freeform 40"/>
            <p:cNvSpPr>
              <a:spLocks/>
            </p:cNvSpPr>
            <p:nvPr userDrawn="1"/>
          </p:nvSpPr>
          <p:spPr bwMode="ltGray">
            <a:xfrm rot="9832527" flipV="1">
              <a:off x="2224" y="808"/>
              <a:ext cx="123" cy="233"/>
            </a:xfrm>
            <a:custGeom>
              <a:avLst/>
              <a:gdLst>
                <a:gd name="T0" fmla="*/ 2147483647 w 46"/>
                <a:gd name="T1" fmla="*/ 0 h 94"/>
                <a:gd name="T2" fmla="*/ 2147483647 w 46"/>
                <a:gd name="T3" fmla="*/ 2147483647 h 94"/>
                <a:gd name="T4" fmla="*/ 2147483647 w 46"/>
                <a:gd name="T5" fmla="*/ 2147483647 h 94"/>
                <a:gd name="T6" fmla="*/ 2147483647 w 46"/>
                <a:gd name="T7" fmla="*/ 2147483647 h 94"/>
                <a:gd name="T8" fmla="*/ 0 w 46"/>
                <a:gd name="T9" fmla="*/ 2147483647 h 94"/>
                <a:gd name="T10" fmla="*/ 2147483647 w 46"/>
                <a:gd name="T11" fmla="*/ 2147483647 h 94"/>
                <a:gd name="T12" fmla="*/ 2147483647 w 46"/>
                <a:gd name="T13" fmla="*/ 2147483647 h 94"/>
                <a:gd name="T14" fmla="*/ 2147483647 w 46"/>
                <a:gd name="T15" fmla="*/ 2147483647 h 94"/>
                <a:gd name="T16" fmla="*/ 2147483647 w 46"/>
                <a:gd name="T17" fmla="*/ 2147483647 h 94"/>
                <a:gd name="T18" fmla="*/ 2147483647 w 46"/>
                <a:gd name="T19" fmla="*/ 2147483647 h 94"/>
                <a:gd name="T20" fmla="*/ 2147483647 w 46"/>
                <a:gd name="T21" fmla="*/ 2147483647 h 94"/>
                <a:gd name="T22" fmla="*/ 2147483647 w 46"/>
                <a:gd name="T23" fmla="*/ 2147483647 h 94"/>
                <a:gd name="T24" fmla="*/ 2147483647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2147483647 w 149"/>
                <a:gd name="T3" fmla="*/ 2147483647 h 704"/>
                <a:gd name="T4" fmla="*/ 2147483647 w 149"/>
                <a:gd name="T5" fmla="*/ 2147483647 h 704"/>
                <a:gd name="T6" fmla="*/ 2147483647 w 149"/>
                <a:gd name="T7" fmla="*/ 2147483647 h 704"/>
                <a:gd name="T8" fmla="*/ 2147483647 w 149"/>
                <a:gd name="T9" fmla="*/ 2147483647 h 704"/>
                <a:gd name="T10" fmla="*/ 2147483647 w 149"/>
                <a:gd name="T11" fmla="*/ 2147483647 h 704"/>
                <a:gd name="T12" fmla="*/ 2147483647 w 149"/>
                <a:gd name="T13" fmla="*/ 2147483647 h 704"/>
                <a:gd name="T14" fmla="*/ 2147483647 w 149"/>
                <a:gd name="T15" fmla="*/ 2147483647 h 704"/>
                <a:gd name="T16" fmla="*/ 2147483647 w 149"/>
                <a:gd name="T17" fmla="*/ 2147483647 h 704"/>
                <a:gd name="T18" fmla="*/ 2147483647 w 149"/>
                <a:gd name="T19" fmla="*/ 2147483647 h 704"/>
                <a:gd name="T20" fmla="*/ 2147483647 w 149"/>
                <a:gd name="T21" fmla="*/ 2147483647 h 704"/>
                <a:gd name="T22" fmla="*/ 2147483647 w 149"/>
                <a:gd name="T23" fmla="*/ 2147483647 h 704"/>
                <a:gd name="T24" fmla="*/ 2147483647 w 149"/>
                <a:gd name="T25" fmla="*/ 2147483647 h 704"/>
                <a:gd name="T26" fmla="*/ 2147483647 w 149"/>
                <a:gd name="T27" fmla="*/ 2147483647 h 704"/>
                <a:gd name="T28" fmla="*/ 2147483647 w 149"/>
                <a:gd name="T29" fmla="*/ 2147483647 h 704"/>
                <a:gd name="T30" fmla="*/ 2147483647 w 149"/>
                <a:gd name="T31" fmla="*/ 2147483647 h 704"/>
                <a:gd name="T32" fmla="*/ 2147483647 w 149"/>
                <a:gd name="T33" fmla="*/ 2147483647 h 704"/>
                <a:gd name="T34" fmla="*/ 2147483647 w 149"/>
                <a:gd name="T35" fmla="*/ 2147483647 h 704"/>
                <a:gd name="T36" fmla="*/ 2147483647 w 149"/>
                <a:gd name="T37" fmla="*/ 2147483647 h 704"/>
                <a:gd name="T38" fmla="*/ 2147483647 w 149"/>
                <a:gd name="T39" fmla="*/ 2147483647 h 704"/>
                <a:gd name="T40" fmla="*/ 2147483647 w 149"/>
                <a:gd name="T41" fmla="*/ 2147483647 h 704"/>
                <a:gd name="T42" fmla="*/ 2147483647 w 149"/>
                <a:gd name="T43" fmla="*/ 2147483647 h 704"/>
                <a:gd name="T44" fmla="*/ 2147483647 w 149"/>
                <a:gd name="T45" fmla="*/ 2147483647 h 704"/>
                <a:gd name="T46" fmla="*/ 2147483647 w 149"/>
                <a:gd name="T47" fmla="*/ 2147483647 h 704"/>
                <a:gd name="T48" fmla="*/ 2147483647 w 149"/>
                <a:gd name="T49" fmla="*/ 2147483647 h 704"/>
                <a:gd name="T50" fmla="*/ 2147483647 w 149"/>
                <a:gd name="T51" fmla="*/ 2147483647 h 704"/>
                <a:gd name="T52" fmla="*/ 2147483647 w 149"/>
                <a:gd name="T53" fmla="*/ 2147483647 h 704"/>
                <a:gd name="T54" fmla="*/ 2147483647 w 149"/>
                <a:gd name="T55" fmla="*/ 2147483647 h 704"/>
                <a:gd name="T56" fmla="*/ 2147483647 w 149"/>
                <a:gd name="T57" fmla="*/ 2147483647 h 704"/>
                <a:gd name="T58" fmla="*/ 2147483647 w 149"/>
                <a:gd name="T59" fmla="*/ 2147483647 h 704"/>
                <a:gd name="T60" fmla="*/ 2147483647 w 149"/>
                <a:gd name="T61" fmla="*/ 2147483647 h 704"/>
                <a:gd name="T62" fmla="*/ 2147483647 w 149"/>
                <a:gd name="T63" fmla="*/ 2147483647 h 704"/>
                <a:gd name="T64" fmla="*/ 2147483647 w 149"/>
                <a:gd name="T65" fmla="*/ 2147483647 h 704"/>
                <a:gd name="T66" fmla="*/ 2147483647 w 149"/>
                <a:gd name="T67" fmla="*/ 2147483647 h 704"/>
                <a:gd name="T68" fmla="*/ 2147483647 w 149"/>
                <a:gd name="T69" fmla="*/ 2147483647 h 704"/>
                <a:gd name="T70" fmla="*/ 2147483647 w 149"/>
                <a:gd name="T71" fmla="*/ 2147483647 h 704"/>
                <a:gd name="T72" fmla="*/ 2147483647 w 149"/>
                <a:gd name="T73" fmla="*/ 2147483647 h 704"/>
                <a:gd name="T74" fmla="*/ 2147483647 w 149"/>
                <a:gd name="T75" fmla="*/ 2147483647 h 704"/>
                <a:gd name="T76" fmla="*/ 2147483647 w 149"/>
                <a:gd name="T77" fmla="*/ 2147483647 h 704"/>
                <a:gd name="T78" fmla="*/ 2147483647 w 149"/>
                <a:gd name="T79" fmla="*/ 2147483647 h 704"/>
                <a:gd name="T80" fmla="*/ 2147483647 w 149"/>
                <a:gd name="T81" fmla="*/ 2147483647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sp>
        <p:nvSpPr>
          <p:cNvPr id="22575" name="Rectangle 47"/>
          <p:cNvSpPr>
            <a:spLocks noGrp="1" noChangeArrowheads="1"/>
          </p:cNvSpPr>
          <p:nvPr>
            <p:ph type="ctrTitle"/>
          </p:nvPr>
        </p:nvSpPr>
        <p:spPr>
          <a:xfrm>
            <a:off x="2455863" y="596900"/>
            <a:ext cx="6192837" cy="3581400"/>
          </a:xfrm>
        </p:spPr>
        <p:txBody>
          <a:bodyPr/>
          <a:lstStyle>
            <a:lvl1pPr>
              <a:defRPr sz="5200" b="1"/>
            </a:lvl1pPr>
          </a:lstStyle>
          <a:p>
            <a:r>
              <a:rPr lang="zh-CN" altLang="en-US"/>
              <a:t>单击此处编辑母版标题样式</a:t>
            </a:r>
          </a:p>
        </p:txBody>
      </p:sp>
      <p:sp>
        <p:nvSpPr>
          <p:cNvPr id="22576"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000000"/>
                  </a:outerShdw>
                </a:effectLst>
              </a:defRPr>
            </a:lvl1pPr>
          </a:lstStyle>
          <a:p>
            <a:r>
              <a:rPr lang="zh-CN" altLang="en-US"/>
              <a:t>单击此处编辑母版副标题样式</a:t>
            </a:r>
          </a:p>
        </p:txBody>
      </p:sp>
      <p:sp>
        <p:nvSpPr>
          <p:cNvPr id="46" name="Rectangle 44"/>
          <p:cNvSpPr>
            <a:spLocks noGrp="1" noChangeArrowheads="1"/>
          </p:cNvSpPr>
          <p:nvPr>
            <p:ph type="dt" sz="half" idx="10"/>
          </p:nvPr>
        </p:nvSpPr>
        <p:spPr>
          <a:xfrm>
            <a:off x="457200" y="6248400"/>
            <a:ext cx="2133600" cy="457200"/>
          </a:xfrm>
        </p:spPr>
        <p:txBody>
          <a:bodyPr/>
          <a:lstStyle>
            <a:lvl1pPr>
              <a:defRPr>
                <a:latin typeface="Verdana" pitchFamily="34" charset="0"/>
              </a:defRPr>
            </a:lvl1pPr>
          </a:lstStyle>
          <a:p>
            <a:pPr>
              <a:defRPr/>
            </a:pPr>
            <a:fld id="{5E8E1187-7262-48BE-A6F8-2551D3755180}" type="datetime1">
              <a:rPr lang="zh-CN" altLang="en-US"/>
              <a:pPr>
                <a:defRPr/>
              </a:pPr>
              <a:t>2024/10/22</a:t>
            </a:fld>
            <a:endParaRPr lang="en-US" altLang="zh-CN"/>
          </a:p>
        </p:txBody>
      </p:sp>
      <p:sp>
        <p:nvSpPr>
          <p:cNvPr id="47" name="Rectangle 45"/>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48" name="Rectangle 46"/>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3D03919C-1049-406F-BEEE-E1D545A7FDC8}" type="slidenum">
              <a:rPr lang="en-US" altLang="zh-CN"/>
              <a:pPr>
                <a:defRPr/>
              </a:pPr>
              <a:t>‹#›</a:t>
            </a:fld>
            <a:endParaRPr lang="en-US" altLang="zh-CN"/>
          </a:p>
        </p:txBody>
      </p:sp>
    </p:spTree>
    <p:extLst>
      <p:ext uri="{BB962C8B-B14F-4D97-AF65-F5344CB8AC3E}">
        <p14:creationId xmlns:p14="http://schemas.microsoft.com/office/powerpoint/2010/main" val="21980860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p:cNvSpPr>
            <a:spLocks noGrp="1" noChangeArrowheads="1"/>
          </p:cNvSpPr>
          <p:nvPr>
            <p:ph type="dt" sz="half" idx="10"/>
          </p:nvPr>
        </p:nvSpPr>
        <p:spPr/>
        <p:txBody>
          <a:bodyPr/>
          <a:lstStyle>
            <a:lvl1pPr>
              <a:defRPr>
                <a:latin typeface="Verdana" pitchFamily="34" charset="0"/>
              </a:defRPr>
            </a:lvl1pPr>
          </a:lstStyle>
          <a:p>
            <a:pPr>
              <a:defRPr/>
            </a:pPr>
            <a:fld id="{7D43DC2D-F326-4F5F-A57A-690EDF26B8E5}" type="datetime1">
              <a:rPr lang="zh-CN" altLang="en-US"/>
              <a:pPr>
                <a:defRPr/>
              </a:pPr>
              <a:t>2024/10/22</a:t>
            </a:fld>
            <a:endParaRPr lang="en-US" altLang="zh-CN"/>
          </a:p>
        </p:txBody>
      </p:sp>
      <p:sp>
        <p:nvSpPr>
          <p:cNvPr id="5"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6"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E059D146-F56D-4820-8CE4-30E3E9882D1A}" type="slidenum">
              <a:rPr lang="en-US" altLang="zh-CN"/>
              <a:pPr>
                <a:defRPr/>
              </a:pPr>
              <a:t>‹#›</a:t>
            </a:fld>
            <a:endParaRPr lang="en-US" altLang="zh-CN"/>
          </a:p>
        </p:txBody>
      </p:sp>
    </p:spTree>
    <p:extLst>
      <p:ext uri="{BB962C8B-B14F-4D97-AF65-F5344CB8AC3E}">
        <p14:creationId xmlns:p14="http://schemas.microsoft.com/office/powerpoint/2010/main" val="8817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7D6CFD24-E5EC-4BED-8A63-E702DE98D4D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623F3A34-D78E-46D8-A4D7-39B119561CE5}"/>
              </a:ext>
            </a:extLst>
          </p:cNvPr>
          <p:cNvSpPr>
            <a:spLocks noGrp="1" noChangeArrowheads="1"/>
          </p:cNvSpPr>
          <p:nvPr>
            <p:ph type="sldNum" sz="quarter" idx="11"/>
          </p:nvPr>
        </p:nvSpPr>
        <p:spPr>
          <a:ln/>
        </p:spPr>
        <p:txBody>
          <a:bodyPr/>
          <a:lstStyle>
            <a:lvl1pPr>
              <a:defRPr/>
            </a:lvl1pPr>
          </a:lstStyle>
          <a:p>
            <a:fld id="{FE1170FA-4DF4-4541-AF47-F38B2AB33443}" type="slidenum">
              <a:rPr lang="zh-CN" altLang="en-US"/>
              <a:pPr/>
              <a:t>‹#›</a:t>
            </a:fld>
            <a:endParaRPr lang="en-US" altLang="zh-CN"/>
          </a:p>
        </p:txBody>
      </p:sp>
      <p:sp>
        <p:nvSpPr>
          <p:cNvPr id="9" name="Rectangle 14">
            <a:extLst>
              <a:ext uri="{FF2B5EF4-FFF2-40B4-BE49-F238E27FC236}">
                <a16:creationId xmlns:a16="http://schemas.microsoft.com/office/drawing/2014/main" id="{32561308-8100-488D-8689-DE92D6AAA09D}"/>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03816975"/>
      </p:ext>
    </p:extLst>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7"/>
          <p:cNvSpPr>
            <a:spLocks noGrp="1" noChangeArrowheads="1"/>
          </p:cNvSpPr>
          <p:nvPr>
            <p:ph type="dt" sz="half" idx="10"/>
          </p:nvPr>
        </p:nvSpPr>
        <p:spPr/>
        <p:txBody>
          <a:bodyPr/>
          <a:lstStyle>
            <a:lvl1pPr>
              <a:defRPr>
                <a:latin typeface="Verdana" pitchFamily="34" charset="0"/>
              </a:defRPr>
            </a:lvl1pPr>
          </a:lstStyle>
          <a:p>
            <a:pPr>
              <a:defRPr/>
            </a:pPr>
            <a:fld id="{1DCDF05B-C515-4ADA-87D0-8B49B33CABB4}" type="datetime1">
              <a:rPr lang="zh-CN" altLang="en-US"/>
              <a:pPr>
                <a:defRPr/>
              </a:pPr>
              <a:t>2024/10/22</a:t>
            </a:fld>
            <a:endParaRPr lang="en-US" altLang="zh-CN"/>
          </a:p>
        </p:txBody>
      </p:sp>
      <p:sp>
        <p:nvSpPr>
          <p:cNvPr id="5"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6"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050A5848-EE0E-401F-B3E6-65FA3C877ADD}" type="slidenum">
              <a:rPr lang="en-US" altLang="zh-CN"/>
              <a:pPr>
                <a:defRPr/>
              </a:pPr>
              <a:t>‹#›</a:t>
            </a:fld>
            <a:endParaRPr lang="en-US" altLang="zh-CN"/>
          </a:p>
        </p:txBody>
      </p:sp>
    </p:spTree>
    <p:extLst>
      <p:ext uri="{BB962C8B-B14F-4D97-AF65-F5344CB8AC3E}">
        <p14:creationId xmlns:p14="http://schemas.microsoft.com/office/powerpoint/2010/main" val="34922612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7"/>
          <p:cNvSpPr>
            <a:spLocks noGrp="1" noChangeArrowheads="1"/>
          </p:cNvSpPr>
          <p:nvPr>
            <p:ph type="dt" sz="half" idx="10"/>
          </p:nvPr>
        </p:nvSpPr>
        <p:spPr/>
        <p:txBody>
          <a:bodyPr/>
          <a:lstStyle>
            <a:lvl1pPr>
              <a:defRPr>
                <a:latin typeface="Verdana" pitchFamily="34" charset="0"/>
              </a:defRPr>
            </a:lvl1pPr>
          </a:lstStyle>
          <a:p>
            <a:pPr>
              <a:defRPr/>
            </a:pPr>
            <a:fld id="{C6F3066F-35E4-4CCB-AE56-63A18BBA52C4}" type="datetime1">
              <a:rPr lang="zh-CN" altLang="en-US"/>
              <a:pPr>
                <a:defRPr/>
              </a:pPr>
              <a:t>2024/10/22</a:t>
            </a:fld>
            <a:endParaRPr lang="en-US" altLang="zh-CN"/>
          </a:p>
        </p:txBody>
      </p:sp>
      <p:sp>
        <p:nvSpPr>
          <p:cNvPr id="6"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7"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21E2317D-4CF5-4B97-B537-69AD3BB2526F}" type="slidenum">
              <a:rPr lang="en-US" altLang="zh-CN"/>
              <a:pPr>
                <a:defRPr/>
              </a:pPr>
              <a:t>‹#›</a:t>
            </a:fld>
            <a:endParaRPr lang="en-US" altLang="zh-CN"/>
          </a:p>
        </p:txBody>
      </p:sp>
    </p:spTree>
    <p:extLst>
      <p:ext uri="{BB962C8B-B14F-4D97-AF65-F5344CB8AC3E}">
        <p14:creationId xmlns:p14="http://schemas.microsoft.com/office/powerpoint/2010/main" val="17253658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7"/>
          <p:cNvSpPr>
            <a:spLocks noGrp="1" noChangeArrowheads="1"/>
          </p:cNvSpPr>
          <p:nvPr>
            <p:ph type="dt" sz="half" idx="10"/>
          </p:nvPr>
        </p:nvSpPr>
        <p:spPr/>
        <p:txBody>
          <a:bodyPr/>
          <a:lstStyle>
            <a:lvl1pPr>
              <a:defRPr>
                <a:latin typeface="Verdana" pitchFamily="34" charset="0"/>
              </a:defRPr>
            </a:lvl1pPr>
          </a:lstStyle>
          <a:p>
            <a:pPr>
              <a:defRPr/>
            </a:pPr>
            <a:fld id="{CF9457E5-C818-48F3-AF7B-41738DAB610C}" type="datetime1">
              <a:rPr lang="zh-CN" altLang="en-US"/>
              <a:pPr>
                <a:defRPr/>
              </a:pPr>
              <a:t>2024/10/22</a:t>
            </a:fld>
            <a:endParaRPr lang="en-US" altLang="zh-CN"/>
          </a:p>
        </p:txBody>
      </p:sp>
      <p:sp>
        <p:nvSpPr>
          <p:cNvPr id="8"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9"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1A88FB53-3C3C-4067-A0D5-E5FCA4D76F0E}" type="slidenum">
              <a:rPr lang="en-US" altLang="zh-CN"/>
              <a:pPr>
                <a:defRPr/>
              </a:pPr>
              <a:t>‹#›</a:t>
            </a:fld>
            <a:endParaRPr lang="en-US" altLang="zh-CN"/>
          </a:p>
        </p:txBody>
      </p:sp>
    </p:spTree>
    <p:extLst>
      <p:ext uri="{BB962C8B-B14F-4D97-AF65-F5344CB8AC3E}">
        <p14:creationId xmlns:p14="http://schemas.microsoft.com/office/powerpoint/2010/main" val="33630995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7"/>
          <p:cNvSpPr>
            <a:spLocks noGrp="1" noChangeArrowheads="1"/>
          </p:cNvSpPr>
          <p:nvPr>
            <p:ph type="dt" sz="half" idx="10"/>
          </p:nvPr>
        </p:nvSpPr>
        <p:spPr/>
        <p:txBody>
          <a:bodyPr/>
          <a:lstStyle>
            <a:lvl1pPr>
              <a:defRPr>
                <a:latin typeface="Verdana" pitchFamily="34" charset="0"/>
              </a:defRPr>
            </a:lvl1pPr>
          </a:lstStyle>
          <a:p>
            <a:pPr>
              <a:defRPr/>
            </a:pPr>
            <a:fld id="{7BB49EB9-297C-49A6-871F-67023B09B114}" type="datetime1">
              <a:rPr lang="zh-CN" altLang="en-US"/>
              <a:pPr>
                <a:defRPr/>
              </a:pPr>
              <a:t>2024/10/22</a:t>
            </a:fld>
            <a:endParaRPr lang="en-US" altLang="zh-CN"/>
          </a:p>
        </p:txBody>
      </p:sp>
      <p:sp>
        <p:nvSpPr>
          <p:cNvPr id="4"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5"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619FC0E5-66F7-4AC4-81F7-24BDBDF306A4}" type="slidenum">
              <a:rPr lang="en-US" altLang="zh-CN"/>
              <a:pPr>
                <a:defRPr/>
              </a:pPr>
              <a:t>‹#›</a:t>
            </a:fld>
            <a:endParaRPr lang="en-US" altLang="zh-CN"/>
          </a:p>
        </p:txBody>
      </p:sp>
    </p:spTree>
    <p:extLst>
      <p:ext uri="{BB962C8B-B14F-4D97-AF65-F5344CB8AC3E}">
        <p14:creationId xmlns:p14="http://schemas.microsoft.com/office/powerpoint/2010/main" val="27949598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p:txBody>
          <a:bodyPr/>
          <a:lstStyle>
            <a:lvl1pPr>
              <a:defRPr>
                <a:latin typeface="Verdana" pitchFamily="34" charset="0"/>
              </a:defRPr>
            </a:lvl1pPr>
          </a:lstStyle>
          <a:p>
            <a:pPr>
              <a:defRPr/>
            </a:pPr>
            <a:fld id="{96D4A5CC-B274-4891-B2FF-0726D681B0DD}" type="datetime1">
              <a:rPr lang="zh-CN" altLang="en-US"/>
              <a:pPr>
                <a:defRPr/>
              </a:pPr>
              <a:t>2024/10/22</a:t>
            </a:fld>
            <a:endParaRPr lang="en-US" altLang="zh-CN"/>
          </a:p>
        </p:txBody>
      </p:sp>
      <p:sp>
        <p:nvSpPr>
          <p:cNvPr id="3"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4"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F7E90E96-AB0F-4BEC-B88F-7274C8F29570}" type="slidenum">
              <a:rPr lang="en-US" altLang="zh-CN"/>
              <a:pPr>
                <a:defRPr/>
              </a:pPr>
              <a:t>‹#›</a:t>
            </a:fld>
            <a:endParaRPr lang="en-US" altLang="zh-CN"/>
          </a:p>
        </p:txBody>
      </p:sp>
    </p:spTree>
    <p:extLst>
      <p:ext uri="{BB962C8B-B14F-4D97-AF65-F5344CB8AC3E}">
        <p14:creationId xmlns:p14="http://schemas.microsoft.com/office/powerpoint/2010/main" val="2745740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p:cNvSpPr>
            <a:spLocks noGrp="1" noChangeArrowheads="1"/>
          </p:cNvSpPr>
          <p:nvPr>
            <p:ph type="dt" sz="half" idx="10"/>
          </p:nvPr>
        </p:nvSpPr>
        <p:spPr/>
        <p:txBody>
          <a:bodyPr/>
          <a:lstStyle>
            <a:lvl1pPr>
              <a:defRPr>
                <a:latin typeface="Verdana" pitchFamily="34" charset="0"/>
              </a:defRPr>
            </a:lvl1pPr>
          </a:lstStyle>
          <a:p>
            <a:pPr>
              <a:defRPr/>
            </a:pPr>
            <a:fld id="{3E778608-762B-44CF-831D-6F38FD75C955}" type="datetime1">
              <a:rPr lang="zh-CN" altLang="en-US"/>
              <a:pPr>
                <a:defRPr/>
              </a:pPr>
              <a:t>2024/10/22</a:t>
            </a:fld>
            <a:endParaRPr lang="en-US" altLang="zh-CN"/>
          </a:p>
        </p:txBody>
      </p:sp>
      <p:sp>
        <p:nvSpPr>
          <p:cNvPr id="6"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7"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C9198C2C-BFAC-488B-9563-7B7103C625AA}" type="slidenum">
              <a:rPr lang="en-US" altLang="zh-CN"/>
              <a:pPr>
                <a:defRPr/>
              </a:pPr>
              <a:t>‹#›</a:t>
            </a:fld>
            <a:endParaRPr lang="en-US" altLang="zh-CN"/>
          </a:p>
        </p:txBody>
      </p:sp>
    </p:spTree>
    <p:extLst>
      <p:ext uri="{BB962C8B-B14F-4D97-AF65-F5344CB8AC3E}">
        <p14:creationId xmlns:p14="http://schemas.microsoft.com/office/powerpoint/2010/main" val="37381126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p:cNvSpPr>
            <a:spLocks noGrp="1" noChangeArrowheads="1"/>
          </p:cNvSpPr>
          <p:nvPr>
            <p:ph type="dt" sz="half" idx="10"/>
          </p:nvPr>
        </p:nvSpPr>
        <p:spPr/>
        <p:txBody>
          <a:bodyPr/>
          <a:lstStyle>
            <a:lvl1pPr>
              <a:defRPr>
                <a:latin typeface="Verdana" pitchFamily="34" charset="0"/>
              </a:defRPr>
            </a:lvl1pPr>
          </a:lstStyle>
          <a:p>
            <a:pPr>
              <a:defRPr/>
            </a:pPr>
            <a:fld id="{E17A2E7C-10E6-4D80-9E03-38B122948098}" type="datetime1">
              <a:rPr lang="zh-CN" altLang="en-US"/>
              <a:pPr>
                <a:defRPr/>
              </a:pPr>
              <a:t>2024/10/22</a:t>
            </a:fld>
            <a:endParaRPr lang="en-US" altLang="zh-CN"/>
          </a:p>
        </p:txBody>
      </p:sp>
      <p:sp>
        <p:nvSpPr>
          <p:cNvPr id="6"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7"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9A26F20E-4F29-478D-95B0-0E6B947F062C}" type="slidenum">
              <a:rPr lang="en-US" altLang="zh-CN"/>
              <a:pPr>
                <a:defRPr/>
              </a:pPr>
              <a:t>‹#›</a:t>
            </a:fld>
            <a:endParaRPr lang="en-US" altLang="zh-CN"/>
          </a:p>
        </p:txBody>
      </p:sp>
    </p:spTree>
    <p:extLst>
      <p:ext uri="{BB962C8B-B14F-4D97-AF65-F5344CB8AC3E}">
        <p14:creationId xmlns:p14="http://schemas.microsoft.com/office/powerpoint/2010/main" val="32938540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p:cNvSpPr>
            <a:spLocks noGrp="1" noChangeArrowheads="1"/>
          </p:cNvSpPr>
          <p:nvPr>
            <p:ph type="dt" sz="half" idx="10"/>
          </p:nvPr>
        </p:nvSpPr>
        <p:spPr/>
        <p:txBody>
          <a:bodyPr/>
          <a:lstStyle>
            <a:lvl1pPr>
              <a:defRPr>
                <a:latin typeface="Verdana" pitchFamily="34" charset="0"/>
              </a:defRPr>
            </a:lvl1pPr>
          </a:lstStyle>
          <a:p>
            <a:pPr>
              <a:defRPr/>
            </a:pPr>
            <a:fld id="{AFC77A50-3B83-43B5-B208-B8F4470BB7D2}" type="datetime1">
              <a:rPr lang="zh-CN" altLang="en-US"/>
              <a:pPr>
                <a:defRPr/>
              </a:pPr>
              <a:t>2024/10/22</a:t>
            </a:fld>
            <a:endParaRPr lang="en-US" altLang="zh-CN"/>
          </a:p>
        </p:txBody>
      </p:sp>
      <p:sp>
        <p:nvSpPr>
          <p:cNvPr id="5"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6"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9FF418AA-F124-4421-A040-A1A6AE0B6A10}" type="slidenum">
              <a:rPr lang="en-US" altLang="zh-CN"/>
              <a:pPr>
                <a:defRPr/>
              </a:pPr>
              <a:t>‹#›</a:t>
            </a:fld>
            <a:endParaRPr lang="en-US" altLang="zh-CN"/>
          </a:p>
        </p:txBody>
      </p:sp>
    </p:spTree>
    <p:extLst>
      <p:ext uri="{BB962C8B-B14F-4D97-AF65-F5344CB8AC3E}">
        <p14:creationId xmlns:p14="http://schemas.microsoft.com/office/powerpoint/2010/main" val="29304806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p:cNvSpPr>
            <a:spLocks noGrp="1" noChangeArrowheads="1"/>
          </p:cNvSpPr>
          <p:nvPr>
            <p:ph type="dt" sz="half" idx="10"/>
          </p:nvPr>
        </p:nvSpPr>
        <p:spPr/>
        <p:txBody>
          <a:bodyPr/>
          <a:lstStyle>
            <a:lvl1pPr>
              <a:defRPr>
                <a:latin typeface="Verdana" pitchFamily="34" charset="0"/>
              </a:defRPr>
            </a:lvl1pPr>
          </a:lstStyle>
          <a:p>
            <a:pPr>
              <a:defRPr/>
            </a:pPr>
            <a:fld id="{1703BD94-12A2-4AF5-8736-9C1A7EA496B2}" type="datetime1">
              <a:rPr lang="zh-CN" altLang="en-US"/>
              <a:pPr>
                <a:defRPr/>
              </a:pPr>
              <a:t>2024/10/22</a:t>
            </a:fld>
            <a:endParaRPr lang="en-US" altLang="zh-CN"/>
          </a:p>
        </p:txBody>
      </p:sp>
      <p:sp>
        <p:nvSpPr>
          <p:cNvPr id="5"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6"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B6521A92-07BF-4412-83D4-0ABF735A9B62}" type="slidenum">
              <a:rPr lang="en-US" altLang="zh-CN"/>
              <a:pPr>
                <a:defRPr/>
              </a:pPr>
              <a:t>‹#›</a:t>
            </a:fld>
            <a:endParaRPr lang="en-US" altLang="zh-CN"/>
          </a:p>
        </p:txBody>
      </p:sp>
    </p:spTree>
    <p:extLst>
      <p:ext uri="{BB962C8B-B14F-4D97-AF65-F5344CB8AC3E}">
        <p14:creationId xmlns:p14="http://schemas.microsoft.com/office/powerpoint/2010/main" val="41674668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a:p>
        </p:txBody>
      </p:sp>
      <p:sp>
        <p:nvSpPr>
          <p:cNvPr id="4" name="Rectangle 47"/>
          <p:cNvSpPr>
            <a:spLocks noGrp="1" noChangeArrowheads="1"/>
          </p:cNvSpPr>
          <p:nvPr>
            <p:ph type="dt" sz="half" idx="10"/>
          </p:nvPr>
        </p:nvSpPr>
        <p:spPr/>
        <p:txBody>
          <a:bodyPr/>
          <a:lstStyle>
            <a:lvl1pPr>
              <a:defRPr>
                <a:latin typeface="Verdana" pitchFamily="34" charset="0"/>
              </a:defRPr>
            </a:lvl1pPr>
          </a:lstStyle>
          <a:p>
            <a:pPr>
              <a:defRPr/>
            </a:pPr>
            <a:fld id="{B0398DF8-19D5-4359-A886-8C3DD2FD3D8C}" type="datetime1">
              <a:rPr lang="zh-CN" altLang="en-US"/>
              <a:pPr>
                <a:defRPr/>
              </a:pPr>
              <a:t>2024/10/22</a:t>
            </a:fld>
            <a:endParaRPr lang="en-US" altLang="zh-CN"/>
          </a:p>
        </p:txBody>
      </p:sp>
      <p:sp>
        <p:nvSpPr>
          <p:cNvPr id="5"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6"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E1BF9982-068F-4D45-8F49-B006F629CBE5}" type="slidenum">
              <a:rPr lang="en-US" altLang="zh-CN"/>
              <a:pPr>
                <a:defRPr/>
              </a:pPr>
              <a:t>‹#›</a:t>
            </a:fld>
            <a:endParaRPr lang="en-US" altLang="zh-CN"/>
          </a:p>
        </p:txBody>
      </p:sp>
    </p:spTree>
    <p:extLst>
      <p:ext uri="{BB962C8B-B14F-4D97-AF65-F5344CB8AC3E}">
        <p14:creationId xmlns:p14="http://schemas.microsoft.com/office/powerpoint/2010/main" val="623638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7302FB00-FA00-4198-A594-1D57CA696DC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EA02D86C-AF3D-41FA-A454-3B5221B20E94}"/>
              </a:ext>
            </a:extLst>
          </p:cNvPr>
          <p:cNvSpPr>
            <a:spLocks noGrp="1" noChangeArrowheads="1"/>
          </p:cNvSpPr>
          <p:nvPr>
            <p:ph type="sldNum" sz="quarter" idx="11"/>
          </p:nvPr>
        </p:nvSpPr>
        <p:spPr>
          <a:ln/>
        </p:spPr>
        <p:txBody>
          <a:bodyPr/>
          <a:lstStyle>
            <a:lvl1pPr>
              <a:defRPr/>
            </a:lvl1pPr>
          </a:lstStyle>
          <a:p>
            <a:fld id="{685AA58A-7515-40A7-BE83-596CB88B4A9E}" type="slidenum">
              <a:rPr lang="zh-CN" altLang="en-US"/>
              <a:pPr/>
              <a:t>‹#›</a:t>
            </a:fld>
            <a:endParaRPr lang="en-US" altLang="zh-CN"/>
          </a:p>
        </p:txBody>
      </p:sp>
      <p:sp>
        <p:nvSpPr>
          <p:cNvPr id="5" name="Rectangle 14">
            <a:extLst>
              <a:ext uri="{FF2B5EF4-FFF2-40B4-BE49-F238E27FC236}">
                <a16:creationId xmlns:a16="http://schemas.microsoft.com/office/drawing/2014/main" id="{8B304020-F227-499C-9D67-3DE65F35044F}"/>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74065581"/>
      </p:ext>
    </p:extLst>
  </p:cSld>
  <p:clrMapOvr>
    <a:masterClrMapping/>
  </p:clrMapOvr>
  <p:transition>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7"/>
          <p:cNvSpPr>
            <a:spLocks noGrp="1" noChangeArrowheads="1"/>
          </p:cNvSpPr>
          <p:nvPr>
            <p:ph type="dt" sz="half" idx="10"/>
          </p:nvPr>
        </p:nvSpPr>
        <p:spPr/>
        <p:txBody>
          <a:bodyPr/>
          <a:lstStyle>
            <a:lvl1pPr>
              <a:defRPr>
                <a:latin typeface="Verdana" pitchFamily="34" charset="0"/>
              </a:defRPr>
            </a:lvl1pPr>
          </a:lstStyle>
          <a:p>
            <a:pPr>
              <a:defRPr/>
            </a:pPr>
            <a:fld id="{4A4A1F8A-9B99-4EB6-BA3E-94A8D066966A}" type="datetime1">
              <a:rPr lang="zh-CN" altLang="en-US"/>
              <a:pPr>
                <a:defRPr/>
              </a:pPr>
              <a:t>2024/10/22</a:t>
            </a:fld>
            <a:endParaRPr lang="en-US" altLang="zh-CN"/>
          </a:p>
        </p:txBody>
      </p:sp>
      <p:sp>
        <p:nvSpPr>
          <p:cNvPr id="6" name="Rectangle 48"/>
          <p:cNvSpPr>
            <a:spLocks noGrp="1" noChangeArrowheads="1"/>
          </p:cNvSpPr>
          <p:nvPr>
            <p:ph type="ftr" sz="quarter" idx="11"/>
          </p:nvPr>
        </p:nvSpPr>
        <p:spPr/>
        <p:txBody>
          <a:bodyPr/>
          <a:lstStyle>
            <a:lvl1pPr>
              <a:defRPr>
                <a:latin typeface="Verdana" pitchFamily="34" charset="0"/>
              </a:defRPr>
            </a:lvl1pPr>
          </a:lstStyle>
          <a:p>
            <a:pPr>
              <a:defRPr/>
            </a:pPr>
            <a:r>
              <a:rPr lang="en-US" altLang="zh-CN"/>
              <a:t>《投资银行学》</a:t>
            </a:r>
          </a:p>
        </p:txBody>
      </p:sp>
      <p:sp>
        <p:nvSpPr>
          <p:cNvPr id="7" name="Rectangle 49"/>
          <p:cNvSpPr>
            <a:spLocks noGrp="1" noChangeArrowheads="1"/>
          </p:cNvSpPr>
          <p:nvPr>
            <p:ph type="sldNum" sz="quarter" idx="12"/>
          </p:nvPr>
        </p:nvSpPr>
        <p:spPr/>
        <p:txBody>
          <a:bodyPr/>
          <a:lstStyle>
            <a:lvl1pPr>
              <a:defRPr>
                <a:latin typeface="Verdana" pitchFamily="34" charset="0"/>
                <a:ea typeface="宋体" pitchFamily="2" charset="-122"/>
              </a:defRPr>
            </a:lvl1pPr>
          </a:lstStyle>
          <a:p>
            <a:pPr>
              <a:defRPr/>
            </a:pPr>
            <a:fld id="{7FB54FB0-118D-4FF5-B690-37583D1A235E}" type="slidenum">
              <a:rPr lang="en-US" altLang="zh-CN"/>
              <a:pPr>
                <a:defRPr/>
              </a:pPr>
              <a:t>‹#›</a:t>
            </a:fld>
            <a:endParaRPr lang="en-US" altLang="zh-CN"/>
          </a:p>
        </p:txBody>
      </p:sp>
    </p:spTree>
    <p:extLst>
      <p:ext uri="{BB962C8B-B14F-4D97-AF65-F5344CB8AC3E}">
        <p14:creationId xmlns:p14="http://schemas.microsoft.com/office/powerpoint/2010/main" val="32201132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3"/>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46E57DBE-CB26-495F-9B35-4F32B329B4A0}" type="datetime1">
              <a:rPr lang="zh-CN" altLang="en-US"/>
              <a:pPr>
                <a:defRPr/>
              </a:pPr>
              <a:t>2024/10/22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E2E7B398-E2E8-43F6-B800-08A20602DD3F}" type="slidenum">
              <a:rPr lang="zh-CN" altLang="en-US"/>
              <a:pPr>
                <a:defRPr/>
              </a:pPr>
              <a:t>‹#›</a:t>
            </a:fld>
            <a:endParaRPr lang="zh-CN" altLang="en-US"/>
          </a:p>
        </p:txBody>
      </p:sp>
    </p:spTree>
    <p:extLst>
      <p:ext uri="{BB962C8B-B14F-4D97-AF65-F5344CB8AC3E}">
        <p14:creationId xmlns:p14="http://schemas.microsoft.com/office/powerpoint/2010/main" val="32976059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82F897D2-AC19-45E0-8F64-4C5432DCA4EE}" type="datetime1">
              <a:rPr lang="zh-CN" altLang="en-US"/>
              <a:pPr>
                <a:defRPr/>
              </a:pPr>
              <a:t>2024/10/22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6090FD8E-3C76-4991-B871-AF3354633D84}" type="slidenum">
              <a:rPr lang="zh-CN" altLang="en-US"/>
              <a:pPr>
                <a:defRPr/>
              </a:pPr>
              <a:t>‹#›</a:t>
            </a:fld>
            <a:endParaRPr lang="zh-CN" altLang="en-US"/>
          </a:p>
        </p:txBody>
      </p:sp>
    </p:spTree>
    <p:extLst>
      <p:ext uri="{BB962C8B-B14F-4D97-AF65-F5344CB8AC3E}">
        <p14:creationId xmlns:p14="http://schemas.microsoft.com/office/powerpoint/2010/main" val="33714355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8"/>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B77DEDD1-40FA-4F2B-829E-6C0D409C9581}" type="datetime1">
              <a:rPr lang="zh-CN" altLang="en-US"/>
              <a:pPr>
                <a:defRPr/>
              </a:pPr>
              <a:t>2024/10/22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2E5BE644-D672-4CE2-819E-FC39D26211AA}" type="slidenum">
              <a:rPr lang="zh-CN" altLang="en-US"/>
              <a:pPr>
                <a:defRPr/>
              </a:pPr>
              <a:t>‹#›</a:t>
            </a:fld>
            <a:endParaRPr lang="zh-CN" altLang="en-US"/>
          </a:p>
        </p:txBody>
      </p:sp>
    </p:spTree>
    <p:extLst>
      <p:ext uri="{BB962C8B-B14F-4D97-AF65-F5344CB8AC3E}">
        <p14:creationId xmlns:p14="http://schemas.microsoft.com/office/powerpoint/2010/main" val="30883922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E6D065D1-304A-48E4-8B84-197A8963DD19}" type="datetime1">
              <a:rPr lang="zh-CN" altLang="en-US"/>
              <a:pPr>
                <a:defRPr/>
              </a:pPr>
              <a:t>2024/10/22</a:t>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4BB4D6B9-70E5-448F-B61A-9D409EC77E10}" type="slidenum">
              <a:rPr lang="zh-CN" altLang="en-US"/>
              <a:pPr>
                <a:defRPr/>
              </a:pPr>
              <a:t>‹#›</a:t>
            </a:fld>
            <a:endParaRPr lang="zh-CN" altLang="en-US"/>
          </a:p>
        </p:txBody>
      </p:sp>
    </p:spTree>
    <p:extLst>
      <p:ext uri="{BB962C8B-B14F-4D97-AF65-F5344CB8AC3E}">
        <p14:creationId xmlns:p14="http://schemas.microsoft.com/office/powerpoint/2010/main" val="19509703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0C6827FC-09BA-4FD2-A668-783C59E005EC}" type="datetime1">
              <a:rPr lang="zh-CN" altLang="en-US"/>
              <a:pPr>
                <a:defRPr/>
              </a:pPr>
              <a:t>2024/10/22</a:t>
            </a:fld>
            <a:endParaRPr lang="zh-CN" altLang="en-US"/>
          </a:p>
        </p:txBody>
      </p:sp>
      <p:sp>
        <p:nvSpPr>
          <p:cNvPr id="8" name="页脚占位符 7"/>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6B32525B-29AB-4FC5-977A-3E8FE4493C18}" type="slidenum">
              <a:rPr lang="zh-CN" altLang="en-US"/>
              <a:pPr>
                <a:defRPr/>
              </a:pPr>
              <a:t>‹#›</a:t>
            </a:fld>
            <a:endParaRPr lang="zh-CN" altLang="en-US"/>
          </a:p>
        </p:txBody>
      </p:sp>
    </p:spTree>
    <p:extLst>
      <p:ext uri="{BB962C8B-B14F-4D97-AF65-F5344CB8AC3E}">
        <p14:creationId xmlns:p14="http://schemas.microsoft.com/office/powerpoint/2010/main" val="6346822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C0F91B18-C5B8-4D70-9478-3DFFC17B84D5}" type="datetime1">
              <a:rPr lang="zh-CN" altLang="en-US"/>
              <a:pPr>
                <a:defRPr/>
              </a:pPr>
              <a:t>2024/10/22</a:t>
            </a:fld>
            <a:endParaRPr lang="zh-CN" altLang="en-US"/>
          </a:p>
        </p:txBody>
      </p:sp>
      <p:sp>
        <p:nvSpPr>
          <p:cNvPr id="4" name="页脚占位符 3"/>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E3EB5CCF-DC48-4445-8A10-6E6F28763D2E}" type="slidenum">
              <a:rPr lang="zh-CN" altLang="en-US"/>
              <a:pPr>
                <a:defRPr/>
              </a:pPr>
              <a:t>‹#›</a:t>
            </a:fld>
            <a:endParaRPr lang="zh-CN" altLang="en-US"/>
          </a:p>
        </p:txBody>
      </p:sp>
    </p:spTree>
    <p:extLst>
      <p:ext uri="{BB962C8B-B14F-4D97-AF65-F5344CB8AC3E}">
        <p14:creationId xmlns:p14="http://schemas.microsoft.com/office/powerpoint/2010/main" val="42704233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981693AD-0F36-4DAD-9DD7-ACB70B023DD9}" type="datetime1">
              <a:rPr lang="zh-CN" altLang="en-US"/>
              <a:pPr>
                <a:defRPr/>
              </a:pPr>
              <a:t>2024/10/22</a:t>
            </a:fld>
            <a:endParaRPr lang="zh-CN" altLang="en-US"/>
          </a:p>
        </p:txBody>
      </p:sp>
      <p:sp>
        <p:nvSpPr>
          <p:cNvPr id="3" name="页脚占位符 2"/>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521C6AFD-F1DE-4EBD-A74A-B2F55E0DB130}" type="slidenum">
              <a:rPr lang="zh-CN" altLang="en-US"/>
              <a:pPr>
                <a:defRPr/>
              </a:pPr>
              <a:t>‹#›</a:t>
            </a:fld>
            <a:endParaRPr lang="zh-CN" altLang="en-US"/>
          </a:p>
        </p:txBody>
      </p:sp>
    </p:spTree>
    <p:extLst>
      <p:ext uri="{BB962C8B-B14F-4D97-AF65-F5344CB8AC3E}">
        <p14:creationId xmlns:p14="http://schemas.microsoft.com/office/powerpoint/2010/main" val="18237878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F585C194-C8E0-47BD-B49D-E7262FD114E8}" type="datetime1">
              <a:rPr lang="zh-CN" altLang="en-US"/>
              <a:pPr>
                <a:defRPr/>
              </a:pPr>
              <a:t>2024/10/22</a:t>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FB049EA4-8168-4AEA-B023-50D72CEF7DCA}" type="slidenum">
              <a:rPr lang="zh-CN" altLang="en-US"/>
              <a:pPr>
                <a:defRPr/>
              </a:pPr>
              <a:t>‹#›</a:t>
            </a:fld>
            <a:endParaRPr lang="zh-CN" altLang="en-US"/>
          </a:p>
        </p:txBody>
      </p:sp>
    </p:spTree>
    <p:extLst>
      <p:ext uri="{BB962C8B-B14F-4D97-AF65-F5344CB8AC3E}">
        <p14:creationId xmlns:p14="http://schemas.microsoft.com/office/powerpoint/2010/main" val="25978212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B91BC468-F161-4CDF-BD00-D8C8CD4E3077}" type="datetime1">
              <a:rPr lang="zh-CN" altLang="en-US"/>
              <a:pPr>
                <a:defRPr/>
              </a:pPr>
              <a:t>2024/10/22</a:t>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C80ECA04-41A0-4945-81A7-959A5A16E7C7}" type="slidenum">
              <a:rPr lang="zh-CN" altLang="en-US"/>
              <a:pPr>
                <a:defRPr/>
              </a:pPr>
              <a:t>‹#›</a:t>
            </a:fld>
            <a:endParaRPr lang="zh-CN" altLang="en-US"/>
          </a:p>
        </p:txBody>
      </p:sp>
    </p:spTree>
    <p:extLst>
      <p:ext uri="{BB962C8B-B14F-4D97-AF65-F5344CB8AC3E}">
        <p14:creationId xmlns:p14="http://schemas.microsoft.com/office/powerpoint/2010/main" val="661677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0C82F2-62BB-494A-84C9-FC46DEA3323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41BFE1C9-76B2-422D-B10C-E10A11903B18}"/>
              </a:ext>
            </a:extLst>
          </p:cNvPr>
          <p:cNvSpPr>
            <a:spLocks noGrp="1" noChangeArrowheads="1"/>
          </p:cNvSpPr>
          <p:nvPr>
            <p:ph type="sldNum" sz="quarter" idx="11"/>
          </p:nvPr>
        </p:nvSpPr>
        <p:spPr>
          <a:ln/>
        </p:spPr>
        <p:txBody>
          <a:bodyPr/>
          <a:lstStyle>
            <a:lvl1pPr>
              <a:defRPr/>
            </a:lvl1pPr>
          </a:lstStyle>
          <a:p>
            <a:fld id="{F34A2F0E-556C-486A-A591-0D80A6D3D6F3}" type="slidenum">
              <a:rPr lang="zh-CN" altLang="en-US"/>
              <a:pPr/>
              <a:t>‹#›</a:t>
            </a:fld>
            <a:endParaRPr lang="en-US" altLang="zh-CN"/>
          </a:p>
        </p:txBody>
      </p:sp>
      <p:sp>
        <p:nvSpPr>
          <p:cNvPr id="4" name="Rectangle 14">
            <a:extLst>
              <a:ext uri="{FF2B5EF4-FFF2-40B4-BE49-F238E27FC236}">
                <a16:creationId xmlns:a16="http://schemas.microsoft.com/office/drawing/2014/main" id="{98BB27F7-2EC9-41E4-9D84-F78CEFA97BDD}"/>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85819800"/>
      </p:ext>
    </p:extLst>
  </p:cSld>
  <p:clrMapOvr>
    <a:masterClrMapping/>
  </p:clrMapOvr>
  <p:transition>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8276A123-F516-4B48-B0AA-1027D441C7DC}" type="datetime1">
              <a:rPr lang="zh-CN" altLang="en-US"/>
              <a:pPr>
                <a:defRPr/>
              </a:pPr>
              <a:t>2024/10/22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20F308F5-8C8C-44B0-AA3A-E859B29D22A4}" type="slidenum">
              <a:rPr lang="zh-CN" altLang="en-US"/>
              <a:pPr>
                <a:defRPr/>
              </a:pPr>
              <a:t>‹#›</a:t>
            </a:fld>
            <a:endParaRPr lang="zh-CN" altLang="en-US"/>
          </a:p>
        </p:txBody>
      </p:sp>
    </p:spTree>
    <p:extLst>
      <p:ext uri="{BB962C8B-B14F-4D97-AF65-F5344CB8AC3E}">
        <p14:creationId xmlns:p14="http://schemas.microsoft.com/office/powerpoint/2010/main" val="28998986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6"/>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6"/>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85EE39B0-2E7D-4F0B-B04E-0DD426896200}" type="datetime1">
              <a:rPr lang="zh-CN" altLang="en-US"/>
              <a:pPr>
                <a:defRPr/>
              </a:pPr>
              <a:t>2024/10/22</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atin typeface="Verdana" pitchFamily="34" charset="0"/>
                <a:ea typeface="宋体" pitchFamily="2" charset="-122"/>
              </a:defRPr>
            </a:lvl1pPr>
          </a:lstStyle>
          <a:p>
            <a:pPr>
              <a:defRPr/>
            </a:pPr>
            <a:fld id="{53E38B1C-37C5-409F-B804-2504E60CAF38}" type="slidenum">
              <a:rPr lang="zh-CN" altLang="en-US"/>
              <a:pPr>
                <a:defRPr/>
              </a:pPr>
              <a:t>‹#›</a:t>
            </a:fld>
            <a:endParaRPr lang="zh-CN" altLang="en-US"/>
          </a:p>
        </p:txBody>
      </p:sp>
    </p:spTree>
    <p:extLst>
      <p:ext uri="{BB962C8B-B14F-4D97-AF65-F5344CB8AC3E}">
        <p14:creationId xmlns:p14="http://schemas.microsoft.com/office/powerpoint/2010/main" val="84384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2">
            <a:extLst>
              <a:ext uri="{FF2B5EF4-FFF2-40B4-BE49-F238E27FC236}">
                <a16:creationId xmlns:a16="http://schemas.microsoft.com/office/drawing/2014/main" id="{B68121F0-0084-4704-A705-1ADE08FE1A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0B188B81-F00D-4128-B5C2-253A92AF9AD2}"/>
              </a:ext>
            </a:extLst>
          </p:cNvPr>
          <p:cNvSpPr>
            <a:spLocks noGrp="1" noChangeArrowheads="1"/>
          </p:cNvSpPr>
          <p:nvPr>
            <p:ph type="sldNum" sz="quarter" idx="11"/>
          </p:nvPr>
        </p:nvSpPr>
        <p:spPr>
          <a:ln/>
        </p:spPr>
        <p:txBody>
          <a:bodyPr/>
          <a:lstStyle>
            <a:lvl1pPr>
              <a:defRPr/>
            </a:lvl1pPr>
          </a:lstStyle>
          <a:p>
            <a:fld id="{586212E4-89CA-423D-96C7-A6B00828DD59}" type="slidenum">
              <a:rPr lang="zh-CN" altLang="en-US"/>
              <a:pPr/>
              <a:t>‹#›</a:t>
            </a:fld>
            <a:endParaRPr lang="en-US" altLang="zh-CN"/>
          </a:p>
        </p:txBody>
      </p:sp>
      <p:sp>
        <p:nvSpPr>
          <p:cNvPr id="7" name="Rectangle 14">
            <a:extLst>
              <a:ext uri="{FF2B5EF4-FFF2-40B4-BE49-F238E27FC236}">
                <a16:creationId xmlns:a16="http://schemas.microsoft.com/office/drawing/2014/main" id="{A4F4970E-96E6-4F72-941D-6881404DAE93}"/>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48465405"/>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2">
            <a:extLst>
              <a:ext uri="{FF2B5EF4-FFF2-40B4-BE49-F238E27FC236}">
                <a16:creationId xmlns:a16="http://schemas.microsoft.com/office/drawing/2014/main" id="{7D36E761-2912-45E9-A911-F3C749B5A4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4BC0430D-27FA-4498-A56B-E3EE6CDE0A1D}"/>
              </a:ext>
            </a:extLst>
          </p:cNvPr>
          <p:cNvSpPr>
            <a:spLocks noGrp="1" noChangeArrowheads="1"/>
          </p:cNvSpPr>
          <p:nvPr>
            <p:ph type="sldNum" sz="quarter" idx="11"/>
          </p:nvPr>
        </p:nvSpPr>
        <p:spPr>
          <a:ln/>
        </p:spPr>
        <p:txBody>
          <a:bodyPr/>
          <a:lstStyle>
            <a:lvl1pPr>
              <a:defRPr/>
            </a:lvl1pPr>
          </a:lstStyle>
          <a:p>
            <a:fld id="{850B298A-F77E-4B48-A2BC-CB6F0610C9ED}" type="slidenum">
              <a:rPr lang="zh-CN" altLang="en-US"/>
              <a:pPr/>
              <a:t>‹#›</a:t>
            </a:fld>
            <a:endParaRPr lang="en-US" altLang="zh-CN"/>
          </a:p>
        </p:txBody>
      </p:sp>
      <p:sp>
        <p:nvSpPr>
          <p:cNvPr id="7" name="Rectangle 14">
            <a:extLst>
              <a:ext uri="{FF2B5EF4-FFF2-40B4-BE49-F238E27FC236}">
                <a16:creationId xmlns:a16="http://schemas.microsoft.com/office/drawing/2014/main" id="{AD8B24F5-00B9-46F6-9F2B-917A6EBF8CBE}"/>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23440075"/>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C143EBF3-7D98-4EE8-BDEA-5EC95C8163DB}"/>
              </a:ext>
            </a:extLst>
          </p:cNvPr>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900">
                <a:solidFill>
                  <a:srgbClr val="FFFFFF"/>
                </a:solidFill>
                <a:latin typeface="Arial" pitchFamily="34" charset="0"/>
                <a:ea typeface="+mn-ea"/>
              </a:defRPr>
            </a:lvl1pPr>
          </a:lstStyle>
          <a:p>
            <a:pPr>
              <a:defRPr/>
            </a:pPr>
            <a:endParaRPr lang="en-US" altLang="zh-CN"/>
          </a:p>
        </p:txBody>
      </p:sp>
      <p:sp>
        <p:nvSpPr>
          <p:cNvPr id="449539" name="Rectangle 3">
            <a:extLst>
              <a:ext uri="{FF2B5EF4-FFF2-40B4-BE49-F238E27FC236}">
                <a16:creationId xmlns:a16="http://schemas.microsoft.com/office/drawing/2014/main" id="{96A5C31E-2971-4AA7-82E0-38D1FD3CE59B}"/>
              </a:ext>
            </a:extLst>
          </p:cNvPr>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solidFill>
                  <a:srgbClr val="FFFFFF"/>
                </a:solidFill>
                <a:latin typeface="Arial" panose="020B0604020202020204" pitchFamily="34" charset="0"/>
              </a:defRPr>
            </a:lvl1pPr>
          </a:lstStyle>
          <a:p>
            <a:fld id="{94D9BE34-5832-45F1-B1AA-BA6F9B0F0F0F}" type="slidenum">
              <a:rPr lang="zh-CN" altLang="en-US"/>
              <a:pPr/>
              <a:t>‹#›</a:t>
            </a:fld>
            <a:endParaRPr lang="en-US" altLang="zh-CN"/>
          </a:p>
        </p:txBody>
      </p:sp>
      <p:grpSp>
        <p:nvGrpSpPr>
          <p:cNvPr id="10244" name="Group 4">
            <a:extLst>
              <a:ext uri="{FF2B5EF4-FFF2-40B4-BE49-F238E27FC236}">
                <a16:creationId xmlns:a16="http://schemas.microsoft.com/office/drawing/2014/main" id="{B49423BE-E877-4C4C-B0B1-2B5D20F847FA}"/>
              </a:ext>
            </a:extLst>
          </p:cNvPr>
          <p:cNvGrpSpPr>
            <a:grpSpLocks/>
          </p:cNvGrpSpPr>
          <p:nvPr/>
        </p:nvGrpSpPr>
        <p:grpSpPr bwMode="auto">
          <a:xfrm>
            <a:off x="2" y="4"/>
            <a:ext cx="9140825" cy="6850063"/>
            <a:chOff x="0" y="0"/>
            <a:chExt cx="5758" cy="4315"/>
          </a:xfrm>
        </p:grpSpPr>
        <p:grpSp>
          <p:nvGrpSpPr>
            <p:cNvPr id="10248" name="Group 5">
              <a:extLst>
                <a:ext uri="{FF2B5EF4-FFF2-40B4-BE49-F238E27FC236}">
                  <a16:creationId xmlns:a16="http://schemas.microsoft.com/office/drawing/2014/main" id="{850A72BC-6451-48E2-96B7-62F022F23C3E}"/>
                </a:ext>
              </a:extLst>
            </p:cNvPr>
            <p:cNvGrpSpPr>
              <a:grpSpLocks/>
            </p:cNvGrpSpPr>
            <p:nvPr userDrawn="1"/>
          </p:nvGrpSpPr>
          <p:grpSpPr bwMode="auto">
            <a:xfrm>
              <a:off x="1728" y="2230"/>
              <a:ext cx="4027" cy="2085"/>
              <a:chOff x="1728" y="2230"/>
              <a:chExt cx="4027" cy="2085"/>
            </a:xfrm>
          </p:grpSpPr>
          <p:sp>
            <p:nvSpPr>
              <p:cNvPr id="449542" name="Freeform 6">
                <a:extLst>
                  <a:ext uri="{FF2B5EF4-FFF2-40B4-BE49-F238E27FC236}">
                    <a16:creationId xmlns:a16="http://schemas.microsoft.com/office/drawing/2014/main" id="{7025300C-67EB-43EB-B2EA-9565C4D4B5E1}"/>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zh-CN" altLang="en-US" sz="1350">
                  <a:solidFill>
                    <a:srgbClr val="FFFFFF"/>
                  </a:solidFill>
                  <a:ea typeface="宋体"/>
                </a:endParaRPr>
              </a:p>
            </p:txBody>
          </p:sp>
          <p:sp>
            <p:nvSpPr>
              <p:cNvPr id="449543" name="Freeform 7">
                <a:extLst>
                  <a:ext uri="{FF2B5EF4-FFF2-40B4-BE49-F238E27FC236}">
                    <a16:creationId xmlns:a16="http://schemas.microsoft.com/office/drawing/2014/main" id="{F03FEFD2-7CC9-48FB-8AC9-631E1A0F4A73}"/>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zh-CN" altLang="en-US" sz="1350">
                  <a:solidFill>
                    <a:srgbClr val="FFFFFF"/>
                  </a:solidFill>
                  <a:ea typeface="宋体"/>
                </a:endParaRPr>
              </a:p>
            </p:txBody>
          </p:sp>
          <p:sp>
            <p:nvSpPr>
              <p:cNvPr id="449544" name="Freeform 8">
                <a:extLst>
                  <a:ext uri="{FF2B5EF4-FFF2-40B4-BE49-F238E27FC236}">
                    <a16:creationId xmlns:a16="http://schemas.microsoft.com/office/drawing/2014/main" id="{ABF3696E-CEA9-4A21-B0BC-4E3ABDE6FBC3}"/>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zh-CN" altLang="en-US" sz="1350">
                  <a:solidFill>
                    <a:srgbClr val="FFFFFF"/>
                  </a:solidFill>
                  <a:ea typeface="宋体"/>
                </a:endParaRPr>
              </a:p>
            </p:txBody>
          </p:sp>
          <p:sp>
            <p:nvSpPr>
              <p:cNvPr id="10254" name="Freeform 9">
                <a:extLst>
                  <a:ext uri="{FF2B5EF4-FFF2-40B4-BE49-F238E27FC236}">
                    <a16:creationId xmlns:a16="http://schemas.microsoft.com/office/drawing/2014/main" id="{350E111A-4EC5-4A40-8BA4-AE02CAEB6798}"/>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449546" name="Freeform 10">
                <a:extLst>
                  <a:ext uri="{FF2B5EF4-FFF2-40B4-BE49-F238E27FC236}">
                    <a16:creationId xmlns:a16="http://schemas.microsoft.com/office/drawing/2014/main" id="{57D800F3-1C12-4836-80BF-220E4C875DF6}"/>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zh-CN" altLang="en-US" sz="1350">
                  <a:solidFill>
                    <a:srgbClr val="FFFFFF"/>
                  </a:solidFill>
                  <a:ea typeface="宋体"/>
                </a:endParaRPr>
              </a:p>
            </p:txBody>
          </p:sp>
        </p:grpSp>
        <p:sp>
          <p:nvSpPr>
            <p:cNvPr id="449547" name="Freeform 11">
              <a:extLst>
                <a:ext uri="{FF2B5EF4-FFF2-40B4-BE49-F238E27FC236}">
                  <a16:creationId xmlns:a16="http://schemas.microsoft.com/office/drawing/2014/main" id="{A7D9C05C-65D4-4EE2-8696-ED5C840F67F4}"/>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zh-CN" altLang="en-US" sz="1350">
                <a:solidFill>
                  <a:srgbClr val="FFFFFF"/>
                </a:solidFill>
                <a:ea typeface="宋体"/>
              </a:endParaRPr>
            </a:p>
          </p:txBody>
        </p:sp>
        <p:sp>
          <p:nvSpPr>
            <p:cNvPr id="10250" name="Freeform 12">
              <a:extLst>
                <a:ext uri="{FF2B5EF4-FFF2-40B4-BE49-F238E27FC236}">
                  <a16:creationId xmlns:a16="http://schemas.microsoft.com/office/drawing/2014/main" id="{A117E309-A034-4DE6-9F6A-1F33F23D93DA}"/>
                </a:ext>
              </a:extLst>
            </p:cNvPr>
            <p:cNvSpPr>
              <a:spLocks/>
            </p:cNvSpPr>
            <p:nvPr/>
          </p:nvSpPr>
          <p:spPr bwMode="hidden">
            <a:xfrm>
              <a:off x="0" y="0"/>
              <a:ext cx="5758" cy="1776"/>
            </a:xfrm>
            <a:custGeom>
              <a:avLst/>
              <a:gdLst>
                <a:gd name="T0" fmla="*/ 0 w 5740"/>
                <a:gd name="T1" fmla="*/ 0 h 1906"/>
                <a:gd name="T2" fmla="*/ 0 w 5740"/>
                <a:gd name="T3" fmla="*/ 148 h 1906"/>
                <a:gd name="T4" fmla="*/ 6425 w 5740"/>
                <a:gd name="T5" fmla="*/ 148 h 1906"/>
                <a:gd name="T6" fmla="*/ 6425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grpSp>
      <p:sp>
        <p:nvSpPr>
          <p:cNvPr id="449549" name="Rectangle 13">
            <a:extLst>
              <a:ext uri="{FF2B5EF4-FFF2-40B4-BE49-F238E27FC236}">
                <a16:creationId xmlns:a16="http://schemas.microsoft.com/office/drawing/2014/main" id="{102BC138-A434-431D-909B-A3C325B092C2}"/>
              </a:ext>
            </a:extLst>
          </p:cNvPr>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49550" name="Rectangle 14">
            <a:extLst>
              <a:ext uri="{FF2B5EF4-FFF2-40B4-BE49-F238E27FC236}">
                <a16:creationId xmlns:a16="http://schemas.microsoft.com/office/drawing/2014/main" id="{2D9E7A8E-2B35-46A8-8402-47EB24FBF526}"/>
              </a:ext>
            </a:extLst>
          </p:cNvPr>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900">
                <a:solidFill>
                  <a:srgbClr val="FFFFFF"/>
                </a:solidFill>
                <a:latin typeface="Arial" pitchFamily="34" charset="0"/>
                <a:ea typeface="+mn-ea"/>
              </a:defRPr>
            </a:lvl1pPr>
          </a:lstStyle>
          <a:p>
            <a:pPr>
              <a:defRPr/>
            </a:pPr>
            <a:endParaRPr lang="en-US" altLang="zh-CN"/>
          </a:p>
        </p:txBody>
      </p:sp>
      <p:sp>
        <p:nvSpPr>
          <p:cNvPr id="449551" name="Rectangle 15">
            <a:extLst>
              <a:ext uri="{FF2B5EF4-FFF2-40B4-BE49-F238E27FC236}">
                <a16:creationId xmlns:a16="http://schemas.microsoft.com/office/drawing/2014/main" id="{70A33598-2185-4560-86FE-5EAE8CB19E23}"/>
              </a:ext>
            </a:extLst>
          </p:cNvPr>
          <p:cNvSpPr>
            <a:spLocks noGrp="1" noChangeArrowheads="1"/>
          </p:cNvSpPr>
          <p:nvPr>
            <p:ph type="body" idx="1"/>
          </p:nvPr>
        </p:nvSpPr>
        <p:spPr bwMode="auto">
          <a:xfrm>
            <a:off x="457200" y="1600204"/>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7499459"/>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p:random/>
  </p:transition>
  <p:hf hdr="0" ftr="0" dt="0"/>
  <p:txStyles>
    <p:titleStyle>
      <a:lvl1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5pPr>
      <a:lvl6pPr marL="3429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6pPr>
      <a:lvl7pPr marL="6858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7pPr>
      <a:lvl8pPr marL="10287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8pPr>
      <a:lvl9pPr marL="13716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257175" indent="-257175"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eaLnBrk="0" fontAlgn="base" hangingPunct="0">
        <a:spcBef>
          <a:spcPct val="20000"/>
        </a:spcBef>
        <a:spcAft>
          <a:spcPct val="0"/>
        </a:spcAft>
        <a:buClr>
          <a:schemeClr val="accent2"/>
        </a:buClr>
        <a:buSzPct val="70000"/>
        <a:buFont typeface="Wingdings" panose="05000000000000000000" pitchFamily="2" charset="2"/>
        <a:buChar char="n"/>
        <a:defRPr sz="2100">
          <a:solidFill>
            <a:schemeClr val="tx1"/>
          </a:solidFill>
          <a:effectLst>
            <a:outerShdw blurRad="38100" dist="38100" dir="2700000" algn="tl">
              <a:srgbClr val="000000"/>
            </a:outerShdw>
          </a:effectLst>
          <a:latin typeface="+mn-lt"/>
          <a:ea typeface="+mn-ea"/>
        </a:defRPr>
      </a:lvl2pPr>
      <a:lvl3pPr marL="857250" indent="-171450" algn="l" rtl="0" eaLnBrk="0" fontAlgn="base" hangingPunct="0">
        <a:spcBef>
          <a:spcPct val="20000"/>
        </a:spcBef>
        <a:spcAft>
          <a:spcPct val="0"/>
        </a:spcAft>
        <a:buClr>
          <a:schemeClr val="tx2"/>
        </a:buClr>
        <a:buSzPct val="70000"/>
        <a:buFont typeface="Wingdings" panose="05000000000000000000" pitchFamily="2" charset="2"/>
        <a:buChar char="n"/>
        <a:defRPr sz="1800">
          <a:solidFill>
            <a:schemeClr val="tx1"/>
          </a:solidFill>
          <a:effectLst>
            <a:outerShdw blurRad="38100" dist="38100" dir="2700000" algn="tl">
              <a:srgbClr val="000000"/>
            </a:outerShdw>
          </a:effectLst>
          <a:latin typeface="+mn-lt"/>
          <a:ea typeface="+mn-ea"/>
        </a:defRPr>
      </a:lvl3pPr>
      <a:lvl4pPr marL="1200150" indent="-171450" algn="l" rtl="0" eaLnBrk="0" fontAlgn="base" hangingPunct="0">
        <a:spcBef>
          <a:spcPct val="20000"/>
        </a:spcBef>
        <a:spcAft>
          <a:spcPct val="0"/>
        </a:spcAft>
        <a:buClr>
          <a:schemeClr val="accent2"/>
        </a:buClr>
        <a:buSzPct val="70000"/>
        <a:buFont typeface="Wingdings" panose="05000000000000000000" pitchFamily="2" charset="2"/>
        <a:buChar char="n"/>
        <a:defRPr sz="1500">
          <a:solidFill>
            <a:schemeClr val="tx1"/>
          </a:solidFill>
          <a:effectLst>
            <a:outerShdw blurRad="38100" dist="38100" dir="2700000" algn="tl">
              <a:srgbClr val="000000"/>
            </a:outerShdw>
          </a:effectLst>
          <a:latin typeface="+mn-lt"/>
          <a:ea typeface="+mn-ea"/>
        </a:defRPr>
      </a:lvl4pPr>
      <a:lvl5pPr marL="1543050" indent="-171450" algn="l" rtl="0" eaLnBrk="0" fontAlgn="base" hangingPunct="0">
        <a:spcBef>
          <a:spcPct val="20000"/>
        </a:spcBef>
        <a:spcAft>
          <a:spcPct val="0"/>
        </a:spcAft>
        <a:buClr>
          <a:schemeClr val="hlink"/>
        </a:buClr>
        <a:buSzPct val="70000"/>
        <a:buFont typeface="Wingdings" panose="05000000000000000000" pitchFamily="2" charset="2"/>
        <a:buChar char="n"/>
        <a:defRPr sz="1500">
          <a:solidFill>
            <a:schemeClr val="tx1"/>
          </a:solidFill>
          <a:effectLst>
            <a:outerShdw blurRad="38100" dist="38100" dir="2700000" algn="tl">
              <a:srgbClr val="000000"/>
            </a:outerShdw>
          </a:effectLst>
          <a:latin typeface="+mn-lt"/>
          <a:ea typeface="+mn-ea"/>
        </a:defRPr>
      </a:lvl5pPr>
      <a:lvl6pPr marL="18859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ea typeface="+mn-ea"/>
        </a:defRPr>
      </a:lvl6pPr>
      <a:lvl7pPr marL="22288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ea typeface="+mn-ea"/>
        </a:defRPr>
      </a:lvl7pPr>
      <a:lvl8pPr marL="25717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ea typeface="+mn-ea"/>
        </a:defRPr>
      </a:lvl8pPr>
      <a:lvl9pPr marL="29146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AA6CBF2F-8160-4B5A-AA0D-CAEAEC9D96BE}"/>
              </a:ext>
            </a:extLst>
          </p:cNvPr>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900">
                <a:latin typeface="Arial" pitchFamily="34" charset="0"/>
                <a:ea typeface="+mn-ea"/>
              </a:defRPr>
            </a:lvl1pPr>
          </a:lstStyle>
          <a:p>
            <a:pPr>
              <a:defRPr/>
            </a:pPr>
            <a:endParaRPr lang="en-US" altLang="zh-CN"/>
          </a:p>
        </p:txBody>
      </p:sp>
      <p:sp>
        <p:nvSpPr>
          <p:cNvPr id="449539" name="Rectangle 3">
            <a:extLst>
              <a:ext uri="{FF2B5EF4-FFF2-40B4-BE49-F238E27FC236}">
                <a16:creationId xmlns:a16="http://schemas.microsoft.com/office/drawing/2014/main" id="{466B7189-BA1C-430E-85F1-1BA888DCE4AC}"/>
              </a:ext>
            </a:extLst>
          </p:cNvPr>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panose="020B0604020202020204" pitchFamily="34" charset="0"/>
              </a:defRPr>
            </a:lvl1pPr>
          </a:lstStyle>
          <a:p>
            <a:fld id="{5304788D-959E-48EB-9630-E693A0D72E00}" type="slidenum">
              <a:rPr lang="zh-CN" altLang="en-US"/>
              <a:pPr/>
              <a:t>‹#›</a:t>
            </a:fld>
            <a:endParaRPr lang="en-US" altLang="zh-CN"/>
          </a:p>
        </p:txBody>
      </p:sp>
      <p:grpSp>
        <p:nvGrpSpPr>
          <p:cNvPr id="5124" name="Group 4">
            <a:extLst>
              <a:ext uri="{FF2B5EF4-FFF2-40B4-BE49-F238E27FC236}">
                <a16:creationId xmlns:a16="http://schemas.microsoft.com/office/drawing/2014/main" id="{CCE75241-F849-4AE6-8867-1C5CEAB221A9}"/>
              </a:ext>
            </a:extLst>
          </p:cNvPr>
          <p:cNvGrpSpPr>
            <a:grpSpLocks/>
          </p:cNvGrpSpPr>
          <p:nvPr/>
        </p:nvGrpSpPr>
        <p:grpSpPr bwMode="auto">
          <a:xfrm>
            <a:off x="2" y="4"/>
            <a:ext cx="9140825" cy="6850063"/>
            <a:chOff x="0" y="0"/>
            <a:chExt cx="5758" cy="4315"/>
          </a:xfrm>
        </p:grpSpPr>
        <p:grpSp>
          <p:nvGrpSpPr>
            <p:cNvPr id="5128" name="Group 5">
              <a:extLst>
                <a:ext uri="{FF2B5EF4-FFF2-40B4-BE49-F238E27FC236}">
                  <a16:creationId xmlns:a16="http://schemas.microsoft.com/office/drawing/2014/main" id="{797D0F83-2C63-415A-9E33-362B62EA4EAB}"/>
                </a:ext>
              </a:extLst>
            </p:cNvPr>
            <p:cNvGrpSpPr>
              <a:grpSpLocks/>
            </p:cNvGrpSpPr>
            <p:nvPr userDrawn="1"/>
          </p:nvGrpSpPr>
          <p:grpSpPr bwMode="auto">
            <a:xfrm>
              <a:off x="1728" y="2230"/>
              <a:ext cx="4027" cy="2085"/>
              <a:chOff x="1728" y="2230"/>
              <a:chExt cx="4027" cy="2085"/>
            </a:xfrm>
          </p:grpSpPr>
          <p:sp>
            <p:nvSpPr>
              <p:cNvPr id="449542" name="Freeform 6">
                <a:extLst>
                  <a:ext uri="{FF2B5EF4-FFF2-40B4-BE49-F238E27FC236}">
                    <a16:creationId xmlns:a16="http://schemas.microsoft.com/office/drawing/2014/main" id="{F33AA425-DC1B-4A64-8564-B5DE07987FF4}"/>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zh-CN" altLang="en-US" sz="1350">
                  <a:ea typeface="+mn-ea"/>
                </a:endParaRPr>
              </a:p>
            </p:txBody>
          </p:sp>
          <p:sp>
            <p:nvSpPr>
              <p:cNvPr id="449543" name="Freeform 7">
                <a:extLst>
                  <a:ext uri="{FF2B5EF4-FFF2-40B4-BE49-F238E27FC236}">
                    <a16:creationId xmlns:a16="http://schemas.microsoft.com/office/drawing/2014/main" id="{A547BDE0-D0F2-4DE9-803A-834211A7AE66}"/>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zh-CN" altLang="en-US" sz="1350">
                  <a:ea typeface="+mn-ea"/>
                </a:endParaRPr>
              </a:p>
            </p:txBody>
          </p:sp>
          <p:sp>
            <p:nvSpPr>
              <p:cNvPr id="449544" name="Freeform 8">
                <a:extLst>
                  <a:ext uri="{FF2B5EF4-FFF2-40B4-BE49-F238E27FC236}">
                    <a16:creationId xmlns:a16="http://schemas.microsoft.com/office/drawing/2014/main" id="{BE025365-3389-466C-9F1B-A77171640127}"/>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zh-CN" altLang="en-US" sz="1350">
                  <a:ea typeface="+mn-ea"/>
                </a:endParaRPr>
              </a:p>
            </p:txBody>
          </p:sp>
          <p:sp>
            <p:nvSpPr>
              <p:cNvPr id="5134" name="Freeform 9">
                <a:extLst>
                  <a:ext uri="{FF2B5EF4-FFF2-40B4-BE49-F238E27FC236}">
                    <a16:creationId xmlns:a16="http://schemas.microsoft.com/office/drawing/2014/main" id="{27E6BB20-C8EA-497E-8A7D-06104DCF8B12}"/>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449546" name="Freeform 10">
                <a:extLst>
                  <a:ext uri="{FF2B5EF4-FFF2-40B4-BE49-F238E27FC236}">
                    <a16:creationId xmlns:a16="http://schemas.microsoft.com/office/drawing/2014/main" id="{91F5CB42-72C0-4215-922E-1E731784F8D6}"/>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zh-CN" altLang="en-US" sz="1350">
                  <a:ea typeface="+mn-ea"/>
                </a:endParaRPr>
              </a:p>
            </p:txBody>
          </p:sp>
        </p:grpSp>
        <p:sp>
          <p:nvSpPr>
            <p:cNvPr id="449547" name="Freeform 11">
              <a:extLst>
                <a:ext uri="{FF2B5EF4-FFF2-40B4-BE49-F238E27FC236}">
                  <a16:creationId xmlns:a16="http://schemas.microsoft.com/office/drawing/2014/main" id="{5B047F21-8F9F-4D94-A4AB-F724E074B429}"/>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zh-CN" altLang="en-US" sz="1350">
                <a:ea typeface="+mn-ea"/>
              </a:endParaRPr>
            </a:p>
          </p:txBody>
        </p:sp>
        <p:sp>
          <p:nvSpPr>
            <p:cNvPr id="5130" name="Freeform 12">
              <a:extLst>
                <a:ext uri="{FF2B5EF4-FFF2-40B4-BE49-F238E27FC236}">
                  <a16:creationId xmlns:a16="http://schemas.microsoft.com/office/drawing/2014/main" id="{38E0AE17-2C97-4B22-8889-FC3BE55A883B}"/>
                </a:ext>
              </a:extLst>
            </p:cNvPr>
            <p:cNvSpPr>
              <a:spLocks/>
            </p:cNvSpPr>
            <p:nvPr/>
          </p:nvSpPr>
          <p:spPr bwMode="hidden">
            <a:xfrm>
              <a:off x="0" y="0"/>
              <a:ext cx="5758" cy="1776"/>
            </a:xfrm>
            <a:custGeom>
              <a:avLst/>
              <a:gdLst>
                <a:gd name="T0" fmla="*/ 0 w 5740"/>
                <a:gd name="T1" fmla="*/ 0 h 1906"/>
                <a:gd name="T2" fmla="*/ 0 w 5740"/>
                <a:gd name="T3" fmla="*/ 148 h 1906"/>
                <a:gd name="T4" fmla="*/ 6425 w 5740"/>
                <a:gd name="T5" fmla="*/ 148 h 1906"/>
                <a:gd name="T6" fmla="*/ 6425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grpSp>
      <p:sp>
        <p:nvSpPr>
          <p:cNvPr id="449549" name="Rectangle 13">
            <a:extLst>
              <a:ext uri="{FF2B5EF4-FFF2-40B4-BE49-F238E27FC236}">
                <a16:creationId xmlns:a16="http://schemas.microsoft.com/office/drawing/2014/main" id="{7DEE30D7-E815-4C74-B22D-ECA25F4069B1}"/>
              </a:ext>
            </a:extLst>
          </p:cNvPr>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49550" name="Rectangle 14">
            <a:extLst>
              <a:ext uri="{FF2B5EF4-FFF2-40B4-BE49-F238E27FC236}">
                <a16:creationId xmlns:a16="http://schemas.microsoft.com/office/drawing/2014/main" id="{9FD32F4F-272D-496E-B8A8-C5C1DAA5A53C}"/>
              </a:ext>
            </a:extLst>
          </p:cNvPr>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900">
                <a:latin typeface="Arial" pitchFamily="34" charset="0"/>
                <a:ea typeface="+mn-ea"/>
              </a:defRPr>
            </a:lvl1pPr>
          </a:lstStyle>
          <a:p>
            <a:pPr>
              <a:defRPr/>
            </a:pPr>
            <a:endParaRPr lang="en-US" altLang="zh-CN"/>
          </a:p>
        </p:txBody>
      </p:sp>
      <p:sp>
        <p:nvSpPr>
          <p:cNvPr id="449551" name="Rectangle 15">
            <a:extLst>
              <a:ext uri="{FF2B5EF4-FFF2-40B4-BE49-F238E27FC236}">
                <a16:creationId xmlns:a16="http://schemas.microsoft.com/office/drawing/2014/main" id="{E173790E-7EE8-434F-88A3-56D54B4A0A11}"/>
              </a:ext>
            </a:extLst>
          </p:cNvPr>
          <p:cNvSpPr>
            <a:spLocks noGrp="1" noChangeArrowheads="1"/>
          </p:cNvSpPr>
          <p:nvPr>
            <p:ph type="body" idx="1"/>
          </p:nvPr>
        </p:nvSpPr>
        <p:spPr bwMode="auto">
          <a:xfrm>
            <a:off x="457200" y="1600204"/>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29024721"/>
      </p:ext>
    </p:extLst>
  </p:cSld>
  <p:clrMap bg1="dk2" tx1="lt1" bg2="dk1"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random/>
  </p:transition>
  <p:hf hdr="0" ftr="0" dt="0"/>
  <p:txStyles>
    <p:titleStyle>
      <a:lvl1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5pPr>
      <a:lvl6pPr marL="3429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6pPr>
      <a:lvl7pPr marL="6858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7pPr>
      <a:lvl8pPr marL="10287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8pPr>
      <a:lvl9pPr marL="13716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257175" indent="-257175"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eaLnBrk="0" fontAlgn="base" hangingPunct="0">
        <a:spcBef>
          <a:spcPct val="20000"/>
        </a:spcBef>
        <a:spcAft>
          <a:spcPct val="0"/>
        </a:spcAft>
        <a:buClr>
          <a:schemeClr val="accent2"/>
        </a:buClr>
        <a:buSzPct val="70000"/>
        <a:buFont typeface="Wingdings" panose="05000000000000000000" pitchFamily="2" charset="2"/>
        <a:buChar char="n"/>
        <a:defRPr sz="2100">
          <a:solidFill>
            <a:schemeClr val="tx1"/>
          </a:solidFill>
          <a:effectLst>
            <a:outerShdw blurRad="38100" dist="38100" dir="2700000" algn="tl">
              <a:srgbClr val="000000"/>
            </a:outerShdw>
          </a:effectLst>
          <a:latin typeface="+mn-lt"/>
          <a:ea typeface="+mn-ea"/>
        </a:defRPr>
      </a:lvl2pPr>
      <a:lvl3pPr marL="857250" indent="-171450" algn="l" rtl="0" eaLnBrk="0" fontAlgn="base" hangingPunct="0">
        <a:spcBef>
          <a:spcPct val="20000"/>
        </a:spcBef>
        <a:spcAft>
          <a:spcPct val="0"/>
        </a:spcAft>
        <a:buClr>
          <a:schemeClr val="tx2"/>
        </a:buClr>
        <a:buSzPct val="70000"/>
        <a:buFont typeface="Wingdings" panose="05000000000000000000" pitchFamily="2" charset="2"/>
        <a:buChar char="n"/>
        <a:defRPr sz="1800">
          <a:solidFill>
            <a:schemeClr val="tx1"/>
          </a:solidFill>
          <a:effectLst>
            <a:outerShdw blurRad="38100" dist="38100" dir="2700000" algn="tl">
              <a:srgbClr val="000000"/>
            </a:outerShdw>
          </a:effectLst>
          <a:latin typeface="+mn-lt"/>
          <a:ea typeface="+mn-ea"/>
        </a:defRPr>
      </a:lvl3pPr>
      <a:lvl4pPr marL="1200150" indent="-171450" algn="l" rtl="0" eaLnBrk="0" fontAlgn="base" hangingPunct="0">
        <a:spcBef>
          <a:spcPct val="20000"/>
        </a:spcBef>
        <a:spcAft>
          <a:spcPct val="0"/>
        </a:spcAft>
        <a:buClr>
          <a:schemeClr val="accent2"/>
        </a:buClr>
        <a:buSzPct val="70000"/>
        <a:buFont typeface="Wingdings" panose="05000000000000000000" pitchFamily="2" charset="2"/>
        <a:buChar char="n"/>
        <a:defRPr sz="1500">
          <a:solidFill>
            <a:schemeClr val="tx1"/>
          </a:solidFill>
          <a:effectLst>
            <a:outerShdw blurRad="38100" dist="38100" dir="2700000" algn="tl">
              <a:srgbClr val="000000"/>
            </a:outerShdw>
          </a:effectLst>
          <a:latin typeface="+mn-lt"/>
          <a:ea typeface="+mn-ea"/>
        </a:defRPr>
      </a:lvl4pPr>
      <a:lvl5pPr marL="1543050" indent="-171450" algn="l" rtl="0" eaLnBrk="0" fontAlgn="base" hangingPunct="0">
        <a:spcBef>
          <a:spcPct val="20000"/>
        </a:spcBef>
        <a:spcAft>
          <a:spcPct val="0"/>
        </a:spcAft>
        <a:buClr>
          <a:schemeClr val="hlink"/>
        </a:buClr>
        <a:buSzPct val="70000"/>
        <a:buFont typeface="Wingdings" panose="05000000000000000000" pitchFamily="2" charset="2"/>
        <a:buChar char="n"/>
        <a:defRPr sz="1500">
          <a:solidFill>
            <a:schemeClr val="tx1"/>
          </a:solidFill>
          <a:effectLst>
            <a:outerShdw blurRad="38100" dist="38100" dir="2700000" algn="tl">
              <a:srgbClr val="000000"/>
            </a:outerShdw>
          </a:effectLst>
          <a:latin typeface="+mn-lt"/>
          <a:ea typeface="+mn-ea"/>
        </a:defRPr>
      </a:lvl5pPr>
      <a:lvl6pPr marL="18859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ea typeface="+mn-ea"/>
        </a:defRPr>
      </a:lvl6pPr>
      <a:lvl7pPr marL="22288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ea typeface="+mn-ea"/>
        </a:defRPr>
      </a:lvl7pPr>
      <a:lvl8pPr marL="25717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ea typeface="+mn-ea"/>
        </a:defRPr>
      </a:lvl8pPr>
      <a:lvl9pPr marL="29146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E6ACE58-8522-4994-8802-3DDA63F7417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EF7A0A-D656-489C-9C58-20064B2980B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3B74707-CD5D-4C07-8D26-980761E7CDE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4FC45A9-015A-49CC-A293-0870C47DB82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B3F421C0-06C4-4F10-A177-816482637AB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5C2E5B-B694-43F2-A219-05AA9B759F4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6B8C41C-94D3-4DBC-9E78-1DB4ECFA0C96}" type="slidenum">
              <a:rPr lang="zh-CN" altLang="en-US" smtClean="0"/>
              <a:t>‹#›</a:t>
            </a:fld>
            <a:endParaRPr lang="zh-CN" altLang="en-US"/>
          </a:p>
        </p:txBody>
      </p:sp>
    </p:spTree>
    <p:extLst>
      <p:ext uri="{BB962C8B-B14F-4D97-AF65-F5344CB8AC3E}">
        <p14:creationId xmlns:p14="http://schemas.microsoft.com/office/powerpoint/2010/main" val="31646441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62" r:id="rId12"/>
    <p:sldLayoutId id="2147483763" r:id="rId13"/>
    <p:sldLayoutId id="2147483764"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F31E53-A94A-4D8F-BF92-CFB0D6E6FC3F}" type="datetime1">
              <a:rPr lang="zh-CN" altLang="en-US" smtClean="0"/>
              <a:t>2024/10/22</a:t>
            </a:fld>
            <a:endParaRPr lang="zh-CN" altLang="en-US"/>
          </a:p>
        </p:txBody>
      </p:sp>
      <p:sp>
        <p:nvSpPr>
          <p:cNvPr id="5" name="页脚占位符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394908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18" name="Group 2"/>
          <p:cNvGrpSpPr>
            <a:grpSpLocks/>
          </p:cNvGrpSpPr>
          <p:nvPr/>
        </p:nvGrpSpPr>
        <p:grpSpPr bwMode="auto">
          <a:xfrm>
            <a:off x="-7938" y="0"/>
            <a:ext cx="2833688" cy="6856413"/>
            <a:chOff x="-5" y="0"/>
            <a:chExt cx="1785" cy="4319"/>
          </a:xfrm>
        </p:grpSpPr>
        <p:sp>
          <p:nvSpPr>
            <p:cNvPr id="9224" name="Freeform 3"/>
            <p:cNvSpPr>
              <a:spLocks/>
            </p:cNvSpPr>
            <p:nvPr/>
          </p:nvSpPr>
          <p:spPr bwMode="ltGray">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nvGrpSpPr>
            <p:cNvPr id="9225" name="Group 4"/>
            <p:cNvGrpSpPr>
              <a:grpSpLocks/>
            </p:cNvGrpSpPr>
            <p:nvPr/>
          </p:nvGrpSpPr>
          <p:grpSpPr bwMode="auto">
            <a:xfrm rot="14964908" flipH="1">
              <a:off x="104" y="2441"/>
              <a:ext cx="452" cy="444"/>
              <a:chOff x="1727" y="866"/>
              <a:chExt cx="129" cy="157"/>
            </a:xfrm>
          </p:grpSpPr>
          <p:sp>
            <p:nvSpPr>
              <p:cNvPr id="9263" name="Freeform 5"/>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64" name="Freeform 6"/>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65" name="Freeform 7"/>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sp>
          <p:nvSpPr>
            <p:cNvPr id="9226" name="Freeform 8"/>
            <p:cNvSpPr>
              <a:spLocks/>
            </p:cNvSpPr>
            <p:nvPr/>
          </p:nvSpPr>
          <p:spPr bwMode="ltGray">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nvGrpSpPr>
            <p:cNvPr id="9227" name="Group 9"/>
            <p:cNvGrpSpPr>
              <a:grpSpLocks/>
            </p:cNvGrpSpPr>
            <p:nvPr/>
          </p:nvGrpSpPr>
          <p:grpSpPr bwMode="auto">
            <a:xfrm rot="416244">
              <a:off x="9" y="1746"/>
              <a:ext cx="1771" cy="1741"/>
              <a:chOff x="41" y="2787"/>
              <a:chExt cx="902" cy="833"/>
            </a:xfrm>
          </p:grpSpPr>
          <p:sp>
            <p:nvSpPr>
              <p:cNvPr id="9254" name="Freeform 10"/>
              <p:cNvSpPr>
                <a:spLocks/>
              </p:cNvSpPr>
              <p:nvPr userDrawn="1"/>
            </p:nvSpPr>
            <p:spPr bwMode="ltGray">
              <a:xfrm rot="373331" flipH="1">
                <a:off x="125" y="2787"/>
                <a:ext cx="313" cy="303"/>
              </a:xfrm>
              <a:custGeom>
                <a:avLst/>
                <a:gdLst>
                  <a:gd name="T0" fmla="*/ 3919669 w 217"/>
                  <a:gd name="T1" fmla="*/ 18111141 h 210"/>
                  <a:gd name="T2" fmla="*/ 3131741 w 217"/>
                  <a:gd name="T3" fmla="*/ 17123948 h 210"/>
                  <a:gd name="T4" fmla="*/ 2249830 w 217"/>
                  <a:gd name="T5" fmla="*/ 15635054 h 210"/>
                  <a:gd name="T6" fmla="*/ 1306158 w 217"/>
                  <a:gd name="T7" fmla="*/ 13672765 h 210"/>
                  <a:gd name="T8" fmla="*/ 401606 w 217"/>
                  <a:gd name="T9" fmla="*/ 11629154 h 210"/>
                  <a:gd name="T10" fmla="*/ 0 w 217"/>
                  <a:gd name="T11" fmla="*/ 9410238 h 210"/>
                  <a:gd name="T12" fmla="*/ 1 w 217"/>
                  <a:gd name="T13" fmla="*/ 7044723 h 210"/>
                  <a:gd name="T14" fmla="*/ 772320 w 217"/>
                  <a:gd name="T15" fmla="*/ 4882481 h 210"/>
                  <a:gd name="T16" fmla="*/ 2317668 w 217"/>
                  <a:gd name="T17" fmla="*/ 3063474 h 210"/>
                  <a:gd name="T18" fmla="*/ 3865026 w 217"/>
                  <a:gd name="T19" fmla="*/ 1897859 h 210"/>
                  <a:gd name="T20" fmla="*/ 5131215 w 217"/>
                  <a:gd name="T21" fmla="*/ 1035693 h 210"/>
                  <a:gd name="T22" fmla="*/ 6154098 w 217"/>
                  <a:gd name="T23" fmla="*/ 583520 h 210"/>
                  <a:gd name="T24" fmla="*/ 6955127 w 217"/>
                  <a:gd name="T25" fmla="*/ 404420 h 210"/>
                  <a:gd name="T26" fmla="*/ 7524491 w 217"/>
                  <a:gd name="T27" fmla="*/ 404420 h 210"/>
                  <a:gd name="T28" fmla="*/ 8876648 w 217"/>
                  <a:gd name="T29" fmla="*/ 0 h 210"/>
                  <a:gd name="T30" fmla="*/ 12618061 w 217"/>
                  <a:gd name="T31" fmla="*/ 717807 h 210"/>
                  <a:gd name="T32" fmla="*/ 13660074 w 217"/>
                  <a:gd name="T33" fmla="*/ 1035693 h 210"/>
                  <a:gd name="T34" fmla="*/ 14685894 w 217"/>
                  <a:gd name="T35" fmla="*/ 1315348 h 210"/>
                  <a:gd name="T36" fmla="*/ 15565738 w 217"/>
                  <a:gd name="T37" fmla="*/ 1618462 h 210"/>
                  <a:gd name="T38" fmla="*/ 16234722 w 217"/>
                  <a:gd name="T39" fmla="*/ 1988846 h 210"/>
                  <a:gd name="T40" fmla="*/ 16966325 w 217"/>
                  <a:gd name="T41" fmla="*/ 2335209 h 210"/>
                  <a:gd name="T42" fmla="*/ 17541856 w 217"/>
                  <a:gd name="T43" fmla="*/ 2738339 h 210"/>
                  <a:gd name="T44" fmla="*/ 17994087 w 217"/>
                  <a:gd name="T45" fmla="*/ 3265161 h 210"/>
                  <a:gd name="T46" fmla="*/ 18523163 w 217"/>
                  <a:gd name="T47" fmla="*/ 3902738 h 210"/>
                  <a:gd name="T48" fmla="*/ 17541856 w 217"/>
                  <a:gd name="T49" fmla="*/ 3492092 h 210"/>
                  <a:gd name="T50" fmla="*/ 16602153 w 217"/>
                  <a:gd name="T51" fmla="*/ 3111008 h 210"/>
                  <a:gd name="T52" fmla="*/ 15654757 w 217"/>
                  <a:gd name="T53" fmla="*/ 2869621 h 210"/>
                  <a:gd name="T54" fmla="*/ 14685894 w 217"/>
                  <a:gd name="T55" fmla="*/ 2551821 h 210"/>
                  <a:gd name="T56" fmla="*/ 13915229 w 217"/>
                  <a:gd name="T57" fmla="*/ 2335209 h 210"/>
                  <a:gd name="T58" fmla="*/ 13110092 w 217"/>
                  <a:gd name="T59" fmla="*/ 2262983 h 210"/>
                  <a:gd name="T60" fmla="*/ 12181941 w 217"/>
                  <a:gd name="T61" fmla="*/ 2123200 h 210"/>
                  <a:gd name="T62" fmla="*/ 11412792 w 217"/>
                  <a:gd name="T63" fmla="*/ 2123200 h 210"/>
                  <a:gd name="T64" fmla="*/ 10675530 w 217"/>
                  <a:gd name="T65" fmla="*/ 2123200 h 210"/>
                  <a:gd name="T66" fmla="*/ 9903691 w 217"/>
                  <a:gd name="T67" fmla="*/ 2156144 h 210"/>
                  <a:gd name="T68" fmla="*/ 9112561 w 217"/>
                  <a:gd name="T69" fmla="*/ 2335209 h 210"/>
                  <a:gd name="T70" fmla="*/ 8445627 w 217"/>
                  <a:gd name="T71" fmla="*/ 2529001 h 210"/>
                  <a:gd name="T72" fmla="*/ 7765328 w 217"/>
                  <a:gd name="T73" fmla="*/ 2869621 h 210"/>
                  <a:gd name="T74" fmla="*/ 6965289 w 217"/>
                  <a:gd name="T75" fmla="*/ 3111008 h 210"/>
                  <a:gd name="T76" fmla="*/ 6317654 w 217"/>
                  <a:gd name="T77" fmla="*/ 3517842 h 210"/>
                  <a:gd name="T78" fmla="*/ 5653716 w 217"/>
                  <a:gd name="T79" fmla="*/ 3951032 h 210"/>
                  <a:gd name="T80" fmla="*/ 4444296 w 217"/>
                  <a:gd name="T81" fmla="*/ 5264967 h 210"/>
                  <a:gd name="T82" fmla="*/ 3616662 w 217"/>
                  <a:gd name="T83" fmla="*/ 6885584 h 210"/>
                  <a:gd name="T84" fmla="*/ 3131741 w 217"/>
                  <a:gd name="T85" fmla="*/ 8900137 h 210"/>
                  <a:gd name="T86" fmla="*/ 2957980 w 217"/>
                  <a:gd name="T87" fmla="*/ 10881453 h 210"/>
                  <a:gd name="T88" fmla="*/ 2957980 w 217"/>
                  <a:gd name="T89" fmla="*/ 13083057 h 210"/>
                  <a:gd name="T90" fmla="*/ 3245146 w 217"/>
                  <a:gd name="T91" fmla="*/ 14985861 h 210"/>
                  <a:gd name="T92" fmla="*/ 3493132 w 217"/>
                  <a:gd name="T93" fmla="*/ 16734006 h 210"/>
                  <a:gd name="T94" fmla="*/ 3919669 w 217"/>
                  <a:gd name="T95" fmla="*/ 18111141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55" name="Freeform 11"/>
              <p:cNvSpPr>
                <a:spLocks/>
              </p:cNvSpPr>
              <p:nvPr userDrawn="1"/>
            </p:nvSpPr>
            <p:spPr bwMode="ltGray">
              <a:xfrm rot="373331" flipH="1">
                <a:off x="41" y="2843"/>
                <a:ext cx="262" cy="308"/>
              </a:xfrm>
              <a:custGeom>
                <a:avLst/>
                <a:gdLst>
                  <a:gd name="T0" fmla="*/ 8760701 w 182"/>
                  <a:gd name="T1" fmla="*/ 0 h 213"/>
                  <a:gd name="T2" fmla="*/ 8993825 w 182"/>
                  <a:gd name="T3" fmla="*/ 186213 h 213"/>
                  <a:gd name="T4" fmla="*/ 9497186 w 182"/>
                  <a:gd name="T5" fmla="*/ 755690 h 213"/>
                  <a:gd name="T6" fmla="*/ 10213585 w 182"/>
                  <a:gd name="T7" fmla="*/ 1697979 h 213"/>
                  <a:gd name="T8" fmla="*/ 11032876 w 182"/>
                  <a:gd name="T9" fmla="*/ 3071724 h 213"/>
                  <a:gd name="T10" fmla="*/ 11658227 w 182"/>
                  <a:gd name="T11" fmla="*/ 4777485 h 213"/>
                  <a:gd name="T12" fmla="*/ 12074584 w 182"/>
                  <a:gd name="T13" fmla="*/ 7040206 h 213"/>
                  <a:gd name="T14" fmla="*/ 12074584 w 182"/>
                  <a:gd name="T15" fmla="*/ 9712521 h 213"/>
                  <a:gd name="T16" fmla="*/ 11568997 w 182"/>
                  <a:gd name="T17" fmla="*/ 12865514 h 213"/>
                  <a:gd name="T18" fmla="*/ 11286571 w 182"/>
                  <a:gd name="T19" fmla="*/ 13743916 h 213"/>
                  <a:gd name="T20" fmla="*/ 10936077 w 182"/>
                  <a:gd name="T21" fmla="*/ 14469574 h 213"/>
                  <a:gd name="T22" fmla="*/ 10558833 w 182"/>
                  <a:gd name="T23" fmla="*/ 15261816 h 213"/>
                  <a:gd name="T24" fmla="*/ 10050255 w 182"/>
                  <a:gd name="T25" fmla="*/ 15958974 h 213"/>
                  <a:gd name="T26" fmla="*/ 9372316 w 182"/>
                  <a:gd name="T27" fmla="*/ 16625137 h 213"/>
                  <a:gd name="T28" fmla="*/ 8816520 w 182"/>
                  <a:gd name="T29" fmla="*/ 17127789 h 213"/>
                  <a:gd name="T30" fmla="*/ 8218882 w 182"/>
                  <a:gd name="T31" fmla="*/ 17615217 h 213"/>
                  <a:gd name="T32" fmla="*/ 7368798 w 182"/>
                  <a:gd name="T33" fmla="*/ 18006068 h 213"/>
                  <a:gd name="T34" fmla="*/ 6597282 w 182"/>
                  <a:gd name="T35" fmla="*/ 18199649 h 213"/>
                  <a:gd name="T36" fmla="*/ 5826562 w 182"/>
                  <a:gd name="T37" fmla="*/ 18430823 h 213"/>
                  <a:gd name="T38" fmla="*/ 4928541 w 182"/>
                  <a:gd name="T39" fmla="*/ 18603654 h 213"/>
                  <a:gd name="T40" fmla="*/ 3966002 w 182"/>
                  <a:gd name="T41" fmla="*/ 18603654 h 213"/>
                  <a:gd name="T42" fmla="*/ 2936630 w 182"/>
                  <a:gd name="T43" fmla="*/ 18430823 h 213"/>
                  <a:gd name="T44" fmla="*/ 2013014 w 182"/>
                  <a:gd name="T45" fmla="*/ 18199649 h 213"/>
                  <a:gd name="T46" fmla="*/ 942460 w 182"/>
                  <a:gd name="T47" fmla="*/ 17801047 h 213"/>
                  <a:gd name="T48" fmla="*/ 0 w 182"/>
                  <a:gd name="T49" fmla="*/ 17327985 h 213"/>
                  <a:gd name="T50" fmla="*/ 899882 w 182"/>
                  <a:gd name="T51" fmla="*/ 18006068 h 213"/>
                  <a:gd name="T52" fmla="*/ 1784593 w 182"/>
                  <a:gd name="T53" fmla="*/ 18430823 h 213"/>
                  <a:gd name="T54" fmla="*/ 2684574 w 182"/>
                  <a:gd name="T55" fmla="*/ 18888456 h 213"/>
                  <a:gd name="T56" fmla="*/ 3439216 w 182"/>
                  <a:gd name="T57" fmla="*/ 19218587 h 213"/>
                  <a:gd name="T58" fmla="*/ 4227456 w 182"/>
                  <a:gd name="T59" fmla="*/ 19493336 h 213"/>
                  <a:gd name="T60" fmla="*/ 5095140 w 182"/>
                  <a:gd name="T61" fmla="*/ 19602643 h 213"/>
                  <a:gd name="T62" fmla="*/ 5836226 w 182"/>
                  <a:gd name="T63" fmla="*/ 19637170 h 213"/>
                  <a:gd name="T64" fmla="*/ 6632637 w 182"/>
                  <a:gd name="T65" fmla="*/ 19637170 h 213"/>
                  <a:gd name="T66" fmla="*/ 7334762 w 182"/>
                  <a:gd name="T67" fmla="*/ 19602643 h 213"/>
                  <a:gd name="T68" fmla="*/ 8036479 w 182"/>
                  <a:gd name="T69" fmla="*/ 19419490 h 213"/>
                  <a:gd name="T70" fmla="*/ 8645027 w 182"/>
                  <a:gd name="T71" fmla="*/ 19218587 h 213"/>
                  <a:gd name="T72" fmla="*/ 9291729 w 182"/>
                  <a:gd name="T73" fmla="*/ 19024574 h 213"/>
                  <a:gd name="T74" fmla="*/ 9878187 w 182"/>
                  <a:gd name="T75" fmla="*/ 18788988 h 213"/>
                  <a:gd name="T76" fmla="*/ 10432541 w 182"/>
                  <a:gd name="T77" fmla="*/ 18369153 h 213"/>
                  <a:gd name="T78" fmla="*/ 10936077 w 182"/>
                  <a:gd name="T79" fmla="*/ 18006068 h 213"/>
                  <a:gd name="T80" fmla="*/ 11399892 w 182"/>
                  <a:gd name="T81" fmla="*/ 17615217 h 213"/>
                  <a:gd name="T82" fmla="*/ 12691913 w 182"/>
                  <a:gd name="T83" fmla="*/ 16234994 h 213"/>
                  <a:gd name="T84" fmla="*/ 13583237 w 182"/>
                  <a:gd name="T85" fmla="*/ 14871069 h 213"/>
                  <a:gd name="T86" fmla="*/ 14110422 w 182"/>
                  <a:gd name="T87" fmla="*/ 13290776 h 213"/>
                  <a:gd name="T88" fmla="*/ 14399271 w 182"/>
                  <a:gd name="T89" fmla="*/ 11844867 h 213"/>
                  <a:gd name="T90" fmla="*/ 14573291 w 182"/>
                  <a:gd name="T91" fmla="*/ 10284213 h 213"/>
                  <a:gd name="T92" fmla="*/ 14573291 w 182"/>
                  <a:gd name="T93" fmla="*/ 8741167 h 213"/>
                  <a:gd name="T94" fmla="*/ 14643383 w 182"/>
                  <a:gd name="T95" fmla="*/ 7299011 h 213"/>
                  <a:gd name="T96" fmla="*/ 13870634 w 182"/>
                  <a:gd name="T97" fmla="*/ 4258427 h 213"/>
                  <a:gd name="T98" fmla="*/ 12559649 w 182"/>
                  <a:gd name="T99" fmla="*/ 1895490 h 213"/>
                  <a:gd name="T100" fmla="*/ 12094611 w 182"/>
                  <a:gd name="T101" fmla="*/ 1697979 h 213"/>
                  <a:gd name="T102" fmla="*/ 11831577 w 182"/>
                  <a:gd name="T103" fmla="*/ 1408432 h 213"/>
                  <a:gd name="T104" fmla="*/ 11399892 w 182"/>
                  <a:gd name="T105" fmla="*/ 1177243 h 213"/>
                  <a:gd name="T106" fmla="*/ 11100299 w 182"/>
                  <a:gd name="T107" fmla="*/ 1015942 h 213"/>
                  <a:gd name="T108" fmla="*/ 10607830 w 182"/>
                  <a:gd name="T109" fmla="*/ 814132 h 213"/>
                  <a:gd name="T110" fmla="*/ 10123431 w 182"/>
                  <a:gd name="T111" fmla="*/ 563020 h 213"/>
                  <a:gd name="T112" fmla="*/ 9548082 w 182"/>
                  <a:gd name="T113" fmla="*/ 269266 h 213"/>
                  <a:gd name="T114" fmla="*/ 8760701 w 182"/>
                  <a:gd name="T115" fmla="*/ 0 h 2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56" name="Freeform 12"/>
              <p:cNvSpPr>
                <a:spLocks/>
              </p:cNvSpPr>
              <p:nvPr userDrawn="1"/>
            </p:nvSpPr>
            <p:spPr bwMode="ltGray">
              <a:xfrm rot="373331" flipH="1">
                <a:off x="121" y="2907"/>
                <a:ext cx="93" cy="156"/>
              </a:xfrm>
              <a:custGeom>
                <a:avLst/>
                <a:gdLst>
                  <a:gd name="T0" fmla="*/ 1 w 128"/>
                  <a:gd name="T1" fmla="*/ 0 h 217"/>
                  <a:gd name="T2" fmla="*/ 1 w 128"/>
                  <a:gd name="T3" fmla="*/ 1 h 217"/>
                  <a:gd name="T4" fmla="*/ 1 w 128"/>
                  <a:gd name="T5" fmla="*/ 1 h 217"/>
                  <a:gd name="T6" fmla="*/ 1 w 128"/>
                  <a:gd name="T7" fmla="*/ 1 h 217"/>
                  <a:gd name="T8" fmla="*/ 1 w 128"/>
                  <a:gd name="T9" fmla="*/ 1 h 217"/>
                  <a:gd name="T10" fmla="*/ 1 w 128"/>
                  <a:gd name="T11" fmla="*/ 1 h 217"/>
                  <a:gd name="T12" fmla="*/ 1 w 128"/>
                  <a:gd name="T13" fmla="*/ 1 h 217"/>
                  <a:gd name="T14" fmla="*/ 1 w 128"/>
                  <a:gd name="T15" fmla="*/ 1 h 217"/>
                  <a:gd name="T16" fmla="*/ 1 w 128"/>
                  <a:gd name="T17" fmla="*/ 1 h 217"/>
                  <a:gd name="T18" fmla="*/ 1 w 128"/>
                  <a:gd name="T19" fmla="*/ 1 h 217"/>
                  <a:gd name="T20" fmla="*/ 1 w 128"/>
                  <a:gd name="T21" fmla="*/ 1 h 217"/>
                  <a:gd name="T22" fmla="*/ 1 w 128"/>
                  <a:gd name="T23" fmla="*/ 1 h 217"/>
                  <a:gd name="T24" fmla="*/ 1 w 128"/>
                  <a:gd name="T25" fmla="*/ 1 h 217"/>
                  <a:gd name="T26" fmla="*/ 1 w 128"/>
                  <a:gd name="T27" fmla="*/ 1 h 217"/>
                  <a:gd name="T28" fmla="*/ 1 w 128"/>
                  <a:gd name="T29" fmla="*/ 1 h 217"/>
                  <a:gd name="T30" fmla="*/ 0 w 128"/>
                  <a:gd name="T31" fmla="*/ 1 h 217"/>
                  <a:gd name="T32" fmla="*/ 1 w 128"/>
                  <a:gd name="T33" fmla="*/ 1 h 217"/>
                  <a:gd name="T34" fmla="*/ 1 w 128"/>
                  <a:gd name="T35" fmla="*/ 1 h 217"/>
                  <a:gd name="T36" fmla="*/ 1 w 128"/>
                  <a:gd name="T37" fmla="*/ 1 h 217"/>
                  <a:gd name="T38" fmla="*/ 1 w 128"/>
                  <a:gd name="T39" fmla="*/ 1 h 217"/>
                  <a:gd name="T40" fmla="*/ 1 w 128"/>
                  <a:gd name="T41" fmla="*/ 1 h 217"/>
                  <a:gd name="T42" fmla="*/ 1 w 128"/>
                  <a:gd name="T43" fmla="*/ 1 h 217"/>
                  <a:gd name="T44" fmla="*/ 1 w 128"/>
                  <a:gd name="T45" fmla="*/ 1 h 217"/>
                  <a:gd name="T46" fmla="*/ 1 w 128"/>
                  <a:gd name="T47" fmla="*/ 1 h 217"/>
                  <a:gd name="T48" fmla="*/ 1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57" name="Freeform 13"/>
              <p:cNvSpPr>
                <a:spLocks/>
              </p:cNvSpPr>
              <p:nvPr userDrawn="1"/>
            </p:nvSpPr>
            <p:spPr bwMode="ltGray">
              <a:xfrm rot="373331" flipH="1">
                <a:off x="313" y="3110"/>
                <a:ext cx="85" cy="93"/>
              </a:xfrm>
              <a:custGeom>
                <a:avLst/>
                <a:gdLst>
                  <a:gd name="T0" fmla="*/ 1 w 117"/>
                  <a:gd name="T1" fmla="*/ 0 h 132"/>
                  <a:gd name="T2" fmla="*/ 0 w 117"/>
                  <a:gd name="T3" fmla="*/ 1 h 132"/>
                  <a:gd name="T4" fmla="*/ 1 w 117"/>
                  <a:gd name="T5" fmla="*/ 1 h 132"/>
                  <a:gd name="T6" fmla="*/ 1 w 117"/>
                  <a:gd name="T7" fmla="*/ 1 h 132"/>
                  <a:gd name="T8" fmla="*/ 1 w 117"/>
                  <a:gd name="T9" fmla="*/ 1 h 132"/>
                  <a:gd name="T10" fmla="*/ 1 w 117"/>
                  <a:gd name="T11" fmla="*/ 1 h 132"/>
                  <a:gd name="T12" fmla="*/ 1 w 117"/>
                  <a:gd name="T13" fmla="*/ 1 h 132"/>
                  <a:gd name="T14" fmla="*/ 1 w 117"/>
                  <a:gd name="T15" fmla="*/ 1 h 132"/>
                  <a:gd name="T16" fmla="*/ 1 w 117"/>
                  <a:gd name="T17" fmla="*/ 1 h 132"/>
                  <a:gd name="T18" fmla="*/ 1 w 117"/>
                  <a:gd name="T19" fmla="*/ 1 h 132"/>
                  <a:gd name="T20" fmla="*/ 1 w 117"/>
                  <a:gd name="T21" fmla="*/ 1 h 132"/>
                  <a:gd name="T22" fmla="*/ 1 w 117"/>
                  <a:gd name="T23" fmla="*/ 1 h 132"/>
                  <a:gd name="T24" fmla="*/ 1 w 117"/>
                  <a:gd name="T25" fmla="*/ 1 h 132"/>
                  <a:gd name="T26" fmla="*/ 1 w 117"/>
                  <a:gd name="T27" fmla="*/ 1 h 132"/>
                  <a:gd name="T28" fmla="*/ 1 w 117"/>
                  <a:gd name="T29" fmla="*/ 1 h 132"/>
                  <a:gd name="T30" fmla="*/ 1 w 117"/>
                  <a:gd name="T31" fmla="*/ 1 h 132"/>
                  <a:gd name="T32" fmla="*/ 1 w 117"/>
                  <a:gd name="T33" fmla="*/ 1 h 132"/>
                  <a:gd name="T34" fmla="*/ 1 w 117"/>
                  <a:gd name="T35" fmla="*/ 1 h 132"/>
                  <a:gd name="T36" fmla="*/ 1 w 117"/>
                  <a:gd name="T37" fmla="*/ 1 h 132"/>
                  <a:gd name="T38" fmla="*/ 1 w 117"/>
                  <a:gd name="T39" fmla="*/ 1 h 132"/>
                  <a:gd name="T40" fmla="*/ 1 w 117"/>
                  <a:gd name="T41" fmla="*/ 1 h 132"/>
                  <a:gd name="T42" fmla="*/ 1 w 117"/>
                  <a:gd name="T43" fmla="*/ 1 h 132"/>
                  <a:gd name="T44" fmla="*/ 1 w 117"/>
                  <a:gd name="T45" fmla="*/ 1 h 132"/>
                  <a:gd name="T46" fmla="*/ 1 w 117"/>
                  <a:gd name="T47" fmla="*/ 1 h 132"/>
                  <a:gd name="T48" fmla="*/ 1 w 117"/>
                  <a:gd name="T49" fmla="*/ 1 h 132"/>
                  <a:gd name="T50" fmla="*/ 1 w 117"/>
                  <a:gd name="T51" fmla="*/ 1 h 132"/>
                  <a:gd name="T52" fmla="*/ 1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58" name="Freeform 14"/>
              <p:cNvSpPr>
                <a:spLocks/>
              </p:cNvSpPr>
              <p:nvPr userDrawn="1"/>
            </p:nvSpPr>
            <p:spPr bwMode="ltGray">
              <a:xfrm rot="373331" flipH="1">
                <a:off x="289" y="3133"/>
                <a:ext cx="21" cy="55"/>
              </a:xfrm>
              <a:custGeom>
                <a:avLst/>
                <a:gdLst>
                  <a:gd name="T0" fmla="*/ 1 w 29"/>
                  <a:gd name="T1" fmla="*/ 0 h 77"/>
                  <a:gd name="T2" fmla="*/ 1 w 29"/>
                  <a:gd name="T3" fmla="*/ 0 h 77"/>
                  <a:gd name="T4" fmla="*/ 1 w 29"/>
                  <a:gd name="T5" fmla="*/ 1 h 77"/>
                  <a:gd name="T6" fmla="*/ 1 w 29"/>
                  <a:gd name="T7" fmla="*/ 1 h 77"/>
                  <a:gd name="T8" fmla="*/ 1 w 29"/>
                  <a:gd name="T9" fmla="*/ 1 h 77"/>
                  <a:gd name="T10" fmla="*/ 1 w 29"/>
                  <a:gd name="T11" fmla="*/ 1 h 77"/>
                  <a:gd name="T12" fmla="*/ 0 w 29"/>
                  <a:gd name="T13" fmla="*/ 1 h 77"/>
                  <a:gd name="T14" fmla="*/ 1 w 29"/>
                  <a:gd name="T15" fmla="*/ 1 h 77"/>
                  <a:gd name="T16" fmla="*/ 1 w 29"/>
                  <a:gd name="T17" fmla="*/ 1 h 77"/>
                  <a:gd name="T18" fmla="*/ 1 w 29"/>
                  <a:gd name="T19" fmla="*/ 1 h 77"/>
                  <a:gd name="T20" fmla="*/ 1 w 29"/>
                  <a:gd name="T21" fmla="*/ 1 h 77"/>
                  <a:gd name="T22" fmla="*/ 1 w 29"/>
                  <a:gd name="T23" fmla="*/ 1 h 77"/>
                  <a:gd name="T24" fmla="*/ 1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nvGrpSpPr>
              <p:cNvPr id="9259" name="Group 15"/>
              <p:cNvGrpSpPr>
                <a:grpSpLocks/>
              </p:cNvGrpSpPr>
              <p:nvPr userDrawn="1"/>
            </p:nvGrpSpPr>
            <p:grpSpPr bwMode="auto">
              <a:xfrm rot="10886446" flipH="1">
                <a:off x="335" y="3251"/>
                <a:ext cx="608" cy="369"/>
                <a:chOff x="-366" y="1704"/>
                <a:chExt cx="608" cy="369"/>
              </a:xfrm>
            </p:grpSpPr>
            <p:sp>
              <p:nvSpPr>
                <p:cNvPr id="9260" name="Freeform 16"/>
                <p:cNvSpPr>
                  <a:spLocks/>
                </p:cNvSpPr>
                <p:nvPr userDrawn="1"/>
              </p:nvSpPr>
              <p:spPr bwMode="ltGray">
                <a:xfrm rot="4200091">
                  <a:off x="-243" y="1807"/>
                  <a:ext cx="143" cy="390"/>
                </a:xfrm>
                <a:custGeom>
                  <a:avLst/>
                  <a:gdLst>
                    <a:gd name="T0" fmla="*/ 1 w 207"/>
                    <a:gd name="T1" fmla="*/ 1 h 564"/>
                    <a:gd name="T2" fmla="*/ 1 w 207"/>
                    <a:gd name="T3" fmla="*/ 1 h 564"/>
                    <a:gd name="T4" fmla="*/ 1 w 207"/>
                    <a:gd name="T5" fmla="*/ 1 h 564"/>
                    <a:gd name="T6" fmla="*/ 0 w 207"/>
                    <a:gd name="T7" fmla="*/ 1 h 564"/>
                    <a:gd name="T8" fmla="*/ 0 w 207"/>
                    <a:gd name="T9" fmla="*/ 1 h 564"/>
                    <a:gd name="T10" fmla="*/ 1 w 207"/>
                    <a:gd name="T11" fmla="*/ 1 h 564"/>
                    <a:gd name="T12" fmla="*/ 1 w 207"/>
                    <a:gd name="T13" fmla="*/ 1 h 564"/>
                    <a:gd name="T14" fmla="*/ 1 w 207"/>
                    <a:gd name="T15" fmla="*/ 1 h 564"/>
                    <a:gd name="T16" fmla="*/ 1 w 207"/>
                    <a:gd name="T17" fmla="*/ 1 h 564"/>
                    <a:gd name="T18" fmla="*/ 1 w 207"/>
                    <a:gd name="T19" fmla="*/ 1 h 564"/>
                    <a:gd name="T20" fmla="*/ 1 w 207"/>
                    <a:gd name="T21" fmla="*/ 1 h 564"/>
                    <a:gd name="T22" fmla="*/ 1 w 207"/>
                    <a:gd name="T23" fmla="*/ 1 h 564"/>
                    <a:gd name="T24" fmla="*/ 1 w 207"/>
                    <a:gd name="T25" fmla="*/ 1 h 564"/>
                    <a:gd name="T26" fmla="*/ 1 w 207"/>
                    <a:gd name="T27" fmla="*/ 1 h 564"/>
                    <a:gd name="T28" fmla="*/ 1 w 207"/>
                    <a:gd name="T29" fmla="*/ 1 h 564"/>
                    <a:gd name="T30" fmla="*/ 1 w 207"/>
                    <a:gd name="T31" fmla="*/ 1 h 564"/>
                    <a:gd name="T32" fmla="*/ 1 w 207"/>
                    <a:gd name="T33" fmla="*/ 1 h 564"/>
                    <a:gd name="T34" fmla="*/ 1 w 207"/>
                    <a:gd name="T35" fmla="*/ 1 h 564"/>
                    <a:gd name="T36" fmla="*/ 1 w 207"/>
                    <a:gd name="T37" fmla="*/ 1 h 564"/>
                    <a:gd name="T38" fmla="*/ 1 w 207"/>
                    <a:gd name="T39" fmla="*/ 1 h 564"/>
                    <a:gd name="T40" fmla="*/ 1 w 207"/>
                    <a:gd name="T41" fmla="*/ 1 h 564"/>
                    <a:gd name="T42" fmla="*/ 1 w 207"/>
                    <a:gd name="T43" fmla="*/ 1 h 564"/>
                    <a:gd name="T44" fmla="*/ 1 w 207"/>
                    <a:gd name="T45" fmla="*/ 1 h 564"/>
                    <a:gd name="T46" fmla="*/ 1 w 207"/>
                    <a:gd name="T47" fmla="*/ 1 h 564"/>
                    <a:gd name="T48" fmla="*/ 1 w 207"/>
                    <a:gd name="T49" fmla="*/ 1 h 564"/>
                    <a:gd name="T50" fmla="*/ 1 w 207"/>
                    <a:gd name="T51" fmla="*/ 1 h 564"/>
                    <a:gd name="T52" fmla="*/ 1 w 207"/>
                    <a:gd name="T53" fmla="*/ 1 h 564"/>
                    <a:gd name="T54" fmla="*/ 1 w 207"/>
                    <a:gd name="T55" fmla="*/ 1 h 564"/>
                    <a:gd name="T56" fmla="*/ 1 w 207"/>
                    <a:gd name="T57" fmla="*/ 0 h 564"/>
                    <a:gd name="T58" fmla="*/ 1 w 207"/>
                    <a:gd name="T59" fmla="*/ 1 h 5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61" name="Freeform 17"/>
                <p:cNvSpPr>
                  <a:spLocks/>
                </p:cNvSpPr>
                <p:nvPr userDrawn="1"/>
              </p:nvSpPr>
              <p:spPr bwMode="ltGray">
                <a:xfrm rot="4200091">
                  <a:off x="124" y="1761"/>
                  <a:ext cx="33" cy="160"/>
                </a:xfrm>
                <a:custGeom>
                  <a:avLst/>
                  <a:gdLst>
                    <a:gd name="T0" fmla="*/ 0 w 47"/>
                    <a:gd name="T1" fmla="*/ 1 h 232"/>
                    <a:gd name="T2" fmla="*/ 1 w 47"/>
                    <a:gd name="T3" fmla="*/ 1 h 232"/>
                    <a:gd name="T4" fmla="*/ 1 w 47"/>
                    <a:gd name="T5" fmla="*/ 1 h 232"/>
                    <a:gd name="T6" fmla="*/ 1 w 47"/>
                    <a:gd name="T7" fmla="*/ 1 h 232"/>
                    <a:gd name="T8" fmla="*/ 1 w 47"/>
                    <a:gd name="T9" fmla="*/ 1 h 232"/>
                    <a:gd name="T10" fmla="*/ 1 w 47"/>
                    <a:gd name="T11" fmla="*/ 1 h 232"/>
                    <a:gd name="T12" fmla="*/ 1 w 47"/>
                    <a:gd name="T13" fmla="*/ 1 h 232"/>
                    <a:gd name="T14" fmla="*/ 1 w 47"/>
                    <a:gd name="T15" fmla="*/ 1 h 232"/>
                    <a:gd name="T16" fmla="*/ 1 w 47"/>
                    <a:gd name="T17" fmla="*/ 1 h 232"/>
                    <a:gd name="T18" fmla="*/ 1 w 47"/>
                    <a:gd name="T19" fmla="*/ 1 h 232"/>
                    <a:gd name="T20" fmla="*/ 1 w 47"/>
                    <a:gd name="T21" fmla="*/ 1 h 232"/>
                    <a:gd name="T22" fmla="*/ 1 w 47"/>
                    <a:gd name="T23" fmla="*/ 1 h 232"/>
                    <a:gd name="T24" fmla="*/ 1 w 47"/>
                    <a:gd name="T25" fmla="*/ 1 h 232"/>
                    <a:gd name="T26" fmla="*/ 1 w 47"/>
                    <a:gd name="T27" fmla="*/ 0 h 232"/>
                    <a:gd name="T28" fmla="*/ 0 w 47"/>
                    <a:gd name="T29" fmla="*/ 1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62" name="Freeform 18"/>
                <p:cNvSpPr>
                  <a:spLocks/>
                </p:cNvSpPr>
                <p:nvPr userDrawn="1"/>
              </p:nvSpPr>
              <p:spPr bwMode="ltGray">
                <a:xfrm rot="4200091">
                  <a:off x="193" y="1722"/>
                  <a:ext cx="60" cy="27"/>
                </a:xfrm>
                <a:custGeom>
                  <a:avLst/>
                  <a:gdLst>
                    <a:gd name="T0" fmla="*/ 1 w 87"/>
                    <a:gd name="T1" fmla="*/ 1 h 40"/>
                    <a:gd name="T2" fmla="*/ 1 w 87"/>
                    <a:gd name="T3" fmla="*/ 1 h 40"/>
                    <a:gd name="T4" fmla="*/ 1 w 87"/>
                    <a:gd name="T5" fmla="*/ 1 h 40"/>
                    <a:gd name="T6" fmla="*/ 1 w 87"/>
                    <a:gd name="T7" fmla="*/ 1 h 40"/>
                    <a:gd name="T8" fmla="*/ 1 w 87"/>
                    <a:gd name="T9" fmla="*/ 1 h 40"/>
                    <a:gd name="T10" fmla="*/ 1 w 87"/>
                    <a:gd name="T11" fmla="*/ 1 h 40"/>
                    <a:gd name="T12" fmla="*/ 1 w 87"/>
                    <a:gd name="T13" fmla="*/ 1 h 40"/>
                    <a:gd name="T14" fmla="*/ 1 w 87"/>
                    <a:gd name="T15" fmla="*/ 0 h 40"/>
                    <a:gd name="T16" fmla="*/ 0 w 87"/>
                    <a:gd name="T17" fmla="*/ 1 h 40"/>
                    <a:gd name="T18" fmla="*/ 1 w 87"/>
                    <a:gd name="T19" fmla="*/ 1 h 40"/>
                    <a:gd name="T20" fmla="*/ 1 w 87"/>
                    <a:gd name="T21" fmla="*/ 1 h 40"/>
                    <a:gd name="T22" fmla="*/ 1 w 87"/>
                    <a:gd name="T23" fmla="*/ 1 h 40"/>
                    <a:gd name="T24" fmla="*/ 1 w 87"/>
                    <a:gd name="T25" fmla="*/ 1 h 40"/>
                    <a:gd name="T26" fmla="*/ 1 w 87"/>
                    <a:gd name="T27" fmla="*/ 1 h 40"/>
                    <a:gd name="T28" fmla="*/ 1 w 87"/>
                    <a:gd name="T29" fmla="*/ 1 h 40"/>
                    <a:gd name="T30" fmla="*/ 1 w 87"/>
                    <a:gd name="T31" fmla="*/ 1 h 40"/>
                    <a:gd name="T32" fmla="*/ 1 w 87"/>
                    <a:gd name="T33" fmla="*/ 1 h 40"/>
                    <a:gd name="T34" fmla="*/ 1 w 87"/>
                    <a:gd name="T35" fmla="*/ 1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grpSp>
        <p:grpSp>
          <p:nvGrpSpPr>
            <p:cNvPr id="9228" name="Group 19"/>
            <p:cNvGrpSpPr>
              <a:grpSpLocks/>
            </p:cNvGrpSpPr>
            <p:nvPr/>
          </p:nvGrpSpPr>
          <p:grpSpPr bwMode="auto">
            <a:xfrm rot="6248562">
              <a:off x="343" y="3854"/>
              <a:ext cx="392" cy="424"/>
              <a:chOff x="1727" y="866"/>
              <a:chExt cx="129" cy="157"/>
            </a:xfrm>
          </p:grpSpPr>
          <p:sp>
            <p:nvSpPr>
              <p:cNvPr id="9251" name="Freeform 20"/>
              <p:cNvSpPr>
                <a:spLocks/>
              </p:cNvSpPr>
              <p:nvPr userDrawn="1"/>
            </p:nvSpPr>
            <p:spPr bwMode="ltGray">
              <a:xfrm>
                <a:off x="1727" y="868"/>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52" name="Freeform 21"/>
              <p:cNvSpPr>
                <a:spLocks/>
              </p:cNvSpPr>
              <p:nvPr userDrawn="1"/>
            </p:nvSpPr>
            <p:spPr bwMode="ltGray">
              <a:xfrm>
                <a:off x="1786" y="896"/>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53" name="Freeform 2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grpSp>
          <p:nvGrpSpPr>
            <p:cNvPr id="9229" name="Group 23"/>
            <p:cNvGrpSpPr>
              <a:grpSpLocks/>
            </p:cNvGrpSpPr>
            <p:nvPr/>
          </p:nvGrpSpPr>
          <p:grpSpPr bwMode="auto">
            <a:xfrm rot="5003157">
              <a:off x="249" y="1102"/>
              <a:ext cx="412" cy="500"/>
              <a:chOff x="1727" y="866"/>
              <a:chExt cx="129" cy="157"/>
            </a:xfrm>
          </p:grpSpPr>
          <p:sp>
            <p:nvSpPr>
              <p:cNvPr id="9248" name="Freeform 2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49" name="Freeform 2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50" name="Freeform 2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grpSp>
          <p:nvGrpSpPr>
            <p:cNvPr id="9230" name="Group 27"/>
            <p:cNvGrpSpPr>
              <a:grpSpLocks/>
            </p:cNvGrpSpPr>
            <p:nvPr/>
          </p:nvGrpSpPr>
          <p:grpSpPr bwMode="auto">
            <a:xfrm>
              <a:off x="815" y="0"/>
              <a:ext cx="345" cy="367"/>
              <a:chOff x="1727" y="866"/>
              <a:chExt cx="129" cy="157"/>
            </a:xfrm>
          </p:grpSpPr>
          <p:sp>
            <p:nvSpPr>
              <p:cNvPr id="9245" name="Freeform 2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46" name="Freeform 2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47" name="Freeform 3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sp>
          <p:nvSpPr>
            <p:cNvPr id="9231" name="Freeform 31"/>
            <p:cNvSpPr>
              <a:spLocks/>
            </p:cNvSpPr>
            <p:nvPr/>
          </p:nvSpPr>
          <p:spPr bwMode="ltGray">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32" name="Freeform 32"/>
            <p:cNvSpPr>
              <a:spLocks/>
            </p:cNvSpPr>
            <p:nvPr/>
          </p:nvSpPr>
          <p:spPr bwMode="ltGray">
            <a:xfrm rot="828663">
              <a:off x="242" y="3404"/>
              <a:ext cx="132" cy="167"/>
            </a:xfrm>
            <a:custGeom>
              <a:avLst/>
              <a:gdLst>
                <a:gd name="T0" fmla="*/ 0 w 109"/>
                <a:gd name="T1" fmla="*/ 0 h 156"/>
                <a:gd name="T2" fmla="*/ 1826 w 109"/>
                <a:gd name="T3" fmla="*/ 1 h 156"/>
                <a:gd name="T4" fmla="*/ 6975 w 109"/>
                <a:gd name="T5" fmla="*/ 5 h 156"/>
                <a:gd name="T6" fmla="*/ 13889 w 109"/>
                <a:gd name="T7" fmla="*/ 94 h 156"/>
                <a:gd name="T8" fmla="*/ 21999 w 109"/>
                <a:gd name="T9" fmla="*/ 199 h 156"/>
                <a:gd name="T10" fmla="*/ 29403 w 109"/>
                <a:gd name="T11" fmla="*/ 365 h 156"/>
                <a:gd name="T12" fmla="*/ 36175 w 109"/>
                <a:gd name="T13" fmla="*/ 590 h 156"/>
                <a:gd name="T14" fmla="*/ 40377 w 109"/>
                <a:gd name="T15" fmla="*/ 892 h 156"/>
                <a:gd name="T16" fmla="*/ 41383 w 109"/>
                <a:gd name="T17" fmla="*/ 1306 h 156"/>
                <a:gd name="T18" fmla="*/ 39415 w 109"/>
                <a:gd name="T19" fmla="*/ 1306 h 156"/>
                <a:gd name="T20" fmla="*/ 37457 w 109"/>
                <a:gd name="T21" fmla="*/ 1306 h 156"/>
                <a:gd name="T22" fmla="*/ 35191 w 109"/>
                <a:gd name="T23" fmla="*/ 1306 h 156"/>
                <a:gd name="T24" fmla="*/ 32547 w 109"/>
                <a:gd name="T25" fmla="*/ 1263 h 156"/>
                <a:gd name="T26" fmla="*/ 30646 w 109"/>
                <a:gd name="T27" fmla="*/ 1261 h 156"/>
                <a:gd name="T28" fmla="*/ 28218 w 109"/>
                <a:gd name="T29" fmla="*/ 1241 h 156"/>
                <a:gd name="T30" fmla="*/ 24883 w 109"/>
                <a:gd name="T31" fmla="*/ 1198 h 156"/>
                <a:gd name="T32" fmla="*/ 21999 w 109"/>
                <a:gd name="T33" fmla="*/ 1151 h 156"/>
                <a:gd name="T34" fmla="*/ 20049 w 109"/>
                <a:gd name="T35" fmla="*/ 1045 h 156"/>
                <a:gd name="T36" fmla="*/ 20049 w 109"/>
                <a:gd name="T37" fmla="*/ 929 h 156"/>
                <a:gd name="T38" fmla="*/ 21091 w 109"/>
                <a:gd name="T39" fmla="*/ 796 h 156"/>
                <a:gd name="T40" fmla="*/ 22118 w 109"/>
                <a:gd name="T41" fmla="*/ 663 h 156"/>
                <a:gd name="T42" fmla="*/ 21091 w 109"/>
                <a:gd name="T43" fmla="*/ 515 h 156"/>
                <a:gd name="T44" fmla="*/ 18166 w 109"/>
                <a:gd name="T45" fmla="*/ 358 h 156"/>
                <a:gd name="T46" fmla="*/ 11875 w 109"/>
                <a:gd name="T47" fmla="*/ 192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33" name="Freeform 33"/>
            <p:cNvSpPr>
              <a:spLocks/>
            </p:cNvSpPr>
            <p:nvPr/>
          </p:nvSpPr>
          <p:spPr bwMode="ltGray">
            <a:xfrm rot="828663">
              <a:off x="266" y="3592"/>
              <a:ext cx="66" cy="43"/>
            </a:xfrm>
            <a:custGeom>
              <a:avLst/>
              <a:gdLst>
                <a:gd name="T0" fmla="*/ 0 w 54"/>
                <a:gd name="T1" fmla="*/ 0 h 40"/>
                <a:gd name="T2" fmla="*/ 1 w 54"/>
                <a:gd name="T3" fmla="*/ 1 h 40"/>
                <a:gd name="T4" fmla="*/ 2936 w 54"/>
                <a:gd name="T5" fmla="*/ 3 h 40"/>
                <a:gd name="T6" fmla="*/ 6550 w 54"/>
                <a:gd name="T7" fmla="*/ 82 h 40"/>
                <a:gd name="T8" fmla="*/ 10935 w 54"/>
                <a:gd name="T9" fmla="*/ 110 h 40"/>
                <a:gd name="T10" fmla="*/ 14617 w 54"/>
                <a:gd name="T11" fmla="*/ 137 h 40"/>
                <a:gd name="T12" fmla="*/ 18518 w 54"/>
                <a:gd name="T13" fmla="*/ 158 h 40"/>
                <a:gd name="T14" fmla="*/ 22633 w 54"/>
                <a:gd name="T15" fmla="*/ 170 h 40"/>
                <a:gd name="T16" fmla="*/ 27317 w 54"/>
                <a:gd name="T17" fmla="*/ 147 h 40"/>
                <a:gd name="T18" fmla="*/ 26687 w 54"/>
                <a:gd name="T19" fmla="*/ 230 h 40"/>
                <a:gd name="T20" fmla="*/ 25196 w 54"/>
                <a:gd name="T21" fmla="*/ 307 h 40"/>
                <a:gd name="T22" fmla="*/ 22350 w 54"/>
                <a:gd name="T23" fmla="*/ 355 h 40"/>
                <a:gd name="T24" fmla="*/ 18320 w 54"/>
                <a:gd name="T25" fmla="*/ 378 h 40"/>
                <a:gd name="T26" fmla="*/ 14047 w 54"/>
                <a:gd name="T27" fmla="*/ 375 h 40"/>
                <a:gd name="T28" fmla="*/ 9403 w 54"/>
                <a:gd name="T29" fmla="*/ 304 h 40"/>
                <a:gd name="T30" fmla="*/ 4937 w 54"/>
                <a:gd name="T31" fmla="*/ 197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34" name="Freeform 34"/>
            <p:cNvSpPr>
              <a:spLocks/>
            </p:cNvSpPr>
            <p:nvPr/>
          </p:nvSpPr>
          <p:spPr bwMode="ltGray">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35" name="Freeform 35"/>
            <p:cNvSpPr>
              <a:spLocks/>
            </p:cNvSpPr>
            <p:nvPr/>
          </p:nvSpPr>
          <p:spPr bwMode="ltGray">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36" name="Freeform 36"/>
            <p:cNvSpPr>
              <a:spLocks/>
            </p:cNvSpPr>
            <p:nvPr/>
          </p:nvSpPr>
          <p:spPr bwMode="ltGray">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37" name="Freeform 37"/>
            <p:cNvSpPr>
              <a:spLocks/>
            </p:cNvSpPr>
            <p:nvPr/>
          </p:nvSpPr>
          <p:spPr bwMode="ltGray">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38" name="Freeform 38"/>
            <p:cNvSpPr>
              <a:spLocks/>
            </p:cNvSpPr>
            <p:nvPr/>
          </p:nvSpPr>
          <p:spPr bwMode="ltGray">
            <a:xfrm rot="1584153">
              <a:off x="20" y="410"/>
              <a:ext cx="344" cy="245"/>
            </a:xfrm>
            <a:custGeom>
              <a:avLst/>
              <a:gdLst>
                <a:gd name="T0" fmla="*/ 0 w 257"/>
                <a:gd name="T1" fmla="*/ 0 h 237"/>
                <a:gd name="T2" fmla="*/ 0 w 257"/>
                <a:gd name="T3" fmla="*/ 67 h 237"/>
                <a:gd name="T4" fmla="*/ 22922 w 257"/>
                <a:gd name="T5" fmla="*/ 139 h 237"/>
                <a:gd name="T6" fmla="*/ 52466 w 257"/>
                <a:gd name="T7" fmla="*/ 211 h 237"/>
                <a:gd name="T8" fmla="*/ 94000 w 257"/>
                <a:gd name="T9" fmla="*/ 274 h 237"/>
                <a:gd name="T10" fmla="*/ 151879 w 257"/>
                <a:gd name="T11" fmla="*/ 334 h 237"/>
                <a:gd name="T12" fmla="*/ 225426 w 257"/>
                <a:gd name="T13" fmla="*/ 395 h 237"/>
                <a:gd name="T14" fmla="*/ 319338 w 257"/>
                <a:gd name="T15" fmla="*/ 451 h 237"/>
                <a:gd name="T16" fmla="*/ 427441 w 257"/>
                <a:gd name="T17" fmla="*/ 498 h 237"/>
                <a:gd name="T18" fmla="*/ 566429 w 257"/>
                <a:gd name="T19" fmla="*/ 545 h 237"/>
                <a:gd name="T20" fmla="*/ 723613 w 257"/>
                <a:gd name="T21" fmla="*/ 582 h 237"/>
                <a:gd name="T22" fmla="*/ 891254 w 257"/>
                <a:gd name="T23" fmla="*/ 611 h 237"/>
                <a:gd name="T24" fmla="*/ 1098658 w 257"/>
                <a:gd name="T25" fmla="*/ 639 h 237"/>
                <a:gd name="T26" fmla="*/ 1325053 w 257"/>
                <a:gd name="T27" fmla="*/ 653 h 237"/>
                <a:gd name="T28" fmla="*/ 1583883 w 257"/>
                <a:gd name="T29" fmla="*/ 665 h 237"/>
                <a:gd name="T30" fmla="*/ 1851148 w 257"/>
                <a:gd name="T31" fmla="*/ 661 h 237"/>
                <a:gd name="T32" fmla="*/ 2164060 w 257"/>
                <a:gd name="T33" fmla="*/ 650 h 237"/>
                <a:gd name="T34" fmla="*/ 1889897 w 257"/>
                <a:gd name="T35" fmla="*/ 634 h 237"/>
                <a:gd name="T36" fmla="*/ 1639693 w 257"/>
                <a:gd name="T37" fmla="*/ 613 h 237"/>
                <a:gd name="T38" fmla="*/ 1431946 w 257"/>
                <a:gd name="T39" fmla="*/ 591 h 237"/>
                <a:gd name="T40" fmla="*/ 1246336 w 257"/>
                <a:gd name="T41" fmla="*/ 571 h 237"/>
                <a:gd name="T42" fmla="*/ 1077105 w 257"/>
                <a:gd name="T43" fmla="*/ 541 h 237"/>
                <a:gd name="T44" fmla="*/ 943664 w 257"/>
                <a:gd name="T45" fmla="*/ 510 h 237"/>
                <a:gd name="T46" fmla="*/ 820550 w 257"/>
                <a:gd name="T47" fmla="*/ 473 h 237"/>
                <a:gd name="T48" fmla="*/ 705005 w 257"/>
                <a:gd name="T49" fmla="*/ 435 h 237"/>
                <a:gd name="T50" fmla="*/ 601184 w 257"/>
                <a:gd name="T51" fmla="*/ 395 h 237"/>
                <a:gd name="T52" fmla="*/ 516446 w 257"/>
                <a:gd name="T53" fmla="*/ 347 h 237"/>
                <a:gd name="T54" fmla="*/ 443789 w 257"/>
                <a:gd name="T55" fmla="*/ 302 h 237"/>
                <a:gd name="T56" fmla="*/ 364228 w 257"/>
                <a:gd name="T57" fmla="*/ 245 h 237"/>
                <a:gd name="T58" fmla="*/ 277652 w 257"/>
                <a:gd name="T59" fmla="*/ 191 h 237"/>
                <a:gd name="T60" fmla="*/ 194978 w 257"/>
                <a:gd name="T61" fmla="*/ 133 h 237"/>
                <a:gd name="T62" fmla="*/ 98490 w 257"/>
                <a:gd name="T63" fmla="*/ 65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39" name="Freeform 39"/>
            <p:cNvSpPr>
              <a:spLocks/>
            </p:cNvSpPr>
            <p:nvPr/>
          </p:nvSpPr>
          <p:spPr bwMode="ltGray">
            <a:xfrm rot="1584153">
              <a:off x="242" y="756"/>
              <a:ext cx="167" cy="115"/>
            </a:xfrm>
            <a:custGeom>
              <a:avLst/>
              <a:gdLst>
                <a:gd name="T0" fmla="*/ 789172 w 124"/>
                <a:gd name="T1" fmla="*/ 0 h 110"/>
                <a:gd name="T2" fmla="*/ 1261632 w 124"/>
                <a:gd name="T3" fmla="*/ 428 h 110"/>
                <a:gd name="T4" fmla="*/ 1226033 w 124"/>
                <a:gd name="T5" fmla="*/ 427 h 110"/>
                <a:gd name="T6" fmla="*/ 1089146 w 124"/>
                <a:gd name="T7" fmla="*/ 418 h 110"/>
                <a:gd name="T8" fmla="*/ 910348 w 124"/>
                <a:gd name="T9" fmla="*/ 404 h 110"/>
                <a:gd name="T10" fmla="*/ 695574 w 124"/>
                <a:gd name="T11" fmla="*/ 395 h 110"/>
                <a:gd name="T12" fmla="*/ 457758 w 124"/>
                <a:gd name="T13" fmla="*/ 386 h 110"/>
                <a:gd name="T14" fmla="*/ 259857 w 124"/>
                <a:gd name="T15" fmla="*/ 390 h 110"/>
                <a:gd name="T16" fmla="*/ 92507 w 124"/>
                <a:gd name="T17" fmla="*/ 408 h 110"/>
                <a:gd name="T18" fmla="*/ 0 w 124"/>
                <a:gd name="T19" fmla="*/ 437 h 110"/>
                <a:gd name="T20" fmla="*/ 37870 w 124"/>
                <a:gd name="T21" fmla="*/ 390 h 110"/>
                <a:gd name="T22" fmla="*/ 83201 w 124"/>
                <a:gd name="T23" fmla="*/ 353 h 110"/>
                <a:gd name="T24" fmla="*/ 167789 w 124"/>
                <a:gd name="T25" fmla="*/ 326 h 110"/>
                <a:gd name="T26" fmla="*/ 259857 w 124"/>
                <a:gd name="T27" fmla="*/ 303 h 110"/>
                <a:gd name="T28" fmla="*/ 368640 w 124"/>
                <a:gd name="T29" fmla="*/ 285 h 110"/>
                <a:gd name="T30" fmla="*/ 475996 w 124"/>
                <a:gd name="T31" fmla="*/ 283 h 110"/>
                <a:gd name="T32" fmla="*/ 596889 w 124"/>
                <a:gd name="T33" fmla="*/ 283 h 110"/>
                <a:gd name="T34" fmla="*/ 733665 w 124"/>
                <a:gd name="T35" fmla="*/ 296 h 110"/>
                <a:gd name="T36" fmla="*/ 743426 w 124"/>
                <a:gd name="T37" fmla="*/ 283 h 110"/>
                <a:gd name="T38" fmla="*/ 713827 w 124"/>
                <a:gd name="T39" fmla="*/ 227 h 110"/>
                <a:gd name="T40" fmla="*/ 680972 w 124"/>
                <a:gd name="T41" fmla="*/ 152 h 110"/>
                <a:gd name="T42" fmla="*/ 668640 w 124"/>
                <a:gd name="T43" fmla="*/ 119 h 110"/>
                <a:gd name="T44" fmla="*/ 641059 w 124"/>
                <a:gd name="T45" fmla="*/ 119 h 110"/>
                <a:gd name="T46" fmla="*/ 616497 w 124"/>
                <a:gd name="T47" fmla="*/ 114 h 110"/>
                <a:gd name="T48" fmla="*/ 596889 w 124"/>
                <a:gd name="T49" fmla="*/ 99 h 110"/>
                <a:gd name="T50" fmla="*/ 585972 w 124"/>
                <a:gd name="T51" fmla="*/ 87 h 110"/>
                <a:gd name="T52" fmla="*/ 585972 w 124"/>
                <a:gd name="T53" fmla="*/ 73 h 110"/>
                <a:gd name="T54" fmla="*/ 596889 w 124"/>
                <a:gd name="T55" fmla="*/ 58 h 110"/>
                <a:gd name="T56" fmla="*/ 675947 w 124"/>
                <a:gd name="T57" fmla="*/ 8 h 110"/>
                <a:gd name="T58" fmla="*/ 789172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40" name="Freeform 40"/>
            <p:cNvSpPr>
              <a:spLocks/>
            </p:cNvSpPr>
            <p:nvPr/>
          </p:nvSpPr>
          <p:spPr bwMode="ltGray">
            <a:xfrm rot="1584153">
              <a:off x="574" y="286"/>
              <a:ext cx="147" cy="160"/>
            </a:xfrm>
            <a:custGeom>
              <a:avLst/>
              <a:gdLst>
                <a:gd name="T0" fmla="*/ 0 w 109"/>
                <a:gd name="T1" fmla="*/ 0 h 156"/>
                <a:gd name="T2" fmla="*/ 52254 w 109"/>
                <a:gd name="T3" fmla="*/ 1 h 156"/>
                <a:gd name="T4" fmla="*/ 186245 w 109"/>
                <a:gd name="T5" fmla="*/ 5 h 156"/>
                <a:gd name="T6" fmla="*/ 389902 w 109"/>
                <a:gd name="T7" fmla="*/ 12 h 156"/>
                <a:gd name="T8" fmla="*/ 616093 w 109"/>
                <a:gd name="T9" fmla="*/ 55 h 156"/>
                <a:gd name="T10" fmla="*/ 830878 w 109"/>
                <a:gd name="T11" fmla="*/ 91 h 156"/>
                <a:gd name="T12" fmla="*/ 1019426 w 109"/>
                <a:gd name="T13" fmla="*/ 154 h 156"/>
                <a:gd name="T14" fmla="*/ 1134391 w 109"/>
                <a:gd name="T15" fmla="*/ 236 h 156"/>
                <a:gd name="T16" fmla="*/ 1156947 w 109"/>
                <a:gd name="T17" fmla="*/ 342 h 156"/>
                <a:gd name="T18" fmla="*/ 1120542 w 109"/>
                <a:gd name="T19" fmla="*/ 342 h 156"/>
                <a:gd name="T20" fmla="*/ 1058915 w 109"/>
                <a:gd name="T21" fmla="*/ 342 h 156"/>
                <a:gd name="T22" fmla="*/ 987164 w 109"/>
                <a:gd name="T23" fmla="*/ 342 h 156"/>
                <a:gd name="T24" fmla="*/ 922265 w 109"/>
                <a:gd name="T25" fmla="*/ 336 h 156"/>
                <a:gd name="T26" fmla="*/ 857872 w 109"/>
                <a:gd name="T27" fmla="*/ 334 h 156"/>
                <a:gd name="T28" fmla="*/ 785996 w 109"/>
                <a:gd name="T29" fmla="*/ 328 h 156"/>
                <a:gd name="T30" fmla="*/ 699910 w 109"/>
                <a:gd name="T31" fmla="*/ 318 h 156"/>
                <a:gd name="T32" fmla="*/ 616093 w 109"/>
                <a:gd name="T33" fmla="*/ 305 h 156"/>
                <a:gd name="T34" fmla="*/ 560498 w 109"/>
                <a:gd name="T35" fmla="*/ 275 h 156"/>
                <a:gd name="T36" fmla="*/ 560498 w 109"/>
                <a:gd name="T37" fmla="*/ 242 h 156"/>
                <a:gd name="T38" fmla="*/ 599017 w 109"/>
                <a:gd name="T39" fmla="*/ 212 h 156"/>
                <a:gd name="T40" fmla="*/ 634488 w 109"/>
                <a:gd name="T41" fmla="*/ 173 h 156"/>
                <a:gd name="T42" fmla="*/ 599017 w 109"/>
                <a:gd name="T43" fmla="*/ 137 h 156"/>
                <a:gd name="T44" fmla="*/ 513737 w 109"/>
                <a:gd name="T45" fmla="*/ 89 h 156"/>
                <a:gd name="T46" fmla="*/ 334298 w 109"/>
                <a:gd name="T47" fmla="*/ 54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41" name="Freeform 41"/>
            <p:cNvSpPr>
              <a:spLocks/>
            </p:cNvSpPr>
            <p:nvPr/>
          </p:nvSpPr>
          <p:spPr bwMode="ltGray">
            <a:xfrm rot="1584153">
              <a:off x="236" y="721"/>
              <a:ext cx="62" cy="97"/>
            </a:xfrm>
            <a:custGeom>
              <a:avLst/>
              <a:gdLst>
                <a:gd name="T0" fmla="*/ 329653 w 46"/>
                <a:gd name="T1" fmla="*/ 0 h 94"/>
                <a:gd name="T2" fmla="*/ 209007 w 46"/>
                <a:gd name="T3" fmla="*/ 97 h 94"/>
                <a:gd name="T4" fmla="*/ 155070 w 46"/>
                <a:gd name="T5" fmla="*/ 162 h 94"/>
                <a:gd name="T6" fmla="*/ 115052 w 46"/>
                <a:gd name="T7" fmla="*/ 211 h 94"/>
                <a:gd name="T8" fmla="*/ 0 w 46"/>
                <a:gd name="T9" fmla="*/ 247 h 94"/>
                <a:gd name="T10" fmla="*/ 126283 w 46"/>
                <a:gd name="T11" fmla="*/ 232 h 94"/>
                <a:gd name="T12" fmla="*/ 244581 w 46"/>
                <a:gd name="T13" fmla="*/ 214 h 94"/>
                <a:gd name="T14" fmla="*/ 331262 w 46"/>
                <a:gd name="T15" fmla="*/ 180 h 94"/>
                <a:gd name="T16" fmla="*/ 416756 w 46"/>
                <a:gd name="T17" fmla="*/ 149 h 94"/>
                <a:gd name="T18" fmla="*/ 474405 w 46"/>
                <a:gd name="T19" fmla="*/ 116 h 94"/>
                <a:gd name="T20" fmla="*/ 480220 w 46"/>
                <a:gd name="T21" fmla="*/ 75 h 94"/>
                <a:gd name="T22" fmla="*/ 444315 w 46"/>
                <a:gd name="T23" fmla="*/ 15 h 94"/>
                <a:gd name="T24" fmla="*/ 329653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42" name="Freeform 42"/>
            <p:cNvSpPr>
              <a:spLocks/>
            </p:cNvSpPr>
            <p:nvPr/>
          </p:nvSpPr>
          <p:spPr bwMode="ltGray">
            <a:xfrm rot="1584153">
              <a:off x="585" y="466"/>
              <a:ext cx="72" cy="41"/>
            </a:xfrm>
            <a:custGeom>
              <a:avLst/>
              <a:gdLst>
                <a:gd name="T0" fmla="*/ 0 w 54"/>
                <a:gd name="T1" fmla="*/ 0 h 40"/>
                <a:gd name="T2" fmla="*/ 1 w 54"/>
                <a:gd name="T3" fmla="*/ 1 h 40"/>
                <a:gd name="T4" fmla="*/ 47519 w 54"/>
                <a:gd name="T5" fmla="*/ 3 h 40"/>
                <a:gd name="T6" fmla="*/ 96320 w 54"/>
                <a:gd name="T7" fmla="*/ 8 h 40"/>
                <a:gd name="T8" fmla="*/ 154853 w 54"/>
                <a:gd name="T9" fmla="*/ 12 h 40"/>
                <a:gd name="T10" fmla="*/ 218224 w 54"/>
                <a:gd name="T11" fmla="*/ 15 h 40"/>
                <a:gd name="T12" fmla="*/ 286415 w 54"/>
                <a:gd name="T13" fmla="*/ 17 h 40"/>
                <a:gd name="T14" fmla="*/ 340407 w 54"/>
                <a:gd name="T15" fmla="*/ 18 h 40"/>
                <a:gd name="T16" fmla="*/ 403819 w 54"/>
                <a:gd name="T17" fmla="*/ 16 h 40"/>
                <a:gd name="T18" fmla="*/ 398640 w 54"/>
                <a:gd name="T19" fmla="*/ 56 h 40"/>
                <a:gd name="T20" fmla="*/ 376263 w 54"/>
                <a:gd name="T21" fmla="*/ 67 h 40"/>
                <a:gd name="T22" fmla="*/ 331359 w 54"/>
                <a:gd name="T23" fmla="*/ 77 h 40"/>
                <a:gd name="T24" fmla="*/ 275295 w 54"/>
                <a:gd name="T25" fmla="*/ 81 h 40"/>
                <a:gd name="T26" fmla="*/ 206471 w 54"/>
                <a:gd name="T27" fmla="*/ 79 h 40"/>
                <a:gd name="T28" fmla="*/ 139792 w 54"/>
                <a:gd name="T29" fmla="*/ 66 h 40"/>
                <a:gd name="T30" fmla="*/ 72240 w 54"/>
                <a:gd name="T31" fmla="*/ 51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43" name="Freeform 43"/>
            <p:cNvSpPr>
              <a:spLocks/>
            </p:cNvSpPr>
            <p:nvPr/>
          </p:nvSpPr>
          <p:spPr bwMode="ltGray">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sp>
          <p:nvSpPr>
            <p:cNvPr id="9244" name="Freeform 44"/>
            <p:cNvSpPr>
              <a:spLocks/>
            </p:cNvSpPr>
            <p:nvPr/>
          </p:nvSpPr>
          <p:spPr bwMode="ltGray">
            <a:xfrm rot="1584153">
              <a:off x="56" y="84"/>
              <a:ext cx="804" cy="686"/>
            </a:xfrm>
            <a:custGeom>
              <a:avLst/>
              <a:gdLst>
                <a:gd name="T0" fmla="*/ 174239 w 596"/>
                <a:gd name="T1" fmla="*/ 923 h 666"/>
                <a:gd name="T2" fmla="*/ 64571 w 596"/>
                <a:gd name="T3" fmla="*/ 856 h 666"/>
                <a:gd name="T4" fmla="*/ 0 w 596"/>
                <a:gd name="T5" fmla="*/ 723 h 666"/>
                <a:gd name="T6" fmla="*/ 39003 w 596"/>
                <a:gd name="T7" fmla="*/ 556 h 666"/>
                <a:gd name="T8" fmla="*/ 271517 w 596"/>
                <a:gd name="T9" fmla="*/ 379 h 666"/>
                <a:gd name="T10" fmla="*/ 737573 w 596"/>
                <a:gd name="T11" fmla="*/ 212 h 666"/>
                <a:gd name="T12" fmla="*/ 1524414 w 596"/>
                <a:gd name="T13" fmla="*/ 74 h 666"/>
                <a:gd name="T14" fmla="*/ 2645331 w 596"/>
                <a:gd name="T15" fmla="*/ 2 h 666"/>
                <a:gd name="T16" fmla="*/ 4079314 w 596"/>
                <a:gd name="T17" fmla="*/ 9 h 666"/>
                <a:gd name="T18" fmla="*/ 5189546 w 596"/>
                <a:gd name="T19" fmla="*/ 168 h 666"/>
                <a:gd name="T20" fmla="*/ 5939957 w 596"/>
                <a:gd name="T21" fmla="*/ 411 h 666"/>
                <a:gd name="T22" fmla="*/ 6334029 w 596"/>
                <a:gd name="T23" fmla="*/ 713 h 666"/>
                <a:gd name="T24" fmla="*/ 6382812 w 596"/>
                <a:gd name="T25" fmla="*/ 1026 h 666"/>
                <a:gd name="T26" fmla="*/ 6073787 w 596"/>
                <a:gd name="T27" fmla="*/ 1312 h 666"/>
                <a:gd name="T28" fmla="*/ 5434884 w 596"/>
                <a:gd name="T29" fmla="*/ 1538 h 666"/>
                <a:gd name="T30" fmla="*/ 4471319 w 596"/>
                <a:gd name="T31" fmla="*/ 1660 h 666"/>
                <a:gd name="T32" fmla="*/ 4172269 w 596"/>
                <a:gd name="T33" fmla="*/ 1651 h 666"/>
                <a:gd name="T34" fmla="*/ 4731537 w 596"/>
                <a:gd name="T35" fmla="*/ 1550 h 666"/>
                <a:gd name="T36" fmla="*/ 5166484 w 596"/>
                <a:gd name="T37" fmla="*/ 1357 h 666"/>
                <a:gd name="T38" fmla="*/ 5465658 w 596"/>
                <a:gd name="T39" fmla="*/ 1135 h 666"/>
                <a:gd name="T40" fmla="*/ 5571879 w 596"/>
                <a:gd name="T41" fmla="*/ 889 h 666"/>
                <a:gd name="T42" fmla="*/ 5507608 w 596"/>
                <a:gd name="T43" fmla="*/ 645 h 666"/>
                <a:gd name="T44" fmla="*/ 5196423 w 596"/>
                <a:gd name="T45" fmla="*/ 435 h 666"/>
                <a:gd name="T46" fmla="*/ 4642077 w 596"/>
                <a:gd name="T47" fmla="*/ 280 h 666"/>
                <a:gd name="T48" fmla="*/ 3658860 w 596"/>
                <a:gd name="T49" fmla="*/ 185 h 666"/>
                <a:gd name="T50" fmla="*/ 2638863 w 596"/>
                <a:gd name="T51" fmla="*/ 150 h 666"/>
                <a:gd name="T52" fmla="*/ 1867442 w 596"/>
                <a:gd name="T53" fmla="*/ 175 h 666"/>
                <a:gd name="T54" fmla="*/ 1299532 w 596"/>
                <a:gd name="T55" fmla="*/ 250 h 666"/>
                <a:gd name="T56" fmla="*/ 899161 w 596"/>
                <a:gd name="T57" fmla="*/ 373 h 666"/>
                <a:gd name="T58" fmla="*/ 611897 w 596"/>
                <a:gd name="T59" fmla="*/ 517 h 666"/>
                <a:gd name="T60" fmla="*/ 427735 w 596"/>
                <a:gd name="T61" fmla="*/ 680 h 666"/>
                <a:gd name="T62" fmla="*/ 300452 w 596"/>
                <a:gd name="T63" fmla="*/ 845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FFFFFF"/>
                </a:solidFill>
              </a:endParaRPr>
            </a:p>
          </p:txBody>
        </p:sp>
      </p:grpSp>
      <p:sp>
        <p:nvSpPr>
          <p:cNvPr id="21549" name="Rectangle 45"/>
          <p:cNvSpPr>
            <a:spLocks noGrp="1" noChangeArrowheads="1"/>
          </p:cNvSpPr>
          <p:nvPr>
            <p:ph type="title"/>
          </p:nvPr>
        </p:nvSpPr>
        <p:spPr bwMode="auto">
          <a:xfrm>
            <a:off x="442913" y="103188"/>
            <a:ext cx="8243887" cy="13144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9220" name="Rectangle 46"/>
          <p:cNvSpPr>
            <a:spLocks noGrp="1" noChangeArrowheads="1"/>
          </p:cNvSpPr>
          <p:nvPr>
            <p:ph type="body" idx="1"/>
          </p:nvPr>
        </p:nvSpPr>
        <p:spPr bwMode="auto">
          <a:xfrm>
            <a:off x="457200" y="1600200"/>
            <a:ext cx="82296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551" name="Rectangle 47"/>
          <p:cNvSpPr>
            <a:spLocks noGrp="1" noChangeArrowheads="1"/>
          </p:cNvSpPr>
          <p:nvPr>
            <p:ph type="dt" sz="half" idx="2"/>
          </p:nvPr>
        </p:nvSpPr>
        <p:spPr bwMode="auto">
          <a:xfrm>
            <a:off x="457200" y="6243638"/>
            <a:ext cx="2133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400">
                <a:solidFill>
                  <a:srgbClr val="FFFFFF"/>
                </a:solidFill>
                <a:latin typeface="Verdana"/>
                <a:ea typeface="宋体" charset="-122"/>
              </a:defRPr>
            </a:lvl1pPr>
          </a:lstStyle>
          <a:p>
            <a:pPr fontAlgn="base">
              <a:spcBef>
                <a:spcPct val="0"/>
              </a:spcBef>
              <a:spcAft>
                <a:spcPct val="0"/>
              </a:spcAft>
              <a:defRPr/>
            </a:pPr>
            <a:fld id="{46F6B62A-B6CF-41D6-8C8C-699EDC5B5BA5}" type="datetime1">
              <a:rPr lang="zh-CN" altLang="en-US"/>
              <a:pPr fontAlgn="base">
                <a:spcBef>
                  <a:spcPct val="0"/>
                </a:spcBef>
                <a:spcAft>
                  <a:spcPct val="0"/>
                </a:spcAft>
                <a:defRPr/>
              </a:pPr>
              <a:t>2024/10/22</a:t>
            </a:fld>
            <a:endParaRPr lang="en-US" altLang="zh-CN"/>
          </a:p>
        </p:txBody>
      </p:sp>
      <p:sp>
        <p:nvSpPr>
          <p:cNvPr id="21552" name="Rectangle 4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solidFill>
                  <a:srgbClr val="FFFFFF"/>
                </a:solidFill>
                <a:latin typeface="Verdana"/>
                <a:ea typeface="宋体" charset="-122"/>
              </a:defRPr>
            </a:lvl1pPr>
          </a:lstStyle>
          <a:p>
            <a:pPr fontAlgn="base">
              <a:spcBef>
                <a:spcPct val="0"/>
              </a:spcBef>
              <a:spcAft>
                <a:spcPct val="0"/>
              </a:spcAft>
              <a:defRPr/>
            </a:pPr>
            <a:r>
              <a:rPr lang="en-US" altLang="zh-CN"/>
              <a:t>《投资银行学》</a:t>
            </a:r>
          </a:p>
        </p:txBody>
      </p:sp>
      <p:sp>
        <p:nvSpPr>
          <p:cNvPr id="21553" name="Rectangle 49"/>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a:solidFill>
                  <a:srgbClr val="FFFFFF"/>
                </a:solidFill>
                <a:latin typeface="Verdana"/>
                <a:ea typeface="宋体"/>
              </a:defRPr>
            </a:lvl1pPr>
          </a:lstStyle>
          <a:p>
            <a:pPr fontAlgn="base">
              <a:spcBef>
                <a:spcPct val="0"/>
              </a:spcBef>
              <a:spcAft>
                <a:spcPct val="0"/>
              </a:spcAft>
              <a:defRPr/>
            </a:pPr>
            <a:fld id="{52AADC5E-8E49-441F-98EF-E9EC12821CC6}"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1064227715"/>
      </p:ext>
    </p:extLst>
  </p:cSld>
  <p:clrMap bg1="dk2" tx1="lt1" bg2="dk1"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Lst>
  <p:hf hdr="0" ftr="0"/>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000000"/>
            </a:outerShdw>
          </a:effectLst>
          <a:latin typeface="Verdana" pitchFamily="34" charset="0"/>
          <a:ea typeface="宋体"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000000"/>
            </a:outerShdw>
          </a:effectLst>
          <a:latin typeface="Verdana" pitchFamily="34" charset="0"/>
          <a:ea typeface="宋体"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000000"/>
            </a:outerShdw>
          </a:effectLst>
          <a:latin typeface="Verdana" pitchFamily="34" charset="0"/>
          <a:ea typeface="宋体"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000000"/>
            </a:outerShdw>
          </a:effectLst>
          <a:latin typeface="Verdana" pitchFamily="34" charset="0"/>
          <a:ea typeface="宋体"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000000"/>
            </a:outerShdw>
          </a:effectLst>
          <a:latin typeface="Verdana" pitchFamily="34" charset="0"/>
          <a:ea typeface="宋体"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000000"/>
            </a:outerShdw>
          </a:effectLst>
          <a:latin typeface="Verdana" pitchFamily="34" charset="0"/>
          <a:ea typeface="宋体"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000000"/>
            </a:outerShdw>
          </a:effectLst>
          <a:latin typeface="Verdana" pitchFamily="34" charset="0"/>
          <a:ea typeface="宋体"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000000"/>
            </a:outerShdw>
          </a:effectLst>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5E9EFF"/>
            </a:gs>
            <a:gs pos="39999">
              <a:srgbClr val="85C2FF"/>
            </a:gs>
            <a:gs pos="70000">
              <a:srgbClr val="C4D6EB"/>
            </a:gs>
            <a:gs pos="100000">
              <a:srgbClr val="FFEBFA"/>
            </a:gs>
          </a:gsLst>
          <a:lin ang="5400000"/>
        </a:gradFill>
        <a:effectLst/>
      </p:bgPr>
    </p:bg>
    <p:spTree>
      <p:nvGrpSpPr>
        <p:cNvPr id="1" name=""/>
        <p:cNvGrpSpPr/>
        <p:nvPr/>
      </p:nvGrpSpPr>
      <p:grpSpPr>
        <a:xfrm>
          <a:off x="0" y="0"/>
          <a:ext cx="0" cy="0"/>
          <a:chOff x="0" y="0"/>
          <a:chExt cx="0" cy="0"/>
        </a:xfrm>
      </p:grpSpPr>
      <p:sp>
        <p:nvSpPr>
          <p:cNvPr id="1126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6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ea typeface="宋体"/>
              </a:defRPr>
            </a:lvl1pPr>
          </a:lstStyle>
          <a:p>
            <a:pPr>
              <a:defRPr/>
            </a:pPr>
            <a:fld id="{0E04628B-F2B1-49E5-A096-BBD134F7BE16}" type="datetime1">
              <a:rPr lang="zh-CN" altLang="en-US"/>
              <a:pPr>
                <a:defRPr/>
              </a:pPr>
              <a:t>2024/10/22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a:ea typeface="宋体"/>
              </a:defRPr>
            </a:lvl1pPr>
          </a:lstStyle>
          <a:p>
            <a:pPr>
              <a:defRPr/>
            </a:pPr>
            <a:fld id="{E233F5C2-7035-4C8E-A11F-B5E758598184}" type="slidenum">
              <a:rPr lang="zh-CN" altLang="en-US"/>
              <a:pPr>
                <a:defRPr/>
              </a:pPr>
              <a:t>‹#›</a:t>
            </a:fld>
            <a:endParaRPr lang="zh-CN" altLang="en-US"/>
          </a:p>
        </p:txBody>
      </p:sp>
    </p:spTree>
    <p:extLst>
      <p:ext uri="{BB962C8B-B14F-4D97-AF65-F5344CB8AC3E}">
        <p14:creationId xmlns:p14="http://schemas.microsoft.com/office/powerpoint/2010/main" val="26589105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10.png"/><Relationship Id="rId7" Type="http://schemas.openxmlformats.org/officeDocument/2006/relationships/image" Target="../media/image38.wmf"/><Relationship Id="rId1" Type="http://schemas.openxmlformats.org/officeDocument/2006/relationships/slideLayout" Target="../slideLayouts/slideLayout24.xml"/><Relationship Id="rId6" Type="http://schemas.openxmlformats.org/officeDocument/2006/relationships/oleObject" Target="../embeddings/oleObject7.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39.wmf"/></Relationships>
</file>

<file path=ppt/slides/_rels/slide10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1.emf"/></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13.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3.bin"/><Relationship Id="rId1" Type="http://schemas.openxmlformats.org/officeDocument/2006/relationships/slideLayout" Target="../slideLayouts/slideLayout29.xml"/><Relationship Id="rId5" Type="http://schemas.openxmlformats.org/officeDocument/2006/relationships/image" Target="../media/image16.emf"/><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baike.baidu.com/pic/%E8%B4%A7%E5%B8%81/10267225/0/562c11dfa9ec8a13359aadf2f203918fa0ecc024?fr=lemma&amp;ct=single" TargetMode="External"/><Relationship Id="rId1" Type="http://schemas.openxmlformats.org/officeDocument/2006/relationships/slideLayout" Target="../slideLayouts/slideLayout49.xml"/><Relationship Id="rId5" Type="http://schemas.openxmlformats.org/officeDocument/2006/relationships/image" Target="../media/image28.wmf"/><Relationship Id="rId4" Type="http://schemas.openxmlformats.org/officeDocument/2006/relationships/oleObject" Target="../embeddings/oleObject5.bin"/></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08C16-B66F-A6F3-98F5-F3B1F9939774}"/>
              </a:ext>
            </a:extLst>
          </p:cNvPr>
          <p:cNvSpPr>
            <a:spLocks noGrp="1"/>
          </p:cNvSpPr>
          <p:nvPr>
            <p:ph type="title"/>
          </p:nvPr>
        </p:nvSpPr>
        <p:spPr>
          <a:xfrm>
            <a:off x="457200" y="2286000"/>
            <a:ext cx="8229600" cy="1143000"/>
          </a:xfrm>
        </p:spPr>
        <p:txBody>
          <a:bodyPr/>
          <a:lstStyle/>
          <a:p>
            <a:pPr algn="ctr"/>
            <a:r>
              <a:rPr lang="zh-CN" altLang="en-US" sz="4400" dirty="0">
                <a:latin typeface="宋体" panose="02010600030101010101" pitchFamily="2" charset="-122"/>
                <a:ea typeface="宋体" panose="02010600030101010101" pitchFamily="2" charset="-122"/>
              </a:rPr>
              <a:t>第</a:t>
            </a:r>
            <a:r>
              <a:rPr lang="en-US" altLang="zh-CN" sz="4400" dirty="0">
                <a:latin typeface="宋体" panose="02010600030101010101" pitchFamily="2" charset="-122"/>
                <a:ea typeface="宋体" panose="02010600030101010101" pitchFamily="2" charset="-122"/>
              </a:rPr>
              <a:t>2</a:t>
            </a:r>
            <a:r>
              <a:rPr lang="zh-CN" altLang="en-US" sz="4400" dirty="0">
                <a:latin typeface="宋体" panose="02010600030101010101" pitchFamily="2" charset="-122"/>
                <a:ea typeface="宋体" panose="02010600030101010101" pitchFamily="2" charset="-122"/>
              </a:rPr>
              <a:t>章  金融市场和金融机构</a:t>
            </a:r>
          </a:p>
        </p:txBody>
      </p:sp>
    </p:spTree>
    <p:extLst>
      <p:ext uri="{BB962C8B-B14F-4D97-AF65-F5344CB8AC3E}">
        <p14:creationId xmlns:p14="http://schemas.microsoft.com/office/powerpoint/2010/main" val="2191703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a:extLst>
              <a:ext uri="{FF2B5EF4-FFF2-40B4-BE49-F238E27FC236}">
                <a16:creationId xmlns:a16="http://schemas.microsoft.com/office/drawing/2014/main" id="{270830B5-7AC6-4552-9350-76CF263C6722}"/>
              </a:ext>
            </a:extLst>
          </p:cNvPr>
          <p:cNvSpPr>
            <a:spLocks noGrp="1" noChangeArrowheads="1"/>
          </p:cNvSpPr>
          <p:nvPr>
            <p:ph type="title"/>
          </p:nvPr>
        </p:nvSpPr>
        <p:spPr bwMode="auto">
          <a:xfrm>
            <a:off x="1659735" y="1019175"/>
            <a:ext cx="5829300" cy="685800"/>
          </a:xfrm>
          <a:ln>
            <a:miter lim="800000"/>
            <a:headEnd/>
            <a:tailEnd/>
          </a:ln>
        </p:spPr>
        <p:txBody>
          <a:bodyPr vert="horz" wrap="square" lIns="69056" tIns="34529" rIns="69056" bIns="34529" numCol="1" anchor="ctr"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通过金融市场的资金流动</a:t>
            </a:r>
            <a:endParaRPr lang="en-US" altLang="zh-CN" sz="3000" dirty="0">
              <a:effectLst>
                <a:outerShdw blurRad="38100" dist="38100" dir="2700000" algn="tl">
                  <a:srgbClr val="C0C0C0"/>
                </a:outerShdw>
              </a:effectLst>
              <a:ea typeface="宋体" pitchFamily="2" charset="-122"/>
            </a:endParaRPr>
          </a:p>
        </p:txBody>
      </p:sp>
      <p:sp>
        <p:nvSpPr>
          <p:cNvPr id="562190" name="Rectangle 14">
            <a:extLst>
              <a:ext uri="{FF2B5EF4-FFF2-40B4-BE49-F238E27FC236}">
                <a16:creationId xmlns:a16="http://schemas.microsoft.com/office/drawing/2014/main" id="{ACD00326-2005-4AC8-8F15-5D98D4E0F359}"/>
              </a:ext>
            </a:extLst>
          </p:cNvPr>
          <p:cNvSpPr>
            <a:spLocks noGrp="1" noChangeArrowheads="1"/>
          </p:cNvSpPr>
          <p:nvPr>
            <p:ph idx="1"/>
          </p:nvPr>
        </p:nvSpPr>
        <p:spPr>
          <a:xfrm>
            <a:off x="1547816" y="4508899"/>
            <a:ext cx="5941219" cy="972740"/>
          </a:xfrm>
        </p:spPr>
        <p:txBody>
          <a:bodyPr/>
          <a:lstStyle/>
          <a:p>
            <a:pPr>
              <a:lnSpc>
                <a:spcPct val="90000"/>
              </a:lnSpc>
            </a:pPr>
            <a:r>
              <a:rPr lang="zh-CN" altLang="en-US" sz="1800" b="1">
                <a:solidFill>
                  <a:srgbClr val="FF00FF"/>
                </a:solidFill>
                <a:latin typeface="Times New Roman" panose="02020603050405020304" pitchFamily="18" charset="0"/>
                <a:ea typeface="宋体" panose="02010600030101010101" pitchFamily="2" charset="-122"/>
              </a:rPr>
              <a:t>金融工具：</a:t>
            </a:r>
            <a:r>
              <a:rPr lang="zh-CN" altLang="en-US" sz="1800" b="1">
                <a:latin typeface="Times New Roman" panose="02020603050405020304" pitchFamily="18" charset="0"/>
                <a:ea typeface="宋体" panose="02010600030101010101" pitchFamily="2" charset="-122"/>
              </a:rPr>
              <a:t>股票，债券</a:t>
            </a:r>
            <a:endParaRPr lang="en-US" altLang="zh-CN" sz="1800" b="1">
              <a:latin typeface="Times New Roman" panose="02020603050405020304" pitchFamily="18" charset="0"/>
              <a:ea typeface="宋体" panose="02010600030101010101" pitchFamily="2" charset="-122"/>
            </a:endParaRPr>
          </a:p>
          <a:p>
            <a:pPr>
              <a:lnSpc>
                <a:spcPct val="90000"/>
              </a:lnSpc>
            </a:pPr>
            <a:r>
              <a:rPr lang="zh-CN" altLang="en-US" sz="1800" b="1">
                <a:solidFill>
                  <a:srgbClr val="FF00FF"/>
                </a:solidFill>
                <a:latin typeface="Times New Roman" panose="02020603050405020304" pitchFamily="18" charset="0"/>
                <a:ea typeface="宋体" panose="02010600030101010101" pitchFamily="2" charset="-122"/>
              </a:rPr>
              <a:t>金融市场：</a:t>
            </a:r>
            <a:r>
              <a:rPr lang="zh-CN" altLang="en-US" sz="1800" b="1">
                <a:latin typeface="Times New Roman" panose="02020603050405020304" pitchFamily="18" charset="0"/>
                <a:ea typeface="宋体" panose="02010600030101010101" pitchFamily="2" charset="-122"/>
              </a:rPr>
              <a:t>股票市场，债券市场</a:t>
            </a:r>
            <a:endParaRPr lang="en-US" altLang="zh-CN" sz="1800" i="1">
              <a:latin typeface="Times New Roman" panose="02020603050405020304" pitchFamily="18" charset="0"/>
              <a:ea typeface="宋体" panose="02010600030101010101" pitchFamily="2" charset="-122"/>
            </a:endParaRPr>
          </a:p>
        </p:txBody>
      </p:sp>
      <p:sp>
        <p:nvSpPr>
          <p:cNvPr id="74756" name="Oval 4">
            <a:extLst>
              <a:ext uri="{FF2B5EF4-FFF2-40B4-BE49-F238E27FC236}">
                <a16:creationId xmlns:a16="http://schemas.microsoft.com/office/drawing/2014/main" id="{08CCFA4B-3E14-487A-9712-A5C13498B69B}"/>
              </a:ext>
            </a:extLst>
          </p:cNvPr>
          <p:cNvSpPr>
            <a:spLocks noChangeArrowheads="1"/>
          </p:cNvSpPr>
          <p:nvPr/>
        </p:nvSpPr>
        <p:spPr bwMode="auto">
          <a:xfrm>
            <a:off x="3643314" y="2324100"/>
            <a:ext cx="2022872" cy="457200"/>
          </a:xfrm>
          <a:prstGeom prst="ellipse">
            <a:avLst/>
          </a:prstGeom>
          <a:solidFill>
            <a:schemeClr val="accent2"/>
          </a:solidFill>
          <a:ln w="9525">
            <a:solidFill>
              <a:srgbClr val="000000"/>
            </a:solidFill>
            <a:round/>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2100" b="1">
                <a:solidFill>
                  <a:srgbClr val="000000"/>
                </a:solidFill>
                <a:latin typeface="Times New Roman" panose="02020603050405020304" pitchFamily="18" charset="0"/>
              </a:rPr>
              <a:t>金融市场</a:t>
            </a:r>
            <a:endParaRPr lang="en-US" altLang="zh-CN" sz="2100" b="1">
              <a:solidFill>
                <a:srgbClr val="000000"/>
              </a:solidFill>
              <a:latin typeface="Times New Roman" panose="02020603050405020304" pitchFamily="18" charset="0"/>
            </a:endParaRPr>
          </a:p>
        </p:txBody>
      </p:sp>
      <p:grpSp>
        <p:nvGrpSpPr>
          <p:cNvPr id="74757" name="Group 5">
            <a:extLst>
              <a:ext uri="{FF2B5EF4-FFF2-40B4-BE49-F238E27FC236}">
                <a16:creationId xmlns:a16="http://schemas.microsoft.com/office/drawing/2014/main" id="{0F834235-6D2C-4E66-8E2F-68E987531010}"/>
              </a:ext>
            </a:extLst>
          </p:cNvPr>
          <p:cNvGrpSpPr>
            <a:grpSpLocks/>
          </p:cNvGrpSpPr>
          <p:nvPr/>
        </p:nvGrpSpPr>
        <p:grpSpPr bwMode="auto">
          <a:xfrm>
            <a:off x="2500313" y="2571750"/>
            <a:ext cx="3886200" cy="971550"/>
            <a:chOff x="1392" y="1584"/>
            <a:chExt cx="3264" cy="816"/>
          </a:xfrm>
        </p:grpSpPr>
        <p:sp>
          <p:nvSpPr>
            <p:cNvPr id="74762" name="Line 6">
              <a:extLst>
                <a:ext uri="{FF2B5EF4-FFF2-40B4-BE49-F238E27FC236}">
                  <a16:creationId xmlns:a16="http://schemas.microsoft.com/office/drawing/2014/main" id="{41F01DDB-4F7A-4DB4-B115-EC15C6394EB6}"/>
                </a:ext>
              </a:extLst>
            </p:cNvPr>
            <p:cNvSpPr>
              <a:spLocks noChangeShapeType="1"/>
            </p:cNvSpPr>
            <p:nvPr/>
          </p:nvSpPr>
          <p:spPr bwMode="auto">
            <a:xfrm flipV="1">
              <a:off x="1392" y="1584"/>
              <a:ext cx="0" cy="816"/>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4763" name="Line 7">
              <a:extLst>
                <a:ext uri="{FF2B5EF4-FFF2-40B4-BE49-F238E27FC236}">
                  <a16:creationId xmlns:a16="http://schemas.microsoft.com/office/drawing/2014/main" id="{6B708838-C7E2-4432-AAB3-2504C21E9EAA}"/>
                </a:ext>
              </a:extLst>
            </p:cNvPr>
            <p:cNvSpPr>
              <a:spLocks noChangeShapeType="1"/>
            </p:cNvSpPr>
            <p:nvPr/>
          </p:nvSpPr>
          <p:spPr bwMode="auto">
            <a:xfrm>
              <a:off x="1392" y="1584"/>
              <a:ext cx="960" cy="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4764" name="Line 8">
              <a:extLst>
                <a:ext uri="{FF2B5EF4-FFF2-40B4-BE49-F238E27FC236}">
                  <a16:creationId xmlns:a16="http://schemas.microsoft.com/office/drawing/2014/main" id="{A55E93CB-7CF2-4675-AAE2-C60C2743B3EE}"/>
                </a:ext>
              </a:extLst>
            </p:cNvPr>
            <p:cNvSpPr>
              <a:spLocks noChangeShapeType="1"/>
            </p:cNvSpPr>
            <p:nvPr/>
          </p:nvSpPr>
          <p:spPr bwMode="auto">
            <a:xfrm>
              <a:off x="4080" y="1584"/>
              <a:ext cx="576" cy="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4765" name="Line 9">
              <a:extLst>
                <a:ext uri="{FF2B5EF4-FFF2-40B4-BE49-F238E27FC236}">
                  <a16:creationId xmlns:a16="http://schemas.microsoft.com/office/drawing/2014/main" id="{C44EBB79-5A21-46AD-BBBF-545D12D47D85}"/>
                </a:ext>
              </a:extLst>
            </p:cNvPr>
            <p:cNvSpPr>
              <a:spLocks noChangeShapeType="1"/>
            </p:cNvSpPr>
            <p:nvPr/>
          </p:nvSpPr>
          <p:spPr bwMode="auto">
            <a:xfrm>
              <a:off x="4656" y="1584"/>
              <a:ext cx="0" cy="816"/>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grpSp>
      <p:sp>
        <p:nvSpPr>
          <p:cNvPr id="74758" name="Text Box 10">
            <a:extLst>
              <a:ext uri="{FF2B5EF4-FFF2-40B4-BE49-F238E27FC236}">
                <a16:creationId xmlns:a16="http://schemas.microsoft.com/office/drawing/2014/main" id="{D8B1B50A-D361-446E-BCAF-0575EF1EEE50}"/>
              </a:ext>
            </a:extLst>
          </p:cNvPr>
          <p:cNvSpPr txBox="1">
            <a:spLocks noChangeArrowheads="1"/>
          </p:cNvSpPr>
          <p:nvPr/>
        </p:nvSpPr>
        <p:spPr bwMode="auto">
          <a:xfrm>
            <a:off x="1845469" y="3621881"/>
            <a:ext cx="1314450" cy="342900"/>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盈余单位</a:t>
            </a:r>
            <a:endParaRPr lang="en-US" altLang="zh-CN" sz="1800" b="1">
              <a:solidFill>
                <a:srgbClr val="000000"/>
              </a:solidFill>
              <a:latin typeface="Times New Roman" panose="02020603050405020304" pitchFamily="18" charset="0"/>
            </a:endParaRPr>
          </a:p>
        </p:txBody>
      </p:sp>
      <p:sp>
        <p:nvSpPr>
          <p:cNvPr id="74759" name="Text Box 11">
            <a:extLst>
              <a:ext uri="{FF2B5EF4-FFF2-40B4-BE49-F238E27FC236}">
                <a16:creationId xmlns:a16="http://schemas.microsoft.com/office/drawing/2014/main" id="{E48E90A5-CD37-41DA-9CD5-C1D20B6507F9}"/>
              </a:ext>
            </a:extLst>
          </p:cNvPr>
          <p:cNvSpPr txBox="1">
            <a:spLocks noChangeArrowheads="1"/>
          </p:cNvSpPr>
          <p:nvPr/>
        </p:nvSpPr>
        <p:spPr bwMode="auto">
          <a:xfrm>
            <a:off x="5726906" y="3621881"/>
            <a:ext cx="1314450" cy="342900"/>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赤字单位</a:t>
            </a:r>
            <a:endParaRPr lang="en-US" altLang="zh-CN" sz="1800" b="1">
              <a:solidFill>
                <a:srgbClr val="000000"/>
              </a:solidFill>
              <a:latin typeface="Times New Roman" panose="02020603050405020304" pitchFamily="18" charset="0"/>
            </a:endParaRPr>
          </a:p>
        </p:txBody>
      </p:sp>
      <p:sp>
        <p:nvSpPr>
          <p:cNvPr id="74760" name="Text Box 12">
            <a:extLst>
              <a:ext uri="{FF2B5EF4-FFF2-40B4-BE49-F238E27FC236}">
                <a16:creationId xmlns:a16="http://schemas.microsoft.com/office/drawing/2014/main" id="{5DF87A17-43DD-4B35-BCE2-F59A867629F5}"/>
              </a:ext>
            </a:extLst>
          </p:cNvPr>
          <p:cNvSpPr txBox="1">
            <a:spLocks noChangeArrowheads="1"/>
          </p:cNvSpPr>
          <p:nvPr/>
        </p:nvSpPr>
        <p:spPr bwMode="auto">
          <a:xfrm>
            <a:off x="3417094" y="3544492"/>
            <a:ext cx="21717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50000"/>
              </a:spcBef>
              <a:spcAft>
                <a:spcPct val="0"/>
              </a:spcAft>
            </a:pPr>
            <a:r>
              <a:rPr lang="zh-CN" altLang="en-US" sz="1500" b="1">
                <a:solidFill>
                  <a:srgbClr val="FF3300"/>
                </a:solidFill>
                <a:latin typeface="Times New Roman" panose="02020603050405020304" pitchFamily="18" charset="0"/>
              </a:rPr>
              <a:t>一个家庭购买公司发行的股票或债券</a:t>
            </a:r>
            <a:endParaRPr lang="en-US" altLang="zh-CN" sz="1500" b="1">
              <a:solidFill>
                <a:srgbClr val="FF3300"/>
              </a:solidFill>
              <a:latin typeface="Times New Roman" panose="02020603050405020304" pitchFamily="18" charset="0"/>
            </a:endParaRPr>
          </a:p>
        </p:txBody>
      </p:sp>
      <p:sp>
        <p:nvSpPr>
          <p:cNvPr id="74761" name="Text Box 13">
            <a:extLst>
              <a:ext uri="{FF2B5EF4-FFF2-40B4-BE49-F238E27FC236}">
                <a16:creationId xmlns:a16="http://schemas.microsoft.com/office/drawing/2014/main" id="{31E83294-32D7-4876-B93C-825AF27F1522}"/>
              </a:ext>
            </a:extLst>
          </p:cNvPr>
          <p:cNvSpPr txBox="1">
            <a:spLocks noChangeArrowheads="1"/>
          </p:cNvSpPr>
          <p:nvPr/>
        </p:nvSpPr>
        <p:spPr bwMode="auto">
          <a:xfrm>
            <a:off x="2178845" y="2025254"/>
            <a:ext cx="1512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50000"/>
              </a:spcBef>
              <a:spcAft>
                <a:spcPct val="0"/>
              </a:spcAft>
            </a:pPr>
            <a:endParaRPr lang="en-US" altLang="zh-CN" sz="1500">
              <a:solidFill>
                <a:srgbClr val="FF33CC"/>
              </a:solidFill>
              <a:latin typeface="Times New Roman" panose="02020603050405020304" pitchFamily="18" charset="0"/>
            </a:endParaRPr>
          </a:p>
        </p:txBody>
      </p:sp>
      <p:sp>
        <p:nvSpPr>
          <p:cNvPr id="14" name="箭头: 五边形 13">
            <a:extLst>
              <a:ext uri="{FF2B5EF4-FFF2-40B4-BE49-F238E27FC236}">
                <a16:creationId xmlns:a16="http://schemas.microsoft.com/office/drawing/2014/main" id="{EC096C4A-5F46-40C0-885D-364DAD61BC43}"/>
              </a:ext>
            </a:extLst>
          </p:cNvPr>
          <p:cNvSpPr/>
          <p:nvPr/>
        </p:nvSpPr>
        <p:spPr bwMode="auto">
          <a:xfrm>
            <a:off x="2500313" y="5692380"/>
            <a:ext cx="2611120" cy="531257"/>
          </a:xfrm>
          <a:prstGeom prst="homePlate">
            <a:avLst/>
          </a:prstGeom>
          <a:solidFill>
            <a:srgbClr val="92D050"/>
          </a:solidFill>
          <a:ln w="12700" cap="flat" cmpd="sng" algn="ctr">
            <a:no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ZapfDingbats"/>
              </a:rPr>
              <a:t>视频：荷兰股票起源</a:t>
            </a:r>
          </a:p>
        </p:txBody>
      </p:sp>
    </p:spTree>
    <p:extLst>
      <p:ext uri="{BB962C8B-B14F-4D97-AF65-F5344CB8AC3E}">
        <p14:creationId xmlns:p14="http://schemas.microsoft.com/office/powerpoint/2010/main" val="274252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2190">
                                            <p:txEl>
                                              <p:pRg st="0" end="0"/>
                                            </p:txEl>
                                          </p:spTgt>
                                        </p:tgtEl>
                                        <p:attrNameLst>
                                          <p:attrName>style.visibility</p:attrName>
                                        </p:attrNameLst>
                                      </p:cBhvr>
                                      <p:to>
                                        <p:strVal val="visible"/>
                                      </p:to>
                                    </p:set>
                                    <p:animEffect transition="in" filter="blinds(horizontal)">
                                      <p:cBhvr>
                                        <p:cTn id="7" dur="500"/>
                                        <p:tgtEl>
                                          <p:spTgt spid="5621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2190">
                                            <p:txEl>
                                              <p:pRg st="1" end="1"/>
                                            </p:txEl>
                                          </p:spTgt>
                                        </p:tgtEl>
                                        <p:attrNameLst>
                                          <p:attrName>style.visibility</p:attrName>
                                        </p:attrNameLst>
                                      </p:cBhvr>
                                      <p:to>
                                        <p:strVal val="visible"/>
                                      </p:to>
                                    </p:set>
                                    <p:animEffect transition="in" filter="blinds(horizontal)">
                                      <p:cBhvr>
                                        <p:cTn id="12" dur="500"/>
                                        <p:tgtEl>
                                          <p:spTgt spid="5621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2D0E02E-2D84-4CE2-8407-12CFCAB34FDE}"/>
              </a:ext>
            </a:extLst>
          </p:cNvPr>
          <p:cNvSpPr txBox="1"/>
          <p:nvPr/>
        </p:nvSpPr>
        <p:spPr>
          <a:xfrm>
            <a:off x="446961" y="1027869"/>
            <a:ext cx="8046879" cy="5221301"/>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rPr>
              <a:t>荷兰人对于陆战兴趣不大，因此就付钱请了雇佣兵来负责和西班牙人打仗。至于荷兰自己，则是船越建越大，开始往海上发展。虽然佣兵或大型战船都所费不赀（</a:t>
            </a:r>
            <a:r>
              <a:rPr lang="en-US" altLang="zh-CN" sz="1600" dirty="0">
                <a:latin typeface="宋体" panose="02010600030101010101" pitchFamily="2" charset="-122"/>
                <a:ea typeface="宋体" panose="02010600030101010101" pitchFamily="2" charset="-122"/>
              </a:rPr>
              <a:t>zi</a:t>
            </a:r>
            <a:r>
              <a:rPr lang="zh-CN" altLang="en-US" sz="1600" dirty="0">
                <a:latin typeface="宋体" panose="02010600030101010101" pitchFamily="2" charset="-122"/>
                <a:ea typeface="宋体" panose="02010600030101010101" pitchFamily="2" charset="-122"/>
              </a:rPr>
              <a:t>），但当时荷兰人取得了欧洲新兴金融系统的信任</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同时西班牙国王则恣意背叛这些信任</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于是比强大的西班牙帝国更容易取得资金提供给各个远征队。</a:t>
            </a:r>
            <a:endParaRPr lang="en-US" altLang="zh-CN" sz="1600" dirty="0">
              <a:latin typeface="宋体" panose="02010600030101010101" pitchFamily="2" charset="-122"/>
              <a:ea typeface="宋体" panose="02010600030101010101" pitchFamily="2" charset="-122"/>
            </a:endParaRPr>
          </a:p>
          <a:p>
            <a:pPr marL="257175" indent="-257175" algn="just">
              <a:lnSpc>
                <a:spcPct val="15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rPr>
              <a:t>金融家提供荷兰人足够的信贷，让他们得以建立军队和舰队。这些军队和舰队让荷兰控制了全球贸易路线。这样一来，就产生了极可观的利润。有了这些利润，荷兰人能够偿还贷款，也更加强了金融家对他们的信任。阿姆斯特丹不仅很快成了欧洲首屈一指的重要港口，更是欧洲的金融圣地。那么，荷兰人到底是怎样赢得了金融体系的信任</a:t>
            </a:r>
            <a:r>
              <a:rPr lang="en-US" altLang="zh-CN" sz="1600" dirty="0">
                <a:latin typeface="宋体" panose="02010600030101010101" pitchFamily="2" charset="-122"/>
                <a:ea typeface="宋体" panose="02010600030101010101" pitchFamily="2" charset="-122"/>
              </a:rPr>
              <a:t>?</a:t>
            </a:r>
          </a:p>
          <a:p>
            <a:pPr marL="600075" lvl="1" indent="-257175" algn="just">
              <a:lnSpc>
                <a:spcPct val="15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rPr>
              <a:t>首先，他们坚持准时、全额还款，让贷款人借款给他们的风险降低。</a:t>
            </a:r>
            <a:endParaRPr lang="en-US" altLang="zh-CN" sz="1600" dirty="0">
              <a:latin typeface="宋体" panose="02010600030101010101" pitchFamily="2" charset="-122"/>
              <a:ea typeface="宋体" panose="02010600030101010101" pitchFamily="2" charset="-122"/>
            </a:endParaRPr>
          </a:p>
          <a:p>
            <a:pPr marL="600075" lvl="1" indent="-257175" algn="just">
              <a:lnSpc>
                <a:spcPct val="15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rPr>
              <a:t>其次，荷兰司法独立，而且保护个人权利特别是私有财产权。相较之下，独裁国家不愿保障个人和其财产，于是资本也就一点一滴离开，流向那些愿意遵守法制、保护私有财产的国家。</a:t>
            </a:r>
            <a:endParaRPr lang="en-US" altLang="zh-CN" sz="1600" dirty="0">
              <a:latin typeface="宋体" panose="02010600030101010101" pitchFamily="2" charset="-122"/>
              <a:ea typeface="宋体" panose="02010600030101010101" pitchFamily="2" charset="-122"/>
            </a:endParaRPr>
          </a:p>
          <a:p>
            <a:pPr marL="600075" lvl="1" indent="-257175" algn="just">
              <a:lnSpc>
                <a:spcPct val="15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rPr>
              <a:t>资料来源：</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人类简史</a:t>
            </a:r>
            <a:r>
              <a:rPr lang="en-US" altLang="zh-CN" sz="1600" dirty="0">
                <a:latin typeface="宋体" panose="02010600030101010101" pitchFamily="2" charset="-122"/>
                <a:ea typeface="宋体" panose="02010600030101010101" pitchFamily="2" charset="-122"/>
              </a:rPr>
              <a:t>》</a:t>
            </a:r>
            <a:endParaRPr lang="zh-CN" altLang="en-US" sz="1600" dirty="0"/>
          </a:p>
        </p:txBody>
      </p:sp>
      <p:sp>
        <p:nvSpPr>
          <p:cNvPr id="8" name="文本框 7">
            <a:extLst>
              <a:ext uri="{FF2B5EF4-FFF2-40B4-BE49-F238E27FC236}">
                <a16:creationId xmlns:a16="http://schemas.microsoft.com/office/drawing/2014/main" id="{777E8D00-11DE-406E-BB6F-260B7C868B8F}"/>
              </a:ext>
            </a:extLst>
          </p:cNvPr>
          <p:cNvSpPr txBox="1"/>
          <p:nvPr/>
        </p:nvSpPr>
        <p:spPr>
          <a:xfrm>
            <a:off x="625156" y="443556"/>
            <a:ext cx="6108384" cy="415498"/>
          </a:xfrm>
          <a:prstGeom prst="rect">
            <a:avLst/>
          </a:prstGeom>
          <a:noFill/>
        </p:spPr>
        <p:txBody>
          <a:bodyPr wrap="square" rtlCol="0">
            <a:spAutoFit/>
          </a:bodyPr>
          <a:lstStyle/>
          <a:p>
            <a:r>
              <a:rPr lang="zh-CN" altLang="en-US" sz="2100" dirty="0">
                <a:latin typeface="微软雅黑" panose="020B0503020204020204" pitchFamily="34" charset="-122"/>
                <a:ea typeface="微软雅黑" panose="020B0503020204020204" pitchFamily="34" charset="-122"/>
              </a:rPr>
              <a:t>附录：荷兰人成功的秘诀，就在于信贷</a:t>
            </a:r>
          </a:p>
        </p:txBody>
      </p:sp>
    </p:spTree>
    <p:extLst>
      <p:ext uri="{BB962C8B-B14F-4D97-AF65-F5344CB8AC3E}">
        <p14:creationId xmlns:p14="http://schemas.microsoft.com/office/powerpoint/2010/main" val="21273218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FDF1FA-25C4-4FBB-B371-F1A695825274}"/>
              </a:ext>
            </a:extLst>
          </p:cNvPr>
          <p:cNvSpPr>
            <a:spLocks noGrp="1"/>
          </p:cNvSpPr>
          <p:nvPr>
            <p:ph type="title"/>
          </p:nvPr>
        </p:nvSpPr>
        <p:spPr/>
        <p:txBody>
          <a:bodyPr/>
          <a:lstStyle/>
          <a:p>
            <a:r>
              <a:rPr lang="zh-CN" altLang="en-US" dirty="0"/>
              <a:t>金融系统的激励功能</a:t>
            </a:r>
          </a:p>
        </p:txBody>
      </p:sp>
      <p:sp>
        <p:nvSpPr>
          <p:cNvPr id="3" name="内容占位符 2">
            <a:extLst>
              <a:ext uri="{FF2B5EF4-FFF2-40B4-BE49-F238E27FC236}">
                <a16:creationId xmlns:a16="http://schemas.microsoft.com/office/drawing/2014/main" id="{CFF7064C-94E0-D66A-7EA5-D95940045F64}"/>
              </a:ext>
            </a:extLst>
          </p:cNvPr>
          <p:cNvSpPr>
            <a:spLocks noGrp="1"/>
          </p:cNvSpPr>
          <p:nvPr>
            <p:ph idx="1"/>
          </p:nvPr>
        </p:nvSpPr>
        <p:spPr/>
        <p:txBody>
          <a:bodyPr/>
          <a:lstStyle/>
          <a:p>
            <a:r>
              <a:rPr lang="zh-CN" altLang="en-US" dirty="0"/>
              <a:t>有媒体公开了</a:t>
            </a:r>
            <a:r>
              <a:rPr lang="en-US" altLang="zh-CN" dirty="0"/>
              <a:t>2021</a:t>
            </a:r>
            <a:r>
              <a:rPr lang="zh-CN" altLang="en-US" dirty="0"/>
              <a:t>年</a:t>
            </a:r>
            <a:r>
              <a:rPr lang="en-US" altLang="zh-CN" dirty="0"/>
              <a:t>CEO</a:t>
            </a:r>
            <a:r>
              <a:rPr lang="zh-CN" altLang="en-US" dirty="0"/>
              <a:t>薪酬调查，其中马斯克作为特斯拉</a:t>
            </a:r>
            <a:r>
              <a:rPr lang="en-US" altLang="zh-CN" dirty="0"/>
              <a:t>CEO</a:t>
            </a:r>
            <a:r>
              <a:rPr lang="zh-CN" altLang="en-US" dirty="0"/>
              <a:t>的年收入是最高的，超过了</a:t>
            </a:r>
            <a:r>
              <a:rPr lang="en-US" altLang="zh-CN" dirty="0"/>
              <a:t>100</a:t>
            </a:r>
            <a:r>
              <a:rPr lang="zh-CN" altLang="en-US" dirty="0"/>
              <a:t>亿美元，这应该是有史以来收入最高的</a:t>
            </a:r>
            <a:r>
              <a:rPr lang="en-US" altLang="zh-CN" dirty="0"/>
              <a:t>CEO</a:t>
            </a:r>
            <a:r>
              <a:rPr lang="zh-CN" altLang="en-US" dirty="0"/>
              <a:t>了，真的是“打工仔”天花板。</a:t>
            </a:r>
            <a:endParaRPr lang="en-US" altLang="zh-CN" dirty="0"/>
          </a:p>
          <a:p>
            <a:r>
              <a:rPr lang="zh-CN" altLang="en-US" dirty="0"/>
              <a:t>亚军是特斯拉的竞争对手</a:t>
            </a:r>
            <a:r>
              <a:rPr lang="en-US" altLang="zh-CN" dirty="0" err="1"/>
              <a:t>Rivian</a:t>
            </a:r>
            <a:r>
              <a:rPr lang="zh-CN" altLang="en-US" dirty="0"/>
              <a:t>的</a:t>
            </a:r>
            <a:r>
              <a:rPr lang="en-US" altLang="zh-CN" dirty="0"/>
              <a:t>CEO</a:t>
            </a:r>
            <a:r>
              <a:rPr lang="zh-CN" altLang="en-US" dirty="0"/>
              <a:t>斯卡林格，其年收入高达</a:t>
            </a:r>
            <a:r>
              <a:rPr lang="en-US" altLang="zh-CN" dirty="0"/>
              <a:t>23</a:t>
            </a:r>
            <a:r>
              <a:rPr lang="zh-CN" altLang="en-US" dirty="0"/>
              <a:t>亿美元，第三名是苹果</a:t>
            </a:r>
            <a:r>
              <a:rPr lang="en-US" altLang="zh-CN" dirty="0"/>
              <a:t>CEO</a:t>
            </a:r>
            <a:r>
              <a:rPr lang="zh-CN" altLang="en-US" dirty="0"/>
              <a:t>库克，年薪高达</a:t>
            </a:r>
            <a:r>
              <a:rPr lang="en-US" altLang="zh-CN" dirty="0"/>
              <a:t>8.53</a:t>
            </a:r>
            <a:r>
              <a:rPr lang="zh-CN" altLang="en-US" dirty="0"/>
              <a:t>亿美元，而马斯克的收入逼近遥遥领先库克超过</a:t>
            </a:r>
            <a:r>
              <a:rPr lang="en-US" altLang="zh-CN" dirty="0"/>
              <a:t>10</a:t>
            </a:r>
            <a:r>
              <a:rPr lang="zh-CN" altLang="en-US" dirty="0"/>
              <a:t>倍，最关键是剩下</a:t>
            </a:r>
            <a:r>
              <a:rPr lang="en-US" altLang="zh-CN" dirty="0"/>
              <a:t>13</a:t>
            </a:r>
            <a:r>
              <a:rPr lang="zh-CN" altLang="en-US" dirty="0"/>
              <a:t>名</a:t>
            </a:r>
            <a:r>
              <a:rPr lang="en-US" altLang="zh-CN" dirty="0"/>
              <a:t>CEO</a:t>
            </a:r>
            <a:r>
              <a:rPr lang="zh-CN" altLang="en-US" dirty="0"/>
              <a:t>加起来的总薪酬也仅为马斯克的一半。</a:t>
            </a:r>
          </a:p>
          <a:p>
            <a:r>
              <a:rPr lang="zh-CN" altLang="en-US"/>
              <a:t>马</a:t>
            </a:r>
            <a:r>
              <a:rPr lang="zh-CN" altLang="en-US" dirty="0"/>
              <a:t>斯克之所以薪酬比较高，主要原因还是因为马斯克的薪酬架构中存在股票期权比较多，这些股票期权为马斯克增加了</a:t>
            </a:r>
            <a:r>
              <a:rPr lang="en-US" altLang="zh-CN" dirty="0"/>
              <a:t>780</a:t>
            </a:r>
            <a:r>
              <a:rPr lang="zh-CN" altLang="en-US" dirty="0"/>
              <a:t>亿美元的财富，让马斯克的总财富水平达到了</a:t>
            </a:r>
            <a:r>
              <a:rPr lang="en-US" altLang="zh-CN" dirty="0"/>
              <a:t>2690</a:t>
            </a:r>
            <a:r>
              <a:rPr lang="zh-CN" altLang="en-US" dirty="0"/>
              <a:t>亿美元。</a:t>
            </a:r>
          </a:p>
        </p:txBody>
      </p:sp>
    </p:spTree>
    <p:extLst>
      <p:ext uri="{BB962C8B-B14F-4D97-AF65-F5344CB8AC3E}">
        <p14:creationId xmlns:p14="http://schemas.microsoft.com/office/powerpoint/2010/main" val="40282357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a:extLst>
              <a:ext uri="{FF2B5EF4-FFF2-40B4-BE49-F238E27FC236}">
                <a16:creationId xmlns:a16="http://schemas.microsoft.com/office/drawing/2014/main" id="{2D9293B1-32D1-4108-8618-587F803F3D0D}"/>
              </a:ext>
            </a:extLst>
          </p:cNvPr>
          <p:cNvSpPr>
            <a:spLocks noGrp="1"/>
          </p:cNvSpPr>
          <p:nvPr>
            <p:ph type="title"/>
          </p:nvPr>
        </p:nvSpPr>
        <p:spPr bwMode="auto">
          <a:xfrm>
            <a:off x="569913" y="407987"/>
            <a:ext cx="8229600" cy="981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a:r>
              <a:rPr lang="zh-CN" altLang="en-US" sz="3600" dirty="0">
                <a:ea typeface="宋体" panose="02010600030101010101" pitchFamily="2" charset="-122"/>
              </a:rPr>
              <a:t>附录：津巴布韦的恶性通货膨胀</a:t>
            </a:r>
          </a:p>
        </p:txBody>
      </p:sp>
      <p:sp>
        <p:nvSpPr>
          <p:cNvPr id="179203" name="内容占位符 2">
            <a:extLst>
              <a:ext uri="{FF2B5EF4-FFF2-40B4-BE49-F238E27FC236}">
                <a16:creationId xmlns:a16="http://schemas.microsoft.com/office/drawing/2014/main" id="{41A343A1-C37A-47ED-898A-D113408DF6BC}"/>
              </a:ext>
            </a:extLst>
          </p:cNvPr>
          <p:cNvSpPr>
            <a:spLocks noGrp="1" noChangeArrowheads="1"/>
          </p:cNvSpPr>
          <p:nvPr>
            <p:ph idx="1"/>
          </p:nvPr>
        </p:nvSpPr>
        <p:spPr>
          <a:xfrm>
            <a:off x="449262" y="1468755"/>
            <a:ext cx="5534978" cy="4114800"/>
          </a:xfrm>
        </p:spPr>
        <p:txBody>
          <a:bodyPr>
            <a:normAutofit lnSpcReduction="10000"/>
          </a:bodyPr>
          <a:lstStyle/>
          <a:p>
            <a:r>
              <a:rPr lang="zh-CN" altLang="en-US" sz="2400" dirty="0">
                <a:latin typeface="Cambria Math" panose="02040503050406030204" pitchFamily="18" charset="0"/>
                <a:ea typeface="宋体" panose="02010600030101010101" pitchFamily="2" charset="-122"/>
              </a:rPr>
              <a:t>本世纪初津巴布韦发生了非常可怕的恶性通胀，大量超发货币导致该国货币一再贬值，到</a:t>
            </a:r>
            <a:r>
              <a:rPr lang="en-US" altLang="zh-CN" sz="2400" dirty="0">
                <a:latin typeface="Cambria Math" panose="02040503050406030204" pitchFamily="18" charset="0"/>
                <a:ea typeface="Cambria Math" panose="02040503050406030204" pitchFamily="18" charset="0"/>
              </a:rPr>
              <a:t>2008</a:t>
            </a:r>
            <a:r>
              <a:rPr lang="zh-CN" altLang="en-US" sz="2400" dirty="0">
                <a:latin typeface="Cambria Math" panose="02040503050406030204" pitchFamily="18" charset="0"/>
                <a:ea typeface="宋体" panose="02010600030101010101" pitchFamily="2" charset="-122"/>
              </a:rPr>
              <a:t>年</a:t>
            </a:r>
            <a:r>
              <a:rPr lang="en-US" altLang="zh-CN" sz="2400" dirty="0">
                <a:latin typeface="Cambria Math" panose="02040503050406030204" pitchFamily="18" charset="0"/>
                <a:ea typeface="Cambria Math" panose="02040503050406030204" pitchFamily="18" charset="0"/>
              </a:rPr>
              <a:t>5</a:t>
            </a:r>
            <a:r>
              <a:rPr lang="zh-CN" altLang="en-US" sz="2400" dirty="0">
                <a:latin typeface="Cambria Math" panose="02040503050406030204" pitchFamily="18" charset="0"/>
                <a:ea typeface="宋体" panose="02010600030101010101" pitchFamily="2" charset="-122"/>
              </a:rPr>
              <a:t>月，津巴布韦央行不得不发行面值</a:t>
            </a:r>
            <a:r>
              <a:rPr lang="en-US" altLang="zh-CN" sz="2400" dirty="0">
                <a:latin typeface="Cambria Math" panose="02040503050406030204" pitchFamily="18" charset="0"/>
                <a:ea typeface="Cambria Math" panose="02040503050406030204" pitchFamily="18" charset="0"/>
              </a:rPr>
              <a:t>1</a:t>
            </a:r>
            <a:r>
              <a:rPr lang="zh-CN" altLang="en-US" sz="2400" dirty="0">
                <a:latin typeface="Cambria Math" panose="02040503050406030204" pitchFamily="18" charset="0"/>
                <a:ea typeface="宋体" panose="02010600030101010101" pitchFamily="2" charset="-122"/>
              </a:rPr>
              <a:t>亿元和</a:t>
            </a:r>
            <a:r>
              <a:rPr lang="en-US" altLang="zh-CN" sz="2400" dirty="0">
                <a:latin typeface="Cambria Math" panose="02040503050406030204" pitchFamily="18" charset="0"/>
                <a:ea typeface="Cambria Math" panose="02040503050406030204" pitchFamily="18" charset="0"/>
              </a:rPr>
              <a:t>5</a:t>
            </a:r>
            <a:r>
              <a:rPr lang="zh-CN" altLang="en-US" sz="2400" dirty="0">
                <a:latin typeface="Cambria Math" panose="02040503050406030204" pitchFamily="18" charset="0"/>
                <a:ea typeface="宋体" panose="02010600030101010101" pitchFamily="2" charset="-122"/>
              </a:rPr>
              <a:t>亿元的钞票，之后甚至出现了面值</a:t>
            </a:r>
            <a:r>
              <a:rPr lang="en-US" altLang="zh-CN" sz="2400" dirty="0">
                <a:latin typeface="Cambria Math" panose="02040503050406030204" pitchFamily="18" charset="0"/>
                <a:ea typeface="Cambria Math" panose="02040503050406030204" pitchFamily="18" charset="0"/>
              </a:rPr>
              <a:t>100</a:t>
            </a:r>
            <a:r>
              <a:rPr lang="zh-CN" altLang="en-US" sz="2400" dirty="0">
                <a:latin typeface="Cambria Math" panose="02040503050406030204" pitchFamily="18" charset="0"/>
                <a:ea typeface="宋体" panose="02010600030101010101" pitchFamily="2" charset="-122"/>
              </a:rPr>
              <a:t>兆的钞票，但价值却只有</a:t>
            </a:r>
            <a:r>
              <a:rPr lang="en-US" altLang="zh-CN" sz="2400" dirty="0">
                <a:latin typeface="Cambria Math" panose="02040503050406030204" pitchFamily="18" charset="0"/>
                <a:ea typeface="Cambria Math" panose="02040503050406030204" pitchFamily="18" charset="0"/>
              </a:rPr>
              <a:t>25</a:t>
            </a:r>
            <a:r>
              <a:rPr lang="zh-CN" altLang="en-US" sz="2400" dirty="0">
                <a:latin typeface="Cambria Math" panose="02040503050406030204" pitchFamily="18" charset="0"/>
                <a:ea typeface="宋体" panose="02010600030101010101" pitchFamily="2" charset="-122"/>
              </a:rPr>
              <a:t>美元。</a:t>
            </a:r>
            <a:endParaRPr lang="en-US" altLang="zh-CN" sz="2400" dirty="0">
              <a:latin typeface="Cambria Math" panose="02040503050406030204" pitchFamily="18" charset="0"/>
              <a:ea typeface="Cambria Math" panose="02040503050406030204" pitchFamily="18" charset="0"/>
            </a:endParaRPr>
          </a:p>
          <a:p>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宋体" panose="02010600030101010101" pitchFamily="2" charset="-122"/>
              </a:rPr>
              <a:t>经济学人</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宋体" panose="02010600030101010101" pitchFamily="2" charset="-122"/>
              </a:rPr>
              <a:t>杂志给出的说法是：“国际货币基金公布的数据显示，津巴布韦通胀率已经达到</a:t>
            </a:r>
            <a:r>
              <a:rPr lang="en-US" altLang="zh-CN" sz="2400" dirty="0">
                <a:latin typeface="Cambria Math" panose="02040503050406030204" pitchFamily="18" charset="0"/>
                <a:ea typeface="Cambria Math" panose="02040503050406030204" pitchFamily="18" charset="0"/>
              </a:rPr>
              <a:t>500000000000%</a:t>
            </a:r>
            <a:r>
              <a:rPr lang="zh-CN" altLang="en-US" sz="2400" dirty="0">
                <a:latin typeface="Cambria Math" panose="02040503050406030204" pitchFamily="18" charset="0"/>
                <a:ea typeface="宋体" panose="02010600030101010101" pitchFamily="2" charset="-122"/>
              </a:rPr>
              <a:t>，而约翰霍普金斯大学的高级研究员史蒂夫</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宋体" panose="02010600030101010101" pitchFamily="2" charset="-122"/>
              </a:rPr>
              <a:t>汉克所公布的数据则是</a:t>
            </a:r>
            <a:r>
              <a:rPr lang="en-US" altLang="zh-CN" sz="2400" dirty="0">
                <a:latin typeface="Cambria Math" panose="02040503050406030204" pitchFamily="18" charset="0"/>
                <a:ea typeface="Cambria Math" panose="02040503050406030204" pitchFamily="18" charset="0"/>
              </a:rPr>
              <a:t>89700000000000000000000%</a:t>
            </a:r>
            <a:r>
              <a:rPr lang="zh-CN" altLang="en-US" sz="2400" dirty="0">
                <a:latin typeface="Cambria Math" panose="02040503050406030204" pitchFamily="18" charset="0"/>
                <a:ea typeface="宋体" panose="02010600030101010101" pitchFamily="2" charset="-122"/>
              </a:rPr>
              <a:t>。”</a:t>
            </a:r>
          </a:p>
        </p:txBody>
      </p:sp>
      <p:pic>
        <p:nvPicPr>
          <p:cNvPr id="178180" name="Picture 2" descr="http://p2.ifengimg.com/a/2017_47/e2432410f0e0a78_size95_w392_h337.jpg">
            <a:extLst>
              <a:ext uri="{FF2B5EF4-FFF2-40B4-BE49-F238E27FC236}">
                <a16:creationId xmlns:a16="http://schemas.microsoft.com/office/drawing/2014/main" id="{8C239EE6-AB75-4BAA-AE5C-27B848E77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7738" y="1560195"/>
            <a:ext cx="2747000" cy="236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78180"/>
                                        </p:tgtEl>
                                        <p:attrNameLst>
                                          <p:attrName>style.visibility</p:attrName>
                                        </p:attrNameLst>
                                      </p:cBhvr>
                                      <p:to>
                                        <p:strVal val="visible"/>
                                      </p:to>
                                    </p:set>
                                    <p:animEffect transition="in" filter="wipe(down)">
                                      <p:cBhvr>
                                        <p:cTn id="7" dur="500"/>
                                        <p:tgtEl>
                                          <p:spTgt spid="178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57D39-ED4B-8463-4CF4-695D5AA0037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1F5A736-DE75-985F-9DD6-C0F4B57230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53683"/>
            <a:ext cx="6737410" cy="6350634"/>
          </a:xfrm>
        </p:spPr>
      </p:pic>
    </p:spTree>
    <p:extLst>
      <p:ext uri="{BB962C8B-B14F-4D97-AF65-F5344CB8AC3E}">
        <p14:creationId xmlns:p14="http://schemas.microsoft.com/office/powerpoint/2010/main" val="4239816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C5531-6A3E-45D8-AB54-D252C30F68DE}"/>
              </a:ext>
            </a:extLst>
          </p:cNvPr>
          <p:cNvSpPr>
            <a:spLocks noGrp="1"/>
          </p:cNvSpPr>
          <p:nvPr>
            <p:ph type="title"/>
          </p:nvPr>
        </p:nvSpPr>
        <p:spPr/>
        <p:txBody>
          <a:bodyPr/>
          <a:lstStyle/>
          <a:p>
            <a:r>
              <a:rPr lang="zh-CN" altLang="en-US" dirty="0"/>
              <a:t>附录：股市的信息揭示作用</a:t>
            </a:r>
          </a:p>
        </p:txBody>
      </p:sp>
      <p:sp>
        <p:nvSpPr>
          <p:cNvPr id="3" name="内容占位符 2">
            <a:extLst>
              <a:ext uri="{FF2B5EF4-FFF2-40B4-BE49-F238E27FC236}">
                <a16:creationId xmlns:a16="http://schemas.microsoft.com/office/drawing/2014/main" id="{5FB0FC6C-F4C1-4027-8DA4-7AE5A86F2F4D}"/>
              </a:ext>
            </a:extLst>
          </p:cNvPr>
          <p:cNvSpPr>
            <a:spLocks noGrp="1"/>
          </p:cNvSpPr>
          <p:nvPr>
            <p:ph idx="1"/>
          </p:nvPr>
        </p:nvSpPr>
        <p:spPr>
          <a:xfrm>
            <a:off x="628650" y="1500505"/>
            <a:ext cx="7886700" cy="4351338"/>
          </a:xfrm>
        </p:spPr>
        <p:txBody>
          <a:bodyPr/>
          <a:lstStyle/>
          <a:p>
            <a:r>
              <a:rPr lang="en-US" altLang="zh-CN" dirty="0"/>
              <a:t>2021</a:t>
            </a:r>
            <a:r>
              <a:rPr lang="zh-CN" altLang="en-US" dirty="0"/>
              <a:t>年</a:t>
            </a:r>
            <a:r>
              <a:rPr lang="en-US" altLang="zh-CN" dirty="0"/>
              <a:t>1</a:t>
            </a:r>
            <a:r>
              <a:rPr lang="zh-CN" altLang="en-US" dirty="0"/>
              <a:t>月</a:t>
            </a:r>
            <a:r>
              <a:rPr lang="en-US" altLang="zh-CN" dirty="0"/>
              <a:t>6</a:t>
            </a:r>
            <a:r>
              <a:rPr lang="zh-CN" altLang="en-US" dirty="0"/>
              <a:t>日美国发生冲击占领国会的事件，很多人担心美国的危机是否外溢。但上证指数波澜不惊。</a:t>
            </a:r>
            <a:r>
              <a:rPr lang="en-US" altLang="zh-CN" dirty="0"/>
              <a:t>2021</a:t>
            </a:r>
            <a:r>
              <a:rPr lang="zh-CN" altLang="en-US" dirty="0"/>
              <a:t>年</a:t>
            </a:r>
            <a:r>
              <a:rPr lang="en-US" altLang="zh-CN" dirty="0"/>
              <a:t>1</a:t>
            </a:r>
            <a:r>
              <a:rPr lang="zh-CN" altLang="en-US" dirty="0"/>
              <a:t>月</a:t>
            </a:r>
            <a:r>
              <a:rPr lang="en-US" altLang="zh-CN" dirty="0"/>
              <a:t>13</a:t>
            </a:r>
            <a:r>
              <a:rPr lang="zh-CN" altLang="en-US" dirty="0"/>
              <a:t>日美国驻联合国大使克拉夫特计划访问台湾。</a:t>
            </a:r>
          </a:p>
        </p:txBody>
      </p:sp>
      <p:pic>
        <p:nvPicPr>
          <p:cNvPr id="5" name="图片 4">
            <a:extLst>
              <a:ext uri="{FF2B5EF4-FFF2-40B4-BE49-F238E27FC236}">
                <a16:creationId xmlns:a16="http://schemas.microsoft.com/office/drawing/2014/main" id="{6448F6E7-9B9D-4D6F-B698-F206DB6C3990}"/>
              </a:ext>
            </a:extLst>
          </p:cNvPr>
          <p:cNvPicPr>
            <a:picLocks noChangeAspect="1"/>
          </p:cNvPicPr>
          <p:nvPr/>
        </p:nvPicPr>
        <p:blipFill>
          <a:blip r:embed="rId2"/>
          <a:stretch>
            <a:fillRect/>
          </a:stretch>
        </p:blipFill>
        <p:spPr>
          <a:xfrm>
            <a:off x="941864" y="2611344"/>
            <a:ext cx="7016432" cy="3698650"/>
          </a:xfrm>
          <a:prstGeom prst="rect">
            <a:avLst/>
          </a:prstGeom>
        </p:spPr>
      </p:pic>
    </p:spTree>
    <p:extLst>
      <p:ext uri="{BB962C8B-B14F-4D97-AF65-F5344CB8AC3E}">
        <p14:creationId xmlns:p14="http://schemas.microsoft.com/office/powerpoint/2010/main" val="17961677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32D1BF-0812-46D3-A082-CA5FB5D0B3B9}"/>
              </a:ext>
            </a:extLst>
          </p:cNvPr>
          <p:cNvSpPr>
            <a:spLocks noGrp="1"/>
          </p:cNvSpPr>
          <p:nvPr>
            <p:ph type="title"/>
          </p:nvPr>
        </p:nvSpPr>
        <p:spPr/>
        <p:txBody>
          <a:bodyPr>
            <a:normAutofit/>
          </a:bodyPr>
          <a:lstStyle/>
          <a:p>
            <a:r>
              <a:rPr lang="zh-CN" altLang="en-US" sz="2800" dirty="0"/>
              <a:t>附录：真实利息与货币利息：考虑通货膨胀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2573932-AE29-4628-AA6C-B8745DE46CF6}"/>
                  </a:ext>
                </a:extLst>
              </p:cNvPr>
              <p:cNvSpPr>
                <a:spLocks noGrp="1"/>
              </p:cNvSpPr>
              <p:nvPr>
                <p:ph idx="1"/>
              </p:nvPr>
            </p:nvSpPr>
            <p:spPr>
              <a:xfrm>
                <a:off x="628650" y="1520824"/>
                <a:ext cx="7886700" cy="4575175"/>
              </a:xfrm>
            </p:spPr>
            <p:txBody>
              <a:bodyPr>
                <a:noAutofit/>
              </a:bodyPr>
              <a:lstStyle/>
              <a:p>
                <a:r>
                  <a:rPr lang="zh-CN" altLang="en-US" sz="1800" dirty="0">
                    <a:latin typeface="Cambria Math" panose="02040503050406030204" pitchFamily="18" charset="0"/>
                  </a:rPr>
                  <a:t>真实利率</a:t>
                </a:r>
                <a:r>
                  <a:rPr lang="en-US" altLang="zh-CN" sz="1800" dirty="0">
                    <a:latin typeface="Cambria Math" panose="02040503050406030204" pitchFamily="18" charset="0"/>
                    <a:ea typeface="Cambria Math" panose="02040503050406030204" pitchFamily="18" charset="0"/>
                  </a:rPr>
                  <a:t>r</a:t>
                </a:r>
                <a:r>
                  <a:rPr lang="en-US" altLang="zh-CN" sz="1800" baseline="-25000" dirty="0">
                    <a:latin typeface="Cambria Math" panose="02040503050406030204" pitchFamily="18" charset="0"/>
                    <a:ea typeface="Cambria Math" panose="02040503050406030204" pitchFamily="18" charset="0"/>
                  </a:rPr>
                  <a:t>1</a:t>
                </a:r>
                <a:r>
                  <a:rPr lang="zh-CN" altLang="en-US" sz="1800" dirty="0">
                    <a:latin typeface="Cambria Math" panose="02040503050406030204" pitchFamily="18" charset="0"/>
                  </a:rPr>
                  <a:t>是交换现期一单位谷物时，在市场中必须提供的未来谷物的数量。真实利率是现期谷物对未来谷物的溢价，货币利率</a:t>
                </a:r>
                <a14:m>
                  <m:oMath xmlns:m="http://schemas.openxmlformats.org/officeDocument/2006/math">
                    <m:sSubSup>
                      <m:sSubSupPr>
                        <m:ctrlPr>
                          <a:rPr lang="en-US" altLang="zh-CN" sz="1800" i="1" smtClean="0">
                            <a:latin typeface="Cambria Math" panose="02040503050406030204" pitchFamily="18" charset="0"/>
                            <a:ea typeface="Cambria Math" panose="02040503050406030204" pitchFamily="18" charset="0"/>
                          </a:rPr>
                        </m:ctrlPr>
                      </m:sSubSupPr>
                      <m:e>
                        <m:r>
                          <a:rPr lang="en-US" altLang="zh-CN" sz="1800" b="0" i="1" smtClean="0">
                            <a:latin typeface="Cambria Math" panose="02040503050406030204" pitchFamily="18" charset="0"/>
                            <a:ea typeface="Cambria Math" panose="02040503050406030204" pitchFamily="18" charset="0"/>
                          </a:rPr>
                          <m:t>𝑟</m:t>
                        </m:r>
                      </m:e>
                      <m:sub>
                        <m:r>
                          <a:rPr lang="en-US" altLang="zh-CN" sz="1800" b="0" i="1" smtClean="0">
                            <a:latin typeface="Cambria Math" panose="02040503050406030204" pitchFamily="18" charset="0"/>
                            <a:ea typeface="Cambria Math" panose="02040503050406030204" pitchFamily="18" charset="0"/>
                          </a:rPr>
                          <m:t>1</m:t>
                        </m:r>
                      </m:sub>
                      <m:sup>
                        <m:r>
                          <a:rPr lang="en-US" altLang="zh-CN" sz="1800" b="0" i="1" smtClean="0">
                            <a:latin typeface="Cambria Math" panose="02040503050406030204" pitchFamily="18" charset="0"/>
                            <a:ea typeface="Cambria Math" panose="02040503050406030204" pitchFamily="18" charset="0"/>
                          </a:rPr>
                          <m:t>′</m:t>
                        </m:r>
                      </m:sup>
                    </m:sSubSup>
                  </m:oMath>
                </a14:m>
                <a:r>
                  <a:rPr lang="zh-CN" altLang="en-US" sz="1800" dirty="0">
                    <a:latin typeface="Cambria Math" panose="02040503050406030204" pitchFamily="18" charset="0"/>
                  </a:rPr>
                  <a:t>是现期货币对未来货币的溢价。</a:t>
                </a:r>
                <a:endParaRPr lang="en-US" altLang="zh-CN" sz="1800" dirty="0">
                  <a:latin typeface="Cambria Math" panose="02040503050406030204" pitchFamily="18" charset="0"/>
                  <a:ea typeface="Cambria Math" panose="02040503050406030204" pitchFamily="18" charset="0"/>
                </a:endParaRPr>
              </a:p>
              <a:p>
                <a:endParaRPr lang="en-US" altLang="zh-CN" sz="1800" dirty="0">
                  <a:latin typeface="Cambria Math" panose="02040503050406030204" pitchFamily="18" charset="0"/>
                  <a:ea typeface="Cambria Math" panose="02040503050406030204" pitchFamily="18" charset="0"/>
                </a:endParaRPr>
              </a:p>
              <a:p>
                <a:endParaRPr lang="en-US" altLang="zh-CN" sz="1800" dirty="0">
                  <a:latin typeface="Cambria Math" panose="02040503050406030204" pitchFamily="18" charset="0"/>
                  <a:ea typeface="Cambria Math" panose="02040503050406030204" pitchFamily="18" charset="0"/>
                </a:endParaRPr>
              </a:p>
              <a:p>
                <a:r>
                  <a:rPr lang="zh-CN" altLang="en-US" sz="1800" dirty="0">
                    <a:latin typeface="Cambria Math" panose="02040503050406030204" pitchFamily="18" charset="0"/>
                  </a:rPr>
                  <a:t>现期与未来的物价水平分别定义为：</a:t>
                </a:r>
                <a:endParaRPr lang="en-US" altLang="zh-CN" sz="1800" dirty="0">
                  <a:latin typeface="Cambria Math" panose="02040503050406030204" pitchFamily="18" charset="0"/>
                  <a:ea typeface="Cambria Math" panose="02040503050406030204" pitchFamily="18" charset="0"/>
                </a:endParaRPr>
              </a:p>
              <a:p>
                <a:endParaRPr lang="en-US" altLang="zh-CN" sz="1800" dirty="0">
                  <a:latin typeface="Cambria Math" panose="02040503050406030204" pitchFamily="18" charset="0"/>
                  <a:ea typeface="Cambria Math" panose="02040503050406030204" pitchFamily="18" charset="0"/>
                </a:endParaRPr>
              </a:p>
              <a:p>
                <a:endParaRPr lang="en-US" altLang="zh-CN" sz="1800" dirty="0">
                  <a:latin typeface="Cambria Math" panose="02040503050406030204" pitchFamily="18" charset="0"/>
                  <a:ea typeface="Cambria Math" panose="02040503050406030204" pitchFamily="18" charset="0"/>
                </a:endParaRPr>
              </a:p>
              <a:p>
                <a:endParaRPr lang="en-US" altLang="zh-CN" sz="1800" dirty="0">
                  <a:latin typeface="Cambria Math" panose="02040503050406030204" pitchFamily="18" charset="0"/>
                  <a:ea typeface="Cambria Math" panose="02040503050406030204" pitchFamily="18" charset="0"/>
                </a:endParaRPr>
              </a:p>
              <a:p>
                <a:r>
                  <a:rPr lang="zh-CN" altLang="en-US" sz="1800" dirty="0">
                    <a:latin typeface="Cambria Math" panose="02040503050406030204" pitchFamily="18" charset="0"/>
                  </a:rPr>
                  <a:t>定义：预期价格通胀率</a:t>
                </a:r>
                <a:endParaRPr lang="en-US" altLang="zh-CN" sz="1800" dirty="0">
                  <a:latin typeface="Cambria Math" panose="02040503050406030204" pitchFamily="18" charset="0"/>
                  <a:ea typeface="Cambria Math" panose="02040503050406030204" pitchFamily="18" charset="0"/>
                </a:endParaRPr>
              </a:p>
              <a:p>
                <a:r>
                  <a:rPr lang="zh-CN" altLang="en-US" sz="1800" dirty="0">
                    <a:latin typeface="Cambria Math" panose="02040503050406030204" pitchFamily="18" charset="0"/>
                  </a:rPr>
                  <a:t>得到</a:t>
                </a:r>
                <a:endParaRPr lang="en-US" altLang="zh-CN" sz="1800" dirty="0">
                  <a:latin typeface="Cambria Math" panose="02040503050406030204" pitchFamily="18" charset="0"/>
                  <a:ea typeface="Cambria Math" panose="02040503050406030204" pitchFamily="18" charset="0"/>
                </a:endParaRPr>
              </a:p>
              <a:p>
                <a:endParaRPr lang="en-US" altLang="zh-CN" sz="1800" dirty="0">
                  <a:latin typeface="Cambria Math" panose="02040503050406030204" pitchFamily="18" charset="0"/>
                  <a:ea typeface="Cambria Math" panose="02040503050406030204" pitchFamily="18" charset="0"/>
                </a:endParaRPr>
              </a:p>
              <a:p>
                <a:r>
                  <a:rPr lang="zh-CN" altLang="en-US" sz="1800" dirty="0">
                    <a:latin typeface="Cambria Math" panose="02040503050406030204" pitchFamily="18" charset="0"/>
                  </a:rPr>
                  <a:t>该式被称作费雪假说。当人们预期通货膨胀很高时，货币利率就越高。</a:t>
                </a:r>
                <a:endParaRPr lang="en-US" altLang="zh-CN" sz="1800" dirty="0">
                  <a:latin typeface="Cambria Math" panose="02040503050406030204" pitchFamily="18" charset="0"/>
                  <a:ea typeface="Cambria Math" panose="02040503050406030204" pitchFamily="18" charset="0"/>
                </a:endParaRPr>
              </a:p>
              <a:p>
                <a:r>
                  <a:rPr lang="zh-CN" altLang="en-US" sz="1800" dirty="0">
                    <a:latin typeface="Cambria Math" panose="02040503050406030204" pitchFamily="18" charset="0"/>
                  </a:rPr>
                  <a:t>来源：赫舒拉发（</a:t>
                </a:r>
                <a:r>
                  <a:rPr lang="en-US" altLang="zh-CN" sz="1800" dirty="0" err="1">
                    <a:latin typeface="Cambria Math" panose="02040503050406030204" pitchFamily="18" charset="0"/>
                    <a:ea typeface="Cambria Math" panose="02040503050406030204" pitchFamily="18" charset="0"/>
                  </a:rPr>
                  <a:t>Hirshleifer</a:t>
                </a:r>
                <a:r>
                  <a:rPr lang="zh-CN" altLang="en-US" sz="1800" dirty="0">
                    <a:latin typeface="Cambria Math" panose="02040503050406030204" pitchFamily="18" charset="0"/>
                  </a:rPr>
                  <a:t>）等</a:t>
                </a:r>
                <a:r>
                  <a:rPr lang="en-US" altLang="zh-CN" sz="1800" dirty="0">
                    <a:latin typeface="Cambria Math" panose="02040503050406030204" pitchFamily="18" charset="0"/>
                    <a:ea typeface="Cambria Math" panose="02040503050406030204" pitchFamily="18" charset="0"/>
                  </a:rPr>
                  <a:t>《</a:t>
                </a:r>
                <a:r>
                  <a:rPr lang="zh-CN" altLang="en-US" sz="1800" dirty="0">
                    <a:latin typeface="Cambria Math" panose="02040503050406030204" pitchFamily="18" charset="0"/>
                  </a:rPr>
                  <a:t>价格理论及其应用</a:t>
                </a:r>
                <a:r>
                  <a:rPr lang="en-US" altLang="zh-CN" sz="1800" dirty="0">
                    <a:latin typeface="Cambria Math" panose="02040503050406030204" pitchFamily="18" charset="0"/>
                    <a:ea typeface="Cambria Math" panose="02040503050406030204" pitchFamily="18" charset="0"/>
                  </a:rPr>
                  <a:t>》</a:t>
                </a:r>
                <a:endParaRPr lang="zh-CN" altLang="en-US" sz="1800"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42573932-AE29-4628-AA6C-B8745DE46CF6}"/>
                  </a:ext>
                </a:extLst>
              </p:cNvPr>
              <p:cNvSpPr>
                <a:spLocks noGrp="1" noRot="1" noChangeAspect="1" noMove="1" noResize="1" noEditPoints="1" noAdjustHandles="1" noChangeArrowheads="1" noChangeShapeType="1" noTextEdit="1"/>
              </p:cNvSpPr>
              <p:nvPr>
                <p:ph idx="1"/>
              </p:nvPr>
            </p:nvSpPr>
            <p:spPr>
              <a:xfrm>
                <a:off x="628650" y="1520824"/>
                <a:ext cx="7886700" cy="4575175"/>
              </a:xfrm>
              <a:blipFill>
                <a:blip r:embed="rId3"/>
                <a:stretch>
                  <a:fillRect l="-464" t="-1465" r="-3014" b="-4128"/>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B4B55F61-786E-4E85-A6F3-CC7157730D7F}"/>
              </a:ext>
            </a:extLst>
          </p:cNvPr>
          <p:cNvGraphicFramePr>
            <a:graphicFrameLocks noChangeAspect="1"/>
          </p:cNvGraphicFramePr>
          <p:nvPr>
            <p:extLst>
              <p:ext uri="{D42A27DB-BD31-4B8C-83A1-F6EECF244321}">
                <p14:modId xmlns:p14="http://schemas.microsoft.com/office/powerpoint/2010/main" val="588132138"/>
              </p:ext>
            </p:extLst>
          </p:nvPr>
        </p:nvGraphicFramePr>
        <p:xfrm>
          <a:off x="1261268" y="3429000"/>
          <a:ext cx="5572125" cy="685800"/>
        </p:xfrm>
        <a:graphic>
          <a:graphicData uri="http://schemas.openxmlformats.org/presentationml/2006/ole">
            <mc:AlternateContent xmlns:mc="http://schemas.openxmlformats.org/markup-compatibility/2006">
              <mc:Choice xmlns:v="urn:schemas-microsoft-com:vml" Requires="v">
                <p:oleObj name="Equation" r:id="rId4" imgW="3708360" imgH="457200" progId="Equation.DSMT4">
                  <p:embed/>
                </p:oleObj>
              </mc:Choice>
              <mc:Fallback>
                <p:oleObj name="Equation" r:id="rId4" imgW="3708360" imgH="457200" progId="Equation.DSMT4">
                  <p:embed/>
                  <p:pic>
                    <p:nvPicPr>
                      <p:cNvPr id="88068" name="对象 3">
                        <a:extLst>
                          <a:ext uri="{FF2B5EF4-FFF2-40B4-BE49-F238E27FC236}">
                            <a16:creationId xmlns:a16="http://schemas.microsoft.com/office/drawing/2014/main" id="{A56DC696-E033-4A55-A9BC-F39F3B4F1F3D}"/>
                          </a:ext>
                        </a:extLst>
                      </p:cNvPr>
                      <p:cNvPicPr>
                        <a:picLocks noChangeAspect="1" noChangeArrowheads="1"/>
                      </p:cNvPicPr>
                      <p:nvPr/>
                    </p:nvPicPr>
                    <p:blipFill>
                      <a:blip r:embed="rId5"/>
                      <a:srcRect/>
                      <a:stretch>
                        <a:fillRect/>
                      </a:stretch>
                    </p:blipFill>
                    <p:spPr bwMode="auto">
                      <a:xfrm>
                        <a:off x="1261268" y="3429000"/>
                        <a:ext cx="55721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31CB2858-0203-451B-A526-B1F02B8F5C97}"/>
              </a:ext>
            </a:extLst>
          </p:cNvPr>
          <p:cNvGraphicFramePr>
            <a:graphicFrameLocks noChangeAspect="1"/>
          </p:cNvGraphicFramePr>
          <p:nvPr>
            <p:extLst>
              <p:ext uri="{D42A27DB-BD31-4B8C-83A1-F6EECF244321}">
                <p14:modId xmlns:p14="http://schemas.microsoft.com/office/powerpoint/2010/main" val="3568068092"/>
              </p:ext>
            </p:extLst>
          </p:nvPr>
        </p:nvGraphicFramePr>
        <p:xfrm>
          <a:off x="2597626" y="2282033"/>
          <a:ext cx="2576512" cy="647700"/>
        </p:xfrm>
        <a:graphic>
          <a:graphicData uri="http://schemas.openxmlformats.org/presentationml/2006/ole">
            <mc:AlternateContent xmlns:mc="http://schemas.openxmlformats.org/markup-compatibility/2006">
              <mc:Choice xmlns:v="urn:schemas-microsoft-com:vml" Requires="v">
                <p:oleObj name="Equation" r:id="rId6" imgW="1714320" imgH="431640" progId="Equation.DSMT4">
                  <p:embed/>
                </p:oleObj>
              </mc:Choice>
              <mc:Fallback>
                <p:oleObj name="Equation" r:id="rId6" imgW="1714320" imgH="431640" progId="Equation.DSMT4">
                  <p:embed/>
                  <p:pic>
                    <p:nvPicPr>
                      <p:cNvPr id="4" name="对象 3">
                        <a:extLst>
                          <a:ext uri="{FF2B5EF4-FFF2-40B4-BE49-F238E27FC236}">
                            <a16:creationId xmlns:a16="http://schemas.microsoft.com/office/drawing/2014/main" id="{B4B55F61-786E-4E85-A6F3-CC7157730D7F}"/>
                          </a:ext>
                        </a:extLst>
                      </p:cNvPr>
                      <p:cNvPicPr>
                        <a:picLocks noChangeAspect="1" noChangeArrowheads="1"/>
                      </p:cNvPicPr>
                      <p:nvPr/>
                    </p:nvPicPr>
                    <p:blipFill>
                      <a:blip r:embed="rId7"/>
                      <a:srcRect/>
                      <a:stretch>
                        <a:fillRect/>
                      </a:stretch>
                    </p:blipFill>
                    <p:spPr bwMode="auto">
                      <a:xfrm>
                        <a:off x="2597626" y="2282033"/>
                        <a:ext cx="25765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9D10198B-7404-48DA-B922-1F426300EF8D}"/>
              </a:ext>
            </a:extLst>
          </p:cNvPr>
          <p:cNvGraphicFramePr>
            <a:graphicFrameLocks noChangeAspect="1"/>
          </p:cNvGraphicFramePr>
          <p:nvPr>
            <p:extLst>
              <p:ext uri="{D42A27DB-BD31-4B8C-83A1-F6EECF244321}">
                <p14:modId xmlns:p14="http://schemas.microsoft.com/office/powerpoint/2010/main" val="2734230769"/>
              </p:ext>
            </p:extLst>
          </p:nvPr>
        </p:nvGraphicFramePr>
        <p:xfrm>
          <a:off x="3505993" y="4264658"/>
          <a:ext cx="1049337" cy="685800"/>
        </p:xfrm>
        <a:graphic>
          <a:graphicData uri="http://schemas.openxmlformats.org/presentationml/2006/ole">
            <mc:AlternateContent xmlns:mc="http://schemas.openxmlformats.org/markup-compatibility/2006">
              <mc:Choice xmlns:v="urn:schemas-microsoft-com:vml" Requires="v">
                <p:oleObj name="Equation" r:id="rId8" imgW="698400" imgH="457200" progId="Equation.DSMT4">
                  <p:embed/>
                </p:oleObj>
              </mc:Choice>
              <mc:Fallback>
                <p:oleObj name="Equation" r:id="rId8" imgW="698400" imgH="457200" progId="Equation.DSMT4">
                  <p:embed/>
                  <p:pic>
                    <p:nvPicPr>
                      <p:cNvPr id="4" name="对象 3">
                        <a:extLst>
                          <a:ext uri="{FF2B5EF4-FFF2-40B4-BE49-F238E27FC236}">
                            <a16:creationId xmlns:a16="http://schemas.microsoft.com/office/drawing/2014/main" id="{B4B55F61-786E-4E85-A6F3-CC7157730D7F}"/>
                          </a:ext>
                        </a:extLst>
                      </p:cNvPr>
                      <p:cNvPicPr>
                        <a:picLocks noChangeAspect="1" noChangeArrowheads="1"/>
                      </p:cNvPicPr>
                      <p:nvPr/>
                    </p:nvPicPr>
                    <p:blipFill>
                      <a:blip r:embed="rId9"/>
                      <a:srcRect/>
                      <a:stretch>
                        <a:fillRect/>
                      </a:stretch>
                    </p:blipFill>
                    <p:spPr bwMode="auto">
                      <a:xfrm>
                        <a:off x="3505993" y="4264658"/>
                        <a:ext cx="10493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43572CAD-AA04-4C4E-884C-B8E2E2EBB452}"/>
              </a:ext>
            </a:extLst>
          </p:cNvPr>
          <p:cNvGraphicFramePr>
            <a:graphicFrameLocks noChangeAspect="1"/>
          </p:cNvGraphicFramePr>
          <p:nvPr>
            <p:extLst>
              <p:ext uri="{D42A27DB-BD31-4B8C-83A1-F6EECF244321}">
                <p14:modId xmlns:p14="http://schemas.microsoft.com/office/powerpoint/2010/main" val="475601330"/>
              </p:ext>
            </p:extLst>
          </p:nvPr>
        </p:nvGraphicFramePr>
        <p:xfrm>
          <a:off x="1549082" y="4950458"/>
          <a:ext cx="4673600" cy="361950"/>
        </p:xfrm>
        <a:graphic>
          <a:graphicData uri="http://schemas.openxmlformats.org/presentationml/2006/ole">
            <mc:AlternateContent xmlns:mc="http://schemas.openxmlformats.org/markup-compatibility/2006">
              <mc:Choice xmlns:v="urn:schemas-microsoft-com:vml" Requires="v">
                <p:oleObj name="Equation" r:id="rId10" imgW="3111480" imgH="241200" progId="Equation.DSMT4">
                  <p:embed/>
                </p:oleObj>
              </mc:Choice>
              <mc:Fallback>
                <p:oleObj name="Equation" r:id="rId10" imgW="3111480" imgH="241200" progId="Equation.DSMT4">
                  <p:embed/>
                  <p:pic>
                    <p:nvPicPr>
                      <p:cNvPr id="6" name="对象 5">
                        <a:extLst>
                          <a:ext uri="{FF2B5EF4-FFF2-40B4-BE49-F238E27FC236}">
                            <a16:creationId xmlns:a16="http://schemas.microsoft.com/office/drawing/2014/main" id="{9D10198B-7404-48DA-B922-1F426300EF8D}"/>
                          </a:ext>
                        </a:extLst>
                      </p:cNvPr>
                      <p:cNvPicPr>
                        <a:picLocks noChangeAspect="1" noChangeArrowheads="1"/>
                      </p:cNvPicPr>
                      <p:nvPr/>
                    </p:nvPicPr>
                    <p:blipFill>
                      <a:blip r:embed="rId11"/>
                      <a:srcRect/>
                      <a:stretch>
                        <a:fillRect/>
                      </a:stretch>
                    </p:blipFill>
                    <p:spPr bwMode="auto">
                      <a:xfrm>
                        <a:off x="1549082" y="4950458"/>
                        <a:ext cx="46736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169557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2BBCD62-2FD1-404E-ADB5-D6A435FC7C46}"/>
                  </a:ext>
                </a:extLst>
              </p:cNvPr>
              <p:cNvSpPr/>
              <p:nvPr/>
            </p:nvSpPr>
            <p:spPr>
              <a:xfrm>
                <a:off x="642200" y="367929"/>
                <a:ext cx="7859599" cy="3489866"/>
              </a:xfrm>
              <a:prstGeom prst="rect">
                <a:avLst/>
              </a:prstGeom>
            </p:spPr>
            <p:txBody>
              <a:bodyPr wrap="square">
                <a:spAutoFit/>
              </a:bodyPr>
              <a:lstStyle/>
              <a:p>
                <a:pPr>
                  <a:lnSpc>
                    <a:spcPct val="150000"/>
                  </a:lnSpc>
                </a:pPr>
                <a:r>
                  <a:rPr lang="zh-CN" altLang="en-US" sz="2400" b="1" dirty="0">
                    <a:latin typeface="宋体" panose="02010600030101010101" pitchFamily="2" charset="-122"/>
                    <a:ea typeface="宋体" panose="02010600030101010101" pitchFamily="2" charset="-122"/>
                  </a:rPr>
                  <a:t>附录：名义收益与真实收益，</a:t>
                </a:r>
                <a:r>
                  <a:rPr lang="en-US" altLang="zh-CN" sz="2400" b="1" dirty="0">
                    <a:latin typeface="宋体" panose="02010600030101010101" pitchFamily="2" charset="-122"/>
                    <a:ea typeface="宋体" panose="02010600030101010101" pitchFamily="2" charset="-122"/>
                  </a:rPr>
                  <a:t>1926-2002</a:t>
                </a:r>
                <a:r>
                  <a:rPr lang="zh-CN" altLang="en-US" sz="2400" b="1" dirty="0">
                    <a:latin typeface="宋体" panose="02010600030101010101" pitchFamily="2" charset="-122"/>
                    <a:ea typeface="宋体" panose="02010600030101010101" pitchFamily="2" charset="-122"/>
                  </a:rPr>
                  <a:t>年</a:t>
                </a: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b="1"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罗杰</a:t>
                </a:r>
                <a:r>
                  <a:rPr lang="en-US" altLang="zh-CN" dirty="0">
                    <a:latin typeface="宋体" panose="02010600030101010101" pitchFamily="2" charset="-122"/>
                    <a:ea typeface="宋体" panose="02010600030101010101" pitchFamily="2" charset="-122"/>
                  </a:rPr>
                  <a:t>G.</a:t>
                </a:r>
                <a:r>
                  <a:rPr lang="zh-CN" altLang="en-US" dirty="0">
                    <a:latin typeface="宋体" panose="02010600030101010101" pitchFamily="2" charset="-122"/>
                    <a:ea typeface="宋体" panose="02010600030101010101" pitchFamily="2" charset="-122"/>
                  </a:rPr>
                  <a:t>伊博森</a:t>
                </a:r>
                <a:r>
                  <a:rPr lang="en-US" altLang="zh-CN"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RogerG</a:t>
                </a:r>
                <a:r>
                  <a:rPr lang="en-US" altLang="zh-CN" dirty="0">
                    <a:latin typeface="宋体" panose="02010600030101010101" pitchFamily="2" charset="-122"/>
                    <a:ea typeface="宋体" panose="02010600030101010101" pitchFamily="2" charset="-122"/>
                  </a:rPr>
                  <a:t>. Ibbotson)</a:t>
                </a:r>
                <a:r>
                  <a:rPr lang="zh-CN" altLang="en-US" dirty="0">
                    <a:latin typeface="宋体" panose="02010600030101010101" pitchFamily="2" charset="-122"/>
                    <a:ea typeface="宋体" panose="02010600030101010101" pitchFamily="2" charset="-122"/>
                  </a:rPr>
                  <a:t>的合伙公司检验了</a:t>
                </a:r>
                <a:r>
                  <a:rPr lang="en-US" altLang="zh-CN" dirty="0">
                    <a:latin typeface="宋体" panose="02010600030101010101" pitchFamily="2" charset="-122"/>
                    <a:ea typeface="宋体" panose="02010600030101010101" pitchFamily="2" charset="-122"/>
                  </a:rPr>
                  <a:t>1926</a:t>
                </a:r>
                <a:r>
                  <a:rPr lang="zh-CN" altLang="en-US" dirty="0">
                    <a:latin typeface="宋体" panose="02010600030101010101" pitchFamily="2" charset="-122"/>
                    <a:ea typeface="宋体" panose="02010600030101010101" pitchFamily="2" charset="-122"/>
                  </a:rPr>
                  <a:t>年到</a:t>
                </a:r>
                <a:r>
                  <a:rPr lang="en-US" altLang="zh-CN" dirty="0">
                    <a:latin typeface="宋体" panose="02010600030101010101" pitchFamily="2" charset="-122"/>
                    <a:ea typeface="宋体" panose="02010600030101010101" pitchFamily="2" charset="-122"/>
                  </a:rPr>
                  <a:t>2002</a:t>
                </a:r>
                <a:r>
                  <a:rPr lang="zh-CN" altLang="en-US" dirty="0">
                    <a:latin typeface="宋体" panose="02010600030101010101" pitchFamily="2" charset="-122"/>
                    <a:ea typeface="宋体" panose="02010600030101010101" pitchFamily="2" charset="-122"/>
                  </a:rPr>
                  <a:t>年间不同金融工具每年的平均长期收益。下表的第一栏显示了不同种类证券的持有者在</a:t>
                </a:r>
                <a:r>
                  <a:rPr lang="en-US" altLang="zh-CN" dirty="0">
                    <a:latin typeface="宋体" panose="02010600030101010101" pitchFamily="2" charset="-122"/>
                    <a:ea typeface="宋体" panose="02010600030101010101" pitchFamily="2" charset="-122"/>
                  </a:rPr>
                  <a:t>76</a:t>
                </a:r>
                <a:r>
                  <a:rPr lang="zh-CN" altLang="en-US" dirty="0">
                    <a:latin typeface="宋体" panose="02010600030101010101" pitchFamily="2" charset="-122"/>
                    <a:ea typeface="宋体" panose="02010600030101010101" pitchFamily="2" charset="-122"/>
                  </a:rPr>
                  <a:t>年里每年获得的复合货币</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名义</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收益的算术平均数。第二栏显示的是根据通胀调整过的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真实</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平均年收益。第三栏显示的是真实收益的标准差</a:t>
                </a:r>
                <a14:m>
                  <m:oMath xmlns:m="http://schemas.openxmlformats.org/officeDocument/2006/math">
                    <m:r>
                      <a:rPr lang="en-US" altLang="zh-CN" i="1" dirty="0">
                        <a:latin typeface="Cambria Math" panose="02040503050406030204" pitchFamily="18" charset="0"/>
                        <a:ea typeface="宋体" panose="02010600030101010101" pitchFamily="2" charset="-122"/>
                      </a:rPr>
                      <m:t>𝜎</m:t>
                    </m:r>
                  </m:oMath>
                </a14:m>
                <a:r>
                  <a:rPr lang="zh-CN" altLang="en-US" dirty="0">
                    <a:latin typeface="宋体" panose="02010600030101010101" pitchFamily="2" charset="-122"/>
                    <a:ea typeface="宋体" panose="02010600030101010101" pitchFamily="2" charset="-122"/>
                  </a:rPr>
                  <a:t>，这是风险的统计量度。如表所示，平均收益越高，与之相伴的风险就越高。这样，政府发行的证券真实收益很低，而小公司股票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风险较高</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平均来说有较高的收益率。</a:t>
                </a:r>
              </a:p>
            </p:txBody>
          </p:sp>
        </mc:Choice>
        <mc:Fallback xmlns="">
          <p:sp>
            <p:nvSpPr>
              <p:cNvPr id="5" name="矩形 4">
                <a:extLst>
                  <a:ext uri="{FF2B5EF4-FFF2-40B4-BE49-F238E27FC236}">
                    <a16:creationId xmlns:a16="http://schemas.microsoft.com/office/drawing/2014/main" id="{32BBCD62-2FD1-404E-ADB5-D6A435FC7C46}"/>
                  </a:ext>
                </a:extLst>
              </p:cNvPr>
              <p:cNvSpPr>
                <a:spLocks noRot="1" noChangeAspect="1" noMove="1" noResize="1" noEditPoints="1" noAdjustHandles="1" noChangeArrowheads="1" noChangeShapeType="1" noTextEdit="1"/>
              </p:cNvSpPr>
              <p:nvPr/>
            </p:nvSpPr>
            <p:spPr>
              <a:xfrm>
                <a:off x="642200" y="367929"/>
                <a:ext cx="7859599" cy="3489866"/>
              </a:xfrm>
              <a:prstGeom prst="rect">
                <a:avLst/>
              </a:prstGeom>
              <a:blipFill>
                <a:blip r:embed="rId2"/>
                <a:stretch>
                  <a:fillRect l="-1163" b="-1745"/>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7C8F3EEA-0CC1-48E6-AB0D-B40A08E1AED1}"/>
              </a:ext>
            </a:extLst>
          </p:cNvPr>
          <p:cNvGraphicFramePr>
            <a:graphicFrameLocks noGrp="1"/>
          </p:cNvGraphicFramePr>
          <p:nvPr>
            <p:extLst>
              <p:ext uri="{D42A27DB-BD31-4B8C-83A1-F6EECF244321}">
                <p14:modId xmlns:p14="http://schemas.microsoft.com/office/powerpoint/2010/main" val="1991087249"/>
              </p:ext>
            </p:extLst>
          </p:nvPr>
        </p:nvGraphicFramePr>
        <p:xfrm>
          <a:off x="1524000" y="4244143"/>
          <a:ext cx="6096000" cy="1613535"/>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634989914"/>
                    </a:ext>
                  </a:extLst>
                </a:gridCol>
                <a:gridCol w="1524000">
                  <a:extLst>
                    <a:ext uri="{9D8B030D-6E8A-4147-A177-3AD203B41FA5}">
                      <a16:colId xmlns:a16="http://schemas.microsoft.com/office/drawing/2014/main" val="1584289488"/>
                    </a:ext>
                  </a:extLst>
                </a:gridCol>
                <a:gridCol w="1524000">
                  <a:extLst>
                    <a:ext uri="{9D8B030D-6E8A-4147-A177-3AD203B41FA5}">
                      <a16:colId xmlns:a16="http://schemas.microsoft.com/office/drawing/2014/main" val="3732307180"/>
                    </a:ext>
                  </a:extLst>
                </a:gridCol>
                <a:gridCol w="1524000">
                  <a:extLst>
                    <a:ext uri="{9D8B030D-6E8A-4147-A177-3AD203B41FA5}">
                      <a16:colId xmlns:a16="http://schemas.microsoft.com/office/drawing/2014/main" val="534416944"/>
                    </a:ext>
                  </a:extLst>
                </a:gridCol>
              </a:tblGrid>
              <a:tr h="222885">
                <a:tc>
                  <a:txBody>
                    <a:bodyPr/>
                    <a:lstStyle/>
                    <a:p>
                      <a:pPr algn="ctr"/>
                      <a:endParaRPr lang="zh-CN" altLang="en-US" sz="1000" dirty="0">
                        <a:solidFill>
                          <a:schemeClr val="tx1"/>
                        </a:solidFill>
                        <a:latin typeface="宋体" panose="02010600030101010101" pitchFamily="2" charset="-122"/>
                        <a:ea typeface="宋体" panose="02010600030101010101" pitchFamily="2" charset="-122"/>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000" dirty="0">
                          <a:solidFill>
                            <a:schemeClr val="tx1"/>
                          </a:solidFill>
                          <a:latin typeface="宋体" panose="02010600030101010101" pitchFamily="2" charset="-122"/>
                          <a:ea typeface="宋体" panose="02010600030101010101" pitchFamily="2" charset="-122"/>
                        </a:rPr>
                        <a:t>平均名义收益</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000" dirty="0">
                          <a:solidFill>
                            <a:schemeClr val="tx1"/>
                          </a:solidFill>
                          <a:latin typeface="宋体" panose="02010600030101010101" pitchFamily="2" charset="-122"/>
                          <a:ea typeface="宋体" panose="02010600030101010101" pitchFamily="2" charset="-122"/>
                        </a:rPr>
                        <a:t>平均真实收益</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000" dirty="0">
                          <a:solidFill>
                            <a:schemeClr val="tx1"/>
                          </a:solidFill>
                          <a:latin typeface="宋体" panose="02010600030101010101" pitchFamily="2" charset="-122"/>
                          <a:ea typeface="宋体" panose="02010600030101010101" pitchFamily="2" charset="-122"/>
                        </a:rPr>
                        <a:t>真实收益的标准差</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85830"/>
                  </a:ext>
                </a:extLst>
              </a:tr>
              <a:tr h="278130">
                <a:tc>
                  <a:txBody>
                    <a:bodyPr/>
                    <a:lstStyle/>
                    <a:p>
                      <a:pPr algn="ctr"/>
                      <a:r>
                        <a:rPr lang="zh-CN" altLang="en-US" sz="1000" b="1" dirty="0">
                          <a:latin typeface="宋体" panose="02010600030101010101" pitchFamily="2" charset="-122"/>
                          <a:ea typeface="宋体" panose="02010600030101010101" pitchFamily="2" charset="-122"/>
                        </a:rPr>
                        <a:t>美国的国库券</a:t>
                      </a:r>
                      <a:endParaRPr lang="zh-CN" altLang="en-US" sz="1000" b="1" dirty="0">
                        <a:solidFill>
                          <a:schemeClr val="tx1"/>
                        </a:solidFill>
                        <a:latin typeface="宋体" panose="02010600030101010101" pitchFamily="2" charset="-122"/>
                        <a:ea typeface="宋体" panose="02010600030101010101" pitchFamily="2" charset="-122"/>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latin typeface="Calibri" panose="020F0502020204030204" pitchFamily="34" charset="0"/>
                          <a:cs typeface="Calibri" panose="020F0502020204030204" pitchFamily="34" charset="0"/>
                        </a:rPr>
                        <a:t>3.8</a:t>
                      </a:r>
                      <a:endParaRPr lang="zh-CN" altLang="en-US" sz="1000" dirty="0">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0.8</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4.0</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9990193"/>
                  </a:ext>
                </a:extLst>
              </a:tr>
              <a:tr h="278130">
                <a:tc>
                  <a:txBody>
                    <a:bodyPr/>
                    <a:lstStyle/>
                    <a:p>
                      <a:pPr algn="ctr"/>
                      <a:r>
                        <a:rPr lang="zh-CN" altLang="en-US" sz="1000" b="1" dirty="0">
                          <a:latin typeface="宋体" panose="02010600030101010101" pitchFamily="2" charset="-122"/>
                          <a:ea typeface="宋体" panose="02010600030101010101" pitchFamily="2" charset="-122"/>
                        </a:rPr>
                        <a:t>长期政府债券</a:t>
                      </a:r>
                      <a:endParaRPr lang="zh-CN" altLang="en-US" sz="1000" b="1" dirty="0">
                        <a:solidFill>
                          <a:schemeClr val="tx1"/>
                        </a:solidFill>
                        <a:latin typeface="宋体" panose="02010600030101010101" pitchFamily="2" charset="-122"/>
                        <a:ea typeface="宋体" panose="02010600030101010101" pitchFamily="2" charset="-122"/>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latin typeface="Calibri" panose="020F0502020204030204" pitchFamily="34" charset="0"/>
                          <a:cs typeface="Calibri" panose="020F0502020204030204" pitchFamily="34" charset="0"/>
                        </a:rPr>
                        <a:t>5.8</a:t>
                      </a:r>
                      <a:endParaRPr lang="zh-CN" altLang="en-US" sz="1000" dirty="0">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2.9</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10.6</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1721587"/>
                  </a:ext>
                </a:extLst>
              </a:tr>
              <a:tr h="278130">
                <a:tc>
                  <a:txBody>
                    <a:bodyPr/>
                    <a:lstStyle/>
                    <a:p>
                      <a:pPr algn="ctr"/>
                      <a:r>
                        <a:rPr lang="zh-CN" altLang="en-US" sz="1000" b="1" dirty="0">
                          <a:latin typeface="宋体" panose="02010600030101010101" pitchFamily="2" charset="-122"/>
                          <a:ea typeface="宋体" panose="02010600030101010101" pitchFamily="2" charset="-122"/>
                        </a:rPr>
                        <a:t>长期公司债券</a:t>
                      </a:r>
                      <a:endParaRPr lang="zh-CN" altLang="en-US" sz="1000" b="1" dirty="0">
                        <a:solidFill>
                          <a:schemeClr val="tx1"/>
                        </a:solidFill>
                        <a:latin typeface="宋体" panose="02010600030101010101" pitchFamily="2" charset="-122"/>
                        <a:ea typeface="宋体" panose="02010600030101010101" pitchFamily="2" charset="-122"/>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6.2</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3.2</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9.9</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578294"/>
                  </a:ext>
                </a:extLst>
              </a:tr>
              <a:tr h="278130">
                <a:tc>
                  <a:txBody>
                    <a:bodyPr/>
                    <a:lstStyle/>
                    <a:p>
                      <a:pPr algn="ctr"/>
                      <a:r>
                        <a:rPr lang="zh-CN" altLang="en-US" sz="1000" b="1" dirty="0">
                          <a:latin typeface="宋体" panose="02010600030101010101" pitchFamily="2" charset="-122"/>
                          <a:ea typeface="宋体" panose="02010600030101010101" pitchFamily="2" charset="-122"/>
                        </a:rPr>
                        <a:t>大公司股票</a:t>
                      </a:r>
                      <a:endParaRPr lang="zh-CN" altLang="en-US" sz="1000" b="1" dirty="0">
                        <a:solidFill>
                          <a:schemeClr val="tx1"/>
                        </a:solidFill>
                        <a:latin typeface="宋体" panose="02010600030101010101" pitchFamily="2" charset="-122"/>
                        <a:ea typeface="宋体" panose="02010600030101010101" pitchFamily="2" charset="-122"/>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12.2</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9.0</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20.6</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4895"/>
                  </a:ext>
                </a:extLst>
              </a:tr>
              <a:tr h="278130">
                <a:tc>
                  <a:txBody>
                    <a:bodyPr/>
                    <a:lstStyle/>
                    <a:p>
                      <a:pPr algn="ctr"/>
                      <a:r>
                        <a:rPr lang="zh-CN" altLang="en-US" sz="1000" b="1" dirty="0">
                          <a:latin typeface="宋体" panose="02010600030101010101" pitchFamily="2" charset="-122"/>
                          <a:ea typeface="宋体" panose="02010600030101010101" pitchFamily="2" charset="-122"/>
                        </a:rPr>
                        <a:t>小公司股票</a:t>
                      </a:r>
                      <a:endParaRPr lang="zh-CN" altLang="en-US" sz="1000" b="1" dirty="0">
                        <a:solidFill>
                          <a:schemeClr val="tx1"/>
                        </a:solidFill>
                        <a:latin typeface="宋体" panose="02010600030101010101" pitchFamily="2" charset="-122"/>
                        <a:ea typeface="宋体" panose="02010600030101010101" pitchFamily="2" charset="-122"/>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16.9</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13.5</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Calibri" panose="020F0502020204030204" pitchFamily="34" charset="0"/>
                          <a:cs typeface="Calibri" panose="020F0502020204030204" pitchFamily="34" charset="0"/>
                        </a:rPr>
                        <a:t>32.6</a:t>
                      </a:r>
                      <a:endParaRPr lang="zh-CN" altLang="en-US" sz="1000" dirty="0">
                        <a:solidFill>
                          <a:schemeClr val="tx1"/>
                        </a:solidFill>
                        <a:latin typeface="Calibri" panose="020F0502020204030204" pitchFamily="34" charset="0"/>
                        <a:cs typeface="Calibri" panose="020F050202020403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9524441"/>
                  </a:ext>
                </a:extLst>
              </a:tr>
            </a:tbl>
          </a:graphicData>
        </a:graphic>
      </p:graphicFrame>
      <p:sp>
        <p:nvSpPr>
          <p:cNvPr id="9" name="矩形 8">
            <a:extLst>
              <a:ext uri="{FF2B5EF4-FFF2-40B4-BE49-F238E27FC236}">
                <a16:creationId xmlns:a16="http://schemas.microsoft.com/office/drawing/2014/main" id="{DB3BD274-F623-42C1-A4A6-818C62EACE14}"/>
              </a:ext>
            </a:extLst>
          </p:cNvPr>
          <p:cNvSpPr/>
          <p:nvPr/>
        </p:nvSpPr>
        <p:spPr>
          <a:xfrm>
            <a:off x="1524000" y="5947722"/>
            <a:ext cx="5236590" cy="253916"/>
          </a:xfrm>
          <a:prstGeom prst="rect">
            <a:avLst/>
          </a:prstGeom>
        </p:spPr>
        <p:txBody>
          <a:bodyPr wrap="square">
            <a:spAutoFit/>
          </a:bodyPr>
          <a:lstStyle/>
          <a:p>
            <a:r>
              <a:rPr lang="zh-CN" altLang="en-US" sz="1050" dirty="0">
                <a:latin typeface="微软雅黑" panose="020B0503020204020204" pitchFamily="34" charset="-122"/>
                <a:ea typeface="微软雅黑" panose="020B0503020204020204" pitchFamily="34" charset="-122"/>
              </a:rPr>
              <a:t>资料来源：根据伊博森合伙公司的文章的表</a:t>
            </a:r>
            <a:r>
              <a:rPr lang="en-US" altLang="zh-CN" sz="1050" dirty="0">
                <a:latin typeface="微软雅黑" panose="020B0503020204020204" pitchFamily="34" charset="-122"/>
                <a:ea typeface="微软雅黑" panose="020B0503020204020204" pitchFamily="34" charset="-122"/>
              </a:rPr>
              <a:t>6-7</a:t>
            </a:r>
            <a:r>
              <a:rPr lang="zh-CN" altLang="en-US" sz="1050" dirty="0">
                <a:latin typeface="微软雅黑" panose="020B0503020204020204" pitchFamily="34" charset="-122"/>
                <a:ea typeface="微软雅黑" panose="020B0503020204020204" pitchFamily="34" charset="-122"/>
              </a:rPr>
              <a:t>和表</a:t>
            </a:r>
            <a:r>
              <a:rPr lang="en-US" altLang="zh-CN" sz="1050" dirty="0">
                <a:latin typeface="微软雅黑" panose="020B0503020204020204" pitchFamily="34" charset="-122"/>
                <a:ea typeface="微软雅黑" panose="020B0503020204020204" pitchFamily="34" charset="-122"/>
              </a:rPr>
              <a:t>6-8</a:t>
            </a:r>
            <a:r>
              <a:rPr lang="zh-CN" altLang="en-US" sz="1050" dirty="0">
                <a:latin typeface="微软雅黑" panose="020B0503020204020204" pitchFamily="34" charset="-122"/>
                <a:ea typeface="微软雅黑" panose="020B0503020204020204" pitchFamily="34" charset="-122"/>
              </a:rPr>
              <a:t>整理而成。</a:t>
            </a:r>
          </a:p>
        </p:txBody>
      </p:sp>
      <p:sp>
        <p:nvSpPr>
          <p:cNvPr id="10" name="矩形 9">
            <a:extLst>
              <a:ext uri="{FF2B5EF4-FFF2-40B4-BE49-F238E27FC236}">
                <a16:creationId xmlns:a16="http://schemas.microsoft.com/office/drawing/2014/main" id="{52D3A3DE-2D35-427C-81E2-8BD9C232A8B8}"/>
              </a:ext>
            </a:extLst>
          </p:cNvPr>
          <p:cNvSpPr/>
          <p:nvPr/>
        </p:nvSpPr>
        <p:spPr>
          <a:xfrm>
            <a:off x="2877780" y="3947839"/>
            <a:ext cx="3422732"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每年的名义与真实收益率，</a:t>
            </a:r>
            <a:r>
              <a:rPr lang="en-US" altLang="zh-CN" sz="1350" dirty="0">
                <a:latin typeface="微软雅黑" panose="020B0503020204020204" pitchFamily="34" charset="-122"/>
                <a:ea typeface="微软雅黑" panose="020B0503020204020204" pitchFamily="34" charset="-122"/>
              </a:rPr>
              <a:t>1926~2002 </a:t>
            </a:r>
            <a:r>
              <a:rPr lang="zh-CN" altLang="en-US" sz="1350" dirty="0">
                <a:latin typeface="微软雅黑" panose="020B0503020204020204" pitchFamily="34" charset="-122"/>
                <a:ea typeface="微软雅黑" panose="020B0503020204020204" pitchFamily="34" charset="-122"/>
              </a:rPr>
              <a:t>年</a:t>
            </a:r>
          </a:p>
        </p:txBody>
      </p:sp>
    </p:spTree>
    <p:extLst>
      <p:ext uri="{BB962C8B-B14F-4D97-AF65-F5344CB8AC3E}">
        <p14:creationId xmlns:p14="http://schemas.microsoft.com/office/powerpoint/2010/main" val="285015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a:extLst>
              <a:ext uri="{FF2B5EF4-FFF2-40B4-BE49-F238E27FC236}">
                <a16:creationId xmlns:a16="http://schemas.microsoft.com/office/drawing/2014/main" id="{44125BEE-E0B4-4AA5-BABF-FBFDF38894B8}"/>
              </a:ext>
            </a:extLst>
          </p:cNvPr>
          <p:cNvSpPr>
            <a:spLocks noGrp="1" noChangeArrowheads="1"/>
          </p:cNvSpPr>
          <p:nvPr>
            <p:ph type="title"/>
          </p:nvPr>
        </p:nvSpPr>
        <p:spPr bwMode="auto">
          <a:xfrm>
            <a:off x="1657350" y="1314450"/>
            <a:ext cx="5829300" cy="628650"/>
          </a:xfrm>
          <a:ln>
            <a:miter lim="800000"/>
            <a:headEnd/>
            <a:tailEnd/>
          </a:ln>
        </p:spPr>
        <p:txBody>
          <a:bodyPr vert="horz" wrap="square" lIns="69056" tIns="34529" rIns="69056" bIns="34529" numCol="1" anchor="ctr"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通过金融中介的资金流动</a:t>
            </a:r>
            <a:endParaRPr lang="en-US" altLang="zh-CN" sz="3000" dirty="0">
              <a:effectLst>
                <a:outerShdw blurRad="38100" dist="38100" dir="2700000" algn="tl">
                  <a:srgbClr val="C0C0C0"/>
                </a:outerShdw>
              </a:effectLst>
              <a:ea typeface="宋体" pitchFamily="2" charset="-122"/>
            </a:endParaRPr>
          </a:p>
        </p:txBody>
      </p:sp>
      <p:grpSp>
        <p:nvGrpSpPr>
          <p:cNvPr id="75779" name="Group 14">
            <a:extLst>
              <a:ext uri="{FF2B5EF4-FFF2-40B4-BE49-F238E27FC236}">
                <a16:creationId xmlns:a16="http://schemas.microsoft.com/office/drawing/2014/main" id="{BE626E14-5548-4F9B-A4BB-5485C15F549E}"/>
              </a:ext>
            </a:extLst>
          </p:cNvPr>
          <p:cNvGrpSpPr>
            <a:grpSpLocks/>
          </p:cNvGrpSpPr>
          <p:nvPr/>
        </p:nvGrpSpPr>
        <p:grpSpPr bwMode="auto">
          <a:xfrm>
            <a:off x="2033588" y="2564606"/>
            <a:ext cx="5143500" cy="1458516"/>
            <a:chOff x="748" y="1329"/>
            <a:chExt cx="4320" cy="1225"/>
          </a:xfrm>
        </p:grpSpPr>
        <p:sp>
          <p:nvSpPr>
            <p:cNvPr id="75781" name="Oval 4">
              <a:extLst>
                <a:ext uri="{FF2B5EF4-FFF2-40B4-BE49-F238E27FC236}">
                  <a16:creationId xmlns:a16="http://schemas.microsoft.com/office/drawing/2014/main" id="{BB0CCBA8-854A-4BAB-98C9-577A779964B7}"/>
                </a:ext>
              </a:extLst>
            </p:cNvPr>
            <p:cNvSpPr>
              <a:spLocks noChangeAspect="1" noChangeArrowheads="1"/>
            </p:cNvSpPr>
            <p:nvPr/>
          </p:nvSpPr>
          <p:spPr bwMode="auto">
            <a:xfrm>
              <a:off x="1973" y="2170"/>
              <a:ext cx="1859" cy="384"/>
            </a:xfrm>
            <a:prstGeom prst="ellipse">
              <a:avLst/>
            </a:prstGeom>
            <a:solidFill>
              <a:schemeClr val="accent2"/>
            </a:solidFill>
            <a:ln w="9525">
              <a:solidFill>
                <a:srgbClr val="000000"/>
              </a:solidFill>
              <a:round/>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金融中介</a:t>
              </a:r>
              <a:endParaRPr lang="en-US" altLang="zh-CN" sz="1800" b="1">
                <a:solidFill>
                  <a:srgbClr val="000000"/>
                </a:solidFill>
                <a:latin typeface="Times New Roman" panose="02020603050405020304" pitchFamily="18" charset="0"/>
              </a:endParaRPr>
            </a:p>
          </p:txBody>
        </p:sp>
        <p:sp>
          <p:nvSpPr>
            <p:cNvPr id="75782" name="Line 6">
              <a:extLst>
                <a:ext uri="{FF2B5EF4-FFF2-40B4-BE49-F238E27FC236}">
                  <a16:creationId xmlns:a16="http://schemas.microsoft.com/office/drawing/2014/main" id="{71D036BB-1873-4B18-BCA8-A5761BC39DB2}"/>
                </a:ext>
              </a:extLst>
            </p:cNvPr>
            <p:cNvSpPr>
              <a:spLocks noChangeShapeType="1"/>
            </p:cNvSpPr>
            <p:nvPr/>
          </p:nvSpPr>
          <p:spPr bwMode="auto">
            <a:xfrm flipH="1">
              <a:off x="1276" y="1673"/>
              <a:ext cx="3" cy="689"/>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5783" name="Line 7">
              <a:extLst>
                <a:ext uri="{FF2B5EF4-FFF2-40B4-BE49-F238E27FC236}">
                  <a16:creationId xmlns:a16="http://schemas.microsoft.com/office/drawing/2014/main" id="{F488B713-FB4B-4FE0-9D3C-F94CF0348F28}"/>
                </a:ext>
              </a:extLst>
            </p:cNvPr>
            <p:cNvSpPr>
              <a:spLocks noChangeShapeType="1"/>
            </p:cNvSpPr>
            <p:nvPr/>
          </p:nvSpPr>
          <p:spPr bwMode="auto">
            <a:xfrm flipV="1">
              <a:off x="1276" y="2359"/>
              <a:ext cx="671" cy="3"/>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5784" name="Line 8">
              <a:extLst>
                <a:ext uri="{FF2B5EF4-FFF2-40B4-BE49-F238E27FC236}">
                  <a16:creationId xmlns:a16="http://schemas.microsoft.com/office/drawing/2014/main" id="{4CCA2798-8C09-4F98-9FD7-2380AC2981B1}"/>
                </a:ext>
              </a:extLst>
            </p:cNvPr>
            <p:cNvSpPr>
              <a:spLocks noChangeShapeType="1"/>
            </p:cNvSpPr>
            <p:nvPr/>
          </p:nvSpPr>
          <p:spPr bwMode="auto">
            <a:xfrm>
              <a:off x="3868" y="2362"/>
              <a:ext cx="672"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5785" name="Line 9">
              <a:extLst>
                <a:ext uri="{FF2B5EF4-FFF2-40B4-BE49-F238E27FC236}">
                  <a16:creationId xmlns:a16="http://schemas.microsoft.com/office/drawing/2014/main" id="{BFFCD4B5-685E-4A3A-ADFD-5A3B471E9628}"/>
                </a:ext>
              </a:extLst>
            </p:cNvPr>
            <p:cNvSpPr>
              <a:spLocks noChangeShapeType="1"/>
            </p:cNvSpPr>
            <p:nvPr/>
          </p:nvSpPr>
          <p:spPr bwMode="auto">
            <a:xfrm flipV="1">
              <a:off x="4540" y="1668"/>
              <a:ext cx="8" cy="69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5786" name="Text Box 10">
              <a:extLst>
                <a:ext uri="{FF2B5EF4-FFF2-40B4-BE49-F238E27FC236}">
                  <a16:creationId xmlns:a16="http://schemas.microsoft.com/office/drawing/2014/main" id="{939C5752-FCC0-49F6-8E76-39C352083B92}"/>
                </a:ext>
              </a:extLst>
            </p:cNvPr>
            <p:cNvSpPr txBox="1">
              <a:spLocks noChangeArrowheads="1"/>
            </p:cNvSpPr>
            <p:nvPr/>
          </p:nvSpPr>
          <p:spPr bwMode="auto">
            <a:xfrm>
              <a:off x="748" y="1329"/>
              <a:ext cx="1104" cy="332"/>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盈余单位</a:t>
              </a:r>
              <a:endParaRPr lang="en-US" altLang="zh-CN" sz="1800" b="1">
                <a:solidFill>
                  <a:srgbClr val="000000"/>
                </a:solidFill>
                <a:latin typeface="Times New Roman" panose="02020603050405020304" pitchFamily="18" charset="0"/>
              </a:endParaRPr>
            </a:p>
          </p:txBody>
        </p:sp>
        <p:sp>
          <p:nvSpPr>
            <p:cNvPr id="75787" name="Text Box 11">
              <a:extLst>
                <a:ext uri="{FF2B5EF4-FFF2-40B4-BE49-F238E27FC236}">
                  <a16:creationId xmlns:a16="http://schemas.microsoft.com/office/drawing/2014/main" id="{D0C20F0E-A609-4E5F-B546-A9E5134EF88A}"/>
                </a:ext>
              </a:extLst>
            </p:cNvPr>
            <p:cNvSpPr txBox="1">
              <a:spLocks noChangeArrowheads="1"/>
            </p:cNvSpPr>
            <p:nvPr/>
          </p:nvSpPr>
          <p:spPr bwMode="auto">
            <a:xfrm>
              <a:off x="3964" y="1329"/>
              <a:ext cx="1104" cy="332"/>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赤字单位</a:t>
              </a:r>
              <a:endParaRPr lang="en-US" altLang="zh-CN" sz="1800" b="1">
                <a:solidFill>
                  <a:srgbClr val="000000"/>
                </a:solidFill>
                <a:latin typeface="Times New Roman" panose="02020603050405020304" pitchFamily="18" charset="0"/>
              </a:endParaRPr>
            </a:p>
          </p:txBody>
        </p:sp>
        <p:sp>
          <p:nvSpPr>
            <p:cNvPr id="75788" name="Text Box 12">
              <a:extLst>
                <a:ext uri="{FF2B5EF4-FFF2-40B4-BE49-F238E27FC236}">
                  <a16:creationId xmlns:a16="http://schemas.microsoft.com/office/drawing/2014/main" id="{D832581B-9665-453D-BAA9-12C38B678AE8}"/>
                </a:ext>
              </a:extLst>
            </p:cNvPr>
            <p:cNvSpPr txBox="1">
              <a:spLocks noChangeArrowheads="1"/>
            </p:cNvSpPr>
            <p:nvPr/>
          </p:nvSpPr>
          <p:spPr bwMode="auto">
            <a:xfrm>
              <a:off x="1973" y="1517"/>
              <a:ext cx="1970"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50000"/>
                </a:spcBef>
                <a:spcAft>
                  <a:spcPct val="0"/>
                </a:spcAft>
              </a:pPr>
              <a:r>
                <a:rPr lang="zh-CN" altLang="en-US" sz="1500" b="1" dirty="0">
                  <a:solidFill>
                    <a:srgbClr val="FF3300"/>
                  </a:solidFill>
                  <a:latin typeface="Times New Roman" panose="02020603050405020304" pitchFamily="18" charset="0"/>
                </a:rPr>
                <a:t>将资金储蓄在金融中介</a:t>
              </a:r>
              <a:endParaRPr lang="en-US" altLang="zh-CN" sz="1500" b="1" dirty="0">
                <a:solidFill>
                  <a:srgbClr val="FF3300"/>
                </a:solidFill>
                <a:latin typeface="Times New Roman" panose="02020603050405020304" pitchFamily="18" charset="0"/>
              </a:endParaRPr>
            </a:p>
            <a:p>
              <a:pPr algn="ctr" eaLnBrk="0" fontAlgn="base" hangingPunct="0">
                <a:spcBef>
                  <a:spcPct val="50000"/>
                </a:spcBef>
                <a:spcAft>
                  <a:spcPct val="0"/>
                </a:spcAft>
              </a:pPr>
              <a:r>
                <a:rPr lang="zh-CN" altLang="en-US" sz="1500" b="1" dirty="0">
                  <a:solidFill>
                    <a:srgbClr val="FF3300"/>
                  </a:solidFill>
                  <a:latin typeface="Times New Roman" panose="02020603050405020304" pitchFamily="18" charset="0"/>
                </a:rPr>
                <a:t>再贷款给另一家公司</a:t>
              </a:r>
              <a:endParaRPr lang="en-US" altLang="zh-CN" sz="1500" b="1" dirty="0">
                <a:solidFill>
                  <a:srgbClr val="FF3300"/>
                </a:solidFill>
                <a:latin typeface="Times New Roman" panose="02020603050405020304" pitchFamily="18" charset="0"/>
              </a:endParaRPr>
            </a:p>
          </p:txBody>
        </p:sp>
      </p:grpSp>
      <p:sp>
        <p:nvSpPr>
          <p:cNvPr id="564237" name="Rectangle 13">
            <a:extLst>
              <a:ext uri="{FF2B5EF4-FFF2-40B4-BE49-F238E27FC236}">
                <a16:creationId xmlns:a16="http://schemas.microsoft.com/office/drawing/2014/main" id="{7AC75E7A-1100-41F1-BBC3-66109BF4836B}"/>
              </a:ext>
            </a:extLst>
          </p:cNvPr>
          <p:cNvSpPr>
            <a:spLocks noChangeArrowheads="1"/>
          </p:cNvSpPr>
          <p:nvPr/>
        </p:nvSpPr>
        <p:spPr bwMode="auto">
          <a:xfrm>
            <a:off x="1627588" y="4346973"/>
            <a:ext cx="5941219" cy="118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5" tIns="33338" rIns="67865" bIns="33338"/>
          <a:lstStyle>
            <a:lvl1pPr marL="342900" indent="-342900">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lnSpc>
                <a:spcPct val="90000"/>
              </a:lnSpc>
              <a:spcBef>
                <a:spcPct val="20000"/>
              </a:spcBef>
              <a:spcAft>
                <a:spcPct val="0"/>
              </a:spcAft>
              <a:buClr>
                <a:srgbClr val="0101FF"/>
              </a:buClr>
              <a:buSzPct val="85000"/>
              <a:buFont typeface="Wingdings" panose="05000000000000000000" pitchFamily="2" charset="2"/>
              <a:buChar char="v"/>
            </a:pPr>
            <a:r>
              <a:rPr lang="zh-CN" altLang="en-US" sz="1800" b="1">
                <a:solidFill>
                  <a:srgbClr val="FF00FF"/>
                </a:solidFill>
                <a:latin typeface="Times New Roman" panose="02020603050405020304" pitchFamily="18" charset="0"/>
              </a:rPr>
              <a:t>金融工具：</a:t>
            </a:r>
            <a:r>
              <a:rPr lang="zh-CN" altLang="en-US" sz="1800" b="1">
                <a:solidFill>
                  <a:srgbClr val="000000"/>
                </a:solidFill>
                <a:latin typeface="Times New Roman" panose="02020603050405020304" pitchFamily="18" charset="0"/>
              </a:rPr>
              <a:t>存款，贷款</a:t>
            </a:r>
          </a:p>
          <a:p>
            <a:pPr eaLnBrk="0" fontAlgn="base" hangingPunct="0">
              <a:lnSpc>
                <a:spcPct val="90000"/>
              </a:lnSpc>
              <a:spcBef>
                <a:spcPct val="20000"/>
              </a:spcBef>
              <a:spcAft>
                <a:spcPct val="0"/>
              </a:spcAft>
              <a:buClr>
                <a:srgbClr val="0101FF"/>
              </a:buClr>
              <a:buSzPct val="85000"/>
              <a:buFont typeface="Wingdings" panose="05000000000000000000" pitchFamily="2" charset="2"/>
              <a:buChar char="v"/>
            </a:pPr>
            <a:r>
              <a:rPr lang="zh-CN" altLang="en-US" sz="1800" b="1">
                <a:solidFill>
                  <a:srgbClr val="FF00FF"/>
                </a:solidFill>
                <a:latin typeface="Times New Roman" panose="02020603050405020304" pitchFamily="18" charset="0"/>
              </a:rPr>
              <a:t>金融中介：</a:t>
            </a:r>
            <a:r>
              <a:rPr lang="zh-CN" altLang="en-US" sz="1800" b="1">
                <a:solidFill>
                  <a:srgbClr val="000000"/>
                </a:solidFill>
                <a:latin typeface="Times New Roman" panose="02020603050405020304" pitchFamily="18" charset="0"/>
              </a:rPr>
              <a:t>商业银行，其他存款储蓄机构</a:t>
            </a:r>
            <a:endParaRPr lang="en-US" altLang="zh-CN" sz="1800" i="1">
              <a:solidFill>
                <a:srgbClr val="000000"/>
              </a:solidFill>
              <a:latin typeface="Times New Roman" panose="02020603050405020304" pitchFamily="18" charset="0"/>
            </a:endParaRPr>
          </a:p>
        </p:txBody>
      </p:sp>
      <p:sp>
        <p:nvSpPr>
          <p:cNvPr id="2" name="文本框 1">
            <a:extLst>
              <a:ext uri="{FF2B5EF4-FFF2-40B4-BE49-F238E27FC236}">
                <a16:creationId xmlns:a16="http://schemas.microsoft.com/office/drawing/2014/main" id="{8452CFD6-0054-5BE6-A79B-99265CEB8888}"/>
              </a:ext>
            </a:extLst>
          </p:cNvPr>
          <p:cNvSpPr txBox="1"/>
          <p:nvPr/>
        </p:nvSpPr>
        <p:spPr>
          <a:xfrm>
            <a:off x="2014343" y="5642372"/>
            <a:ext cx="2094697" cy="369332"/>
          </a:xfrm>
          <a:prstGeom prst="rect">
            <a:avLst/>
          </a:prstGeom>
          <a:noFill/>
        </p:spPr>
        <p:txBody>
          <a:bodyPr wrap="square" rtlCol="0">
            <a:spAutoFit/>
          </a:bodyPr>
          <a:lstStyle/>
          <a:p>
            <a:r>
              <a:rPr lang="zh-CN" altLang="en-US" dirty="0"/>
              <a:t>银行起源视频</a:t>
            </a:r>
          </a:p>
        </p:txBody>
      </p:sp>
    </p:spTree>
    <p:extLst>
      <p:ext uri="{BB962C8B-B14F-4D97-AF65-F5344CB8AC3E}">
        <p14:creationId xmlns:p14="http://schemas.microsoft.com/office/powerpoint/2010/main" val="2850057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4237">
                                            <p:txEl>
                                              <p:pRg st="0" end="0"/>
                                            </p:txEl>
                                          </p:spTgt>
                                        </p:tgtEl>
                                        <p:attrNameLst>
                                          <p:attrName>style.visibility</p:attrName>
                                        </p:attrNameLst>
                                      </p:cBhvr>
                                      <p:to>
                                        <p:strVal val="visible"/>
                                      </p:to>
                                    </p:set>
                                    <p:animEffect transition="in" filter="blinds(horizontal)">
                                      <p:cBhvr>
                                        <p:cTn id="7" dur="500"/>
                                        <p:tgtEl>
                                          <p:spTgt spid="5642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4237">
                                            <p:txEl>
                                              <p:pRg st="1" end="1"/>
                                            </p:txEl>
                                          </p:spTgt>
                                        </p:tgtEl>
                                        <p:attrNameLst>
                                          <p:attrName>style.visibility</p:attrName>
                                        </p:attrNameLst>
                                      </p:cBhvr>
                                      <p:to>
                                        <p:strVal val="visible"/>
                                      </p:to>
                                    </p:set>
                                    <p:animEffect transition="in" filter="blinds(horizontal)">
                                      <p:cBhvr>
                                        <p:cTn id="12" dur="500"/>
                                        <p:tgtEl>
                                          <p:spTgt spid="5642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a:extLst>
              <a:ext uri="{FF2B5EF4-FFF2-40B4-BE49-F238E27FC236}">
                <a16:creationId xmlns:a16="http://schemas.microsoft.com/office/drawing/2014/main" id="{F6FF61D9-C9EF-4ADF-BCB4-189233265775}"/>
              </a:ext>
            </a:extLst>
          </p:cNvPr>
          <p:cNvSpPr>
            <a:spLocks noGrp="1" noChangeArrowheads="1"/>
          </p:cNvSpPr>
          <p:nvPr>
            <p:ph type="title"/>
          </p:nvPr>
        </p:nvSpPr>
        <p:spPr bwMode="auto">
          <a:xfrm>
            <a:off x="1657350" y="1314450"/>
            <a:ext cx="5829300" cy="571500"/>
          </a:xfrm>
          <a:ln>
            <a:miter lim="800000"/>
            <a:headEnd/>
            <a:tailEnd/>
          </a:ln>
        </p:spPr>
        <p:txBody>
          <a:bodyPr vert="horz" wrap="square" lIns="69056" tIns="34529" rIns="69056" bIns="34529" numCol="1" anchor="ctr" anchorCtr="0" compatLnSpc="1">
            <a:prstTxWarp prst="textNoShape">
              <a:avLst/>
            </a:prstTxWarp>
          </a:bodyPr>
          <a:lstStyle/>
          <a:p>
            <a:pPr>
              <a:defRPr/>
            </a:pPr>
            <a:r>
              <a:rPr lang="zh-CN" altLang="en-US" sz="2700" dirty="0">
                <a:effectLst>
                  <a:outerShdw blurRad="38100" dist="38100" dir="2700000" algn="tl">
                    <a:srgbClr val="C0C0C0"/>
                  </a:outerShdw>
                </a:effectLst>
                <a:ea typeface="宋体" pitchFamily="2" charset="-122"/>
              </a:rPr>
              <a:t>通过金融中介和金融市场的资金流动</a:t>
            </a:r>
            <a:endParaRPr lang="en-US" altLang="zh-CN" sz="2700" dirty="0">
              <a:effectLst>
                <a:outerShdw blurRad="38100" dist="38100" dir="2700000" algn="tl">
                  <a:srgbClr val="C0C0C0"/>
                </a:outerShdw>
              </a:effectLst>
              <a:ea typeface="宋体" pitchFamily="2" charset="-122"/>
            </a:endParaRPr>
          </a:p>
        </p:txBody>
      </p:sp>
      <p:grpSp>
        <p:nvGrpSpPr>
          <p:cNvPr id="76803" name="Group 15">
            <a:extLst>
              <a:ext uri="{FF2B5EF4-FFF2-40B4-BE49-F238E27FC236}">
                <a16:creationId xmlns:a16="http://schemas.microsoft.com/office/drawing/2014/main" id="{37B2541E-71F4-4D30-85E8-B2A4C040B36B}"/>
              </a:ext>
            </a:extLst>
          </p:cNvPr>
          <p:cNvGrpSpPr>
            <a:grpSpLocks/>
          </p:cNvGrpSpPr>
          <p:nvPr/>
        </p:nvGrpSpPr>
        <p:grpSpPr bwMode="auto">
          <a:xfrm>
            <a:off x="1971677" y="2343150"/>
            <a:ext cx="5172075" cy="3754040"/>
            <a:chOff x="696" y="1248"/>
            <a:chExt cx="4344" cy="3153"/>
          </a:xfrm>
        </p:grpSpPr>
        <p:sp>
          <p:nvSpPr>
            <p:cNvPr id="76804" name="Oval 4">
              <a:extLst>
                <a:ext uri="{FF2B5EF4-FFF2-40B4-BE49-F238E27FC236}">
                  <a16:creationId xmlns:a16="http://schemas.microsoft.com/office/drawing/2014/main" id="{181C3FB8-0C41-46AD-BB00-A6130DC80C11}"/>
                </a:ext>
              </a:extLst>
            </p:cNvPr>
            <p:cNvSpPr>
              <a:spLocks noChangeArrowheads="1"/>
            </p:cNvSpPr>
            <p:nvPr/>
          </p:nvSpPr>
          <p:spPr bwMode="auto">
            <a:xfrm>
              <a:off x="2208" y="1248"/>
              <a:ext cx="1699" cy="384"/>
            </a:xfrm>
            <a:prstGeom prst="ellipse">
              <a:avLst/>
            </a:prstGeom>
            <a:solidFill>
              <a:schemeClr val="accent2"/>
            </a:solidFill>
            <a:ln w="9525">
              <a:solidFill>
                <a:srgbClr val="000000"/>
              </a:solidFill>
              <a:round/>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金融市场</a:t>
              </a:r>
              <a:endParaRPr lang="en-US" altLang="zh-CN" sz="1800" b="1">
                <a:solidFill>
                  <a:srgbClr val="000000"/>
                </a:solidFill>
                <a:latin typeface="Times New Roman" panose="02020603050405020304" pitchFamily="18" charset="0"/>
              </a:endParaRPr>
            </a:p>
          </p:txBody>
        </p:sp>
        <p:sp>
          <p:nvSpPr>
            <p:cNvPr id="76805" name="Oval 5">
              <a:extLst>
                <a:ext uri="{FF2B5EF4-FFF2-40B4-BE49-F238E27FC236}">
                  <a16:creationId xmlns:a16="http://schemas.microsoft.com/office/drawing/2014/main" id="{3DDBDB50-4620-4C23-BB14-6984ED18361D}"/>
                </a:ext>
              </a:extLst>
            </p:cNvPr>
            <p:cNvSpPr>
              <a:spLocks noChangeAspect="1" noChangeArrowheads="1"/>
            </p:cNvSpPr>
            <p:nvPr/>
          </p:nvSpPr>
          <p:spPr bwMode="auto">
            <a:xfrm>
              <a:off x="2200" y="3264"/>
              <a:ext cx="1905" cy="384"/>
            </a:xfrm>
            <a:prstGeom prst="ellipse">
              <a:avLst/>
            </a:prstGeom>
            <a:solidFill>
              <a:schemeClr val="accent2"/>
            </a:solidFill>
            <a:ln w="9525">
              <a:solidFill>
                <a:srgbClr val="000000"/>
              </a:solidFill>
              <a:round/>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金融中介</a:t>
              </a:r>
              <a:endParaRPr lang="en-US" altLang="zh-CN" sz="1800" b="1">
                <a:solidFill>
                  <a:srgbClr val="000000"/>
                </a:solidFill>
                <a:latin typeface="Times New Roman" panose="02020603050405020304" pitchFamily="18" charset="0"/>
              </a:endParaRPr>
            </a:p>
          </p:txBody>
        </p:sp>
        <p:sp>
          <p:nvSpPr>
            <p:cNvPr id="76806" name="Line 7">
              <a:extLst>
                <a:ext uri="{FF2B5EF4-FFF2-40B4-BE49-F238E27FC236}">
                  <a16:creationId xmlns:a16="http://schemas.microsoft.com/office/drawing/2014/main" id="{087CDB4C-DDF0-442E-AC9B-DE4DF4DFF12A}"/>
                </a:ext>
              </a:extLst>
            </p:cNvPr>
            <p:cNvSpPr>
              <a:spLocks noChangeShapeType="1"/>
            </p:cNvSpPr>
            <p:nvPr/>
          </p:nvSpPr>
          <p:spPr bwMode="auto">
            <a:xfrm>
              <a:off x="1248" y="2496"/>
              <a:ext cx="0" cy="96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6807" name="Line 8">
              <a:extLst>
                <a:ext uri="{FF2B5EF4-FFF2-40B4-BE49-F238E27FC236}">
                  <a16:creationId xmlns:a16="http://schemas.microsoft.com/office/drawing/2014/main" id="{61AEF3F8-8CE7-4614-ACA7-3487F7F2FB1C}"/>
                </a:ext>
              </a:extLst>
            </p:cNvPr>
            <p:cNvSpPr>
              <a:spLocks noChangeShapeType="1"/>
            </p:cNvSpPr>
            <p:nvPr/>
          </p:nvSpPr>
          <p:spPr bwMode="auto">
            <a:xfrm>
              <a:off x="1248" y="3456"/>
              <a:ext cx="960" cy="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6808" name="Line 9">
              <a:extLst>
                <a:ext uri="{FF2B5EF4-FFF2-40B4-BE49-F238E27FC236}">
                  <a16:creationId xmlns:a16="http://schemas.microsoft.com/office/drawing/2014/main" id="{D33840E0-08BF-48F7-A61F-3081A187E48C}"/>
                </a:ext>
              </a:extLst>
            </p:cNvPr>
            <p:cNvSpPr>
              <a:spLocks noChangeShapeType="1"/>
            </p:cNvSpPr>
            <p:nvPr/>
          </p:nvSpPr>
          <p:spPr bwMode="auto">
            <a:xfrm>
              <a:off x="3936" y="1440"/>
              <a:ext cx="576" cy="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6809" name="Line 10">
              <a:extLst>
                <a:ext uri="{FF2B5EF4-FFF2-40B4-BE49-F238E27FC236}">
                  <a16:creationId xmlns:a16="http://schemas.microsoft.com/office/drawing/2014/main" id="{D3EE9960-2FC1-4FD0-8528-AA3A4E849168}"/>
                </a:ext>
              </a:extLst>
            </p:cNvPr>
            <p:cNvSpPr>
              <a:spLocks noChangeShapeType="1"/>
            </p:cNvSpPr>
            <p:nvPr/>
          </p:nvSpPr>
          <p:spPr bwMode="auto">
            <a:xfrm>
              <a:off x="4512" y="1440"/>
              <a:ext cx="0" cy="816"/>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6810" name="Line 11">
              <a:extLst>
                <a:ext uri="{FF2B5EF4-FFF2-40B4-BE49-F238E27FC236}">
                  <a16:creationId xmlns:a16="http://schemas.microsoft.com/office/drawing/2014/main" id="{34A59574-404F-46DE-B0F9-B91DCFA111F5}"/>
                </a:ext>
              </a:extLst>
            </p:cNvPr>
            <p:cNvSpPr>
              <a:spLocks noChangeShapeType="1"/>
            </p:cNvSpPr>
            <p:nvPr/>
          </p:nvSpPr>
          <p:spPr bwMode="auto">
            <a:xfrm>
              <a:off x="3071" y="1632"/>
              <a:ext cx="0" cy="1632"/>
            </a:xfrm>
            <a:prstGeom prst="line">
              <a:avLst/>
            </a:prstGeom>
            <a:noFill/>
            <a:ln w="38100">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6811" name="Text Box 12">
              <a:extLst>
                <a:ext uri="{FF2B5EF4-FFF2-40B4-BE49-F238E27FC236}">
                  <a16:creationId xmlns:a16="http://schemas.microsoft.com/office/drawing/2014/main" id="{E490DDE0-594E-4D5F-B001-3E410E257F33}"/>
                </a:ext>
              </a:extLst>
            </p:cNvPr>
            <p:cNvSpPr txBox="1">
              <a:spLocks noChangeArrowheads="1"/>
            </p:cNvSpPr>
            <p:nvPr/>
          </p:nvSpPr>
          <p:spPr bwMode="auto">
            <a:xfrm>
              <a:off x="696" y="2130"/>
              <a:ext cx="1104" cy="314"/>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盈余单位</a:t>
              </a:r>
              <a:endParaRPr lang="en-US" altLang="zh-CN" sz="1800" b="1">
                <a:solidFill>
                  <a:srgbClr val="000000"/>
                </a:solidFill>
                <a:latin typeface="Times New Roman" panose="02020603050405020304" pitchFamily="18" charset="0"/>
              </a:endParaRPr>
            </a:p>
          </p:txBody>
        </p:sp>
        <p:sp>
          <p:nvSpPr>
            <p:cNvPr id="76812" name="Text Box 13">
              <a:extLst>
                <a:ext uri="{FF2B5EF4-FFF2-40B4-BE49-F238E27FC236}">
                  <a16:creationId xmlns:a16="http://schemas.microsoft.com/office/drawing/2014/main" id="{A9296A22-2A53-4595-851D-FD935635C16A}"/>
                </a:ext>
              </a:extLst>
            </p:cNvPr>
            <p:cNvSpPr txBox="1">
              <a:spLocks noChangeArrowheads="1"/>
            </p:cNvSpPr>
            <p:nvPr/>
          </p:nvSpPr>
          <p:spPr bwMode="auto">
            <a:xfrm>
              <a:off x="3936" y="2256"/>
              <a:ext cx="1104" cy="312"/>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赤字单位</a:t>
              </a:r>
              <a:endParaRPr lang="en-US" altLang="zh-CN" sz="1800" b="1">
                <a:solidFill>
                  <a:srgbClr val="000000"/>
                </a:solidFill>
                <a:latin typeface="Times New Roman" panose="02020603050405020304" pitchFamily="18" charset="0"/>
              </a:endParaRPr>
            </a:p>
          </p:txBody>
        </p:sp>
        <p:sp>
          <p:nvSpPr>
            <p:cNvPr id="76813" name="Text Box 14">
              <a:extLst>
                <a:ext uri="{FF2B5EF4-FFF2-40B4-BE49-F238E27FC236}">
                  <a16:creationId xmlns:a16="http://schemas.microsoft.com/office/drawing/2014/main" id="{6432A960-4E5B-4DF2-9341-52D487F845B0}"/>
                </a:ext>
              </a:extLst>
            </p:cNvPr>
            <p:cNvSpPr txBox="1">
              <a:spLocks noChangeArrowheads="1"/>
            </p:cNvSpPr>
            <p:nvPr/>
          </p:nvSpPr>
          <p:spPr bwMode="auto">
            <a:xfrm>
              <a:off x="2121" y="3936"/>
              <a:ext cx="1815"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50000"/>
                </a:spcBef>
                <a:spcAft>
                  <a:spcPct val="0"/>
                </a:spcAft>
              </a:pPr>
              <a:r>
                <a:rPr lang="zh-CN" altLang="en-US" sz="1500" b="1" dirty="0">
                  <a:solidFill>
                    <a:srgbClr val="FF3300"/>
                  </a:solidFill>
                  <a:latin typeface="Times New Roman" panose="02020603050405020304" pitchFamily="18" charset="0"/>
                </a:rPr>
                <a:t>居民购买保险，保险投资股票或债券</a:t>
              </a:r>
              <a:endParaRPr lang="en-US" altLang="zh-CN" sz="1500" dirty="0">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290378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a:extLst>
              <a:ext uri="{FF2B5EF4-FFF2-40B4-BE49-F238E27FC236}">
                <a16:creationId xmlns:a16="http://schemas.microsoft.com/office/drawing/2014/main" id="{777D232B-EA02-49BF-91B2-719E444CA676}"/>
              </a:ext>
            </a:extLst>
          </p:cNvPr>
          <p:cNvSpPr>
            <a:spLocks noGrp="1" noChangeArrowheads="1"/>
          </p:cNvSpPr>
          <p:nvPr>
            <p:ph type="title"/>
          </p:nvPr>
        </p:nvSpPr>
        <p:spPr bwMode="auto">
          <a:xfrm>
            <a:off x="1485900" y="1314450"/>
            <a:ext cx="6172200" cy="685800"/>
          </a:xfrm>
          <a:ln>
            <a:miter lim="800000"/>
            <a:headEnd/>
            <a:tailEnd/>
          </a:ln>
        </p:spPr>
        <p:txBody>
          <a:bodyPr vert="horz" wrap="square" lIns="69056" tIns="34529" rIns="69056" bIns="34529" numCol="1" anchor="ctr" anchorCtr="0" compatLnSpc="1">
            <a:prstTxWarp prst="textNoShape">
              <a:avLst/>
            </a:prstTxWarp>
          </a:bodyPr>
          <a:lstStyle/>
          <a:p>
            <a:pPr>
              <a:defRPr/>
            </a:pPr>
            <a:r>
              <a:rPr lang="zh-CN" altLang="en-US" sz="2700" dirty="0">
                <a:effectLst>
                  <a:outerShdw blurRad="38100" dist="38100" dir="2700000" algn="tl">
                    <a:srgbClr val="C0C0C0"/>
                  </a:outerShdw>
                </a:effectLst>
                <a:ea typeface="宋体" pitchFamily="2" charset="-122"/>
              </a:rPr>
              <a:t>通过金融市场和</a:t>
            </a:r>
            <a:r>
              <a:rPr lang="zh-CN" altLang="en-US" sz="2700">
                <a:effectLst>
                  <a:outerShdw blurRad="38100" dist="38100" dir="2700000" algn="tl">
                    <a:srgbClr val="C0C0C0"/>
                  </a:outerShdw>
                </a:effectLst>
                <a:ea typeface="宋体" pitchFamily="2" charset="-122"/>
              </a:rPr>
              <a:t>金融中介的</a:t>
            </a:r>
            <a:r>
              <a:rPr lang="zh-CN" altLang="en-US" sz="2700" dirty="0">
                <a:effectLst>
                  <a:outerShdw blurRad="38100" dist="38100" dir="2700000" algn="tl">
                    <a:srgbClr val="C0C0C0"/>
                  </a:outerShdw>
                </a:effectLst>
                <a:ea typeface="宋体" pitchFamily="2" charset="-122"/>
              </a:rPr>
              <a:t>资金流动</a:t>
            </a:r>
            <a:endParaRPr lang="en-US" altLang="zh-CN" dirty="0">
              <a:ea typeface="宋体" pitchFamily="2" charset="-122"/>
            </a:endParaRPr>
          </a:p>
        </p:txBody>
      </p:sp>
      <p:grpSp>
        <p:nvGrpSpPr>
          <p:cNvPr id="77827" name="Group 14">
            <a:extLst>
              <a:ext uri="{FF2B5EF4-FFF2-40B4-BE49-F238E27FC236}">
                <a16:creationId xmlns:a16="http://schemas.microsoft.com/office/drawing/2014/main" id="{A56BE8F6-7D1E-4939-944D-61EEC7232203}"/>
              </a:ext>
            </a:extLst>
          </p:cNvPr>
          <p:cNvGrpSpPr>
            <a:grpSpLocks/>
          </p:cNvGrpSpPr>
          <p:nvPr/>
        </p:nvGrpSpPr>
        <p:grpSpPr bwMode="auto">
          <a:xfrm>
            <a:off x="1653782" y="2286000"/>
            <a:ext cx="5587603" cy="2857500"/>
            <a:chOff x="429" y="1200"/>
            <a:chExt cx="4693" cy="2400"/>
          </a:xfrm>
        </p:grpSpPr>
        <p:sp>
          <p:nvSpPr>
            <p:cNvPr id="77828" name="Oval 4">
              <a:extLst>
                <a:ext uri="{FF2B5EF4-FFF2-40B4-BE49-F238E27FC236}">
                  <a16:creationId xmlns:a16="http://schemas.microsoft.com/office/drawing/2014/main" id="{C00C71A4-2FB9-4ACD-8479-321BD7E79462}"/>
                </a:ext>
              </a:extLst>
            </p:cNvPr>
            <p:cNvSpPr>
              <a:spLocks noChangeArrowheads="1"/>
            </p:cNvSpPr>
            <p:nvPr/>
          </p:nvSpPr>
          <p:spPr bwMode="auto">
            <a:xfrm>
              <a:off x="2304" y="1200"/>
              <a:ext cx="1699" cy="384"/>
            </a:xfrm>
            <a:prstGeom prst="ellipse">
              <a:avLst/>
            </a:prstGeom>
            <a:solidFill>
              <a:schemeClr val="accent2"/>
            </a:solidFill>
            <a:ln w="9525">
              <a:solidFill>
                <a:srgbClr val="000000"/>
              </a:solidFill>
              <a:round/>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金融市场</a:t>
              </a:r>
              <a:endParaRPr lang="en-US" altLang="zh-CN" sz="1800" b="1">
                <a:solidFill>
                  <a:srgbClr val="000000"/>
                </a:solidFill>
                <a:latin typeface="Times New Roman" panose="02020603050405020304" pitchFamily="18" charset="0"/>
              </a:endParaRPr>
            </a:p>
          </p:txBody>
        </p:sp>
        <p:sp>
          <p:nvSpPr>
            <p:cNvPr id="77829" name="Oval 5">
              <a:extLst>
                <a:ext uri="{FF2B5EF4-FFF2-40B4-BE49-F238E27FC236}">
                  <a16:creationId xmlns:a16="http://schemas.microsoft.com/office/drawing/2014/main" id="{A1364FA1-D164-4BDC-A61A-CBE3E94BFE97}"/>
                </a:ext>
              </a:extLst>
            </p:cNvPr>
            <p:cNvSpPr>
              <a:spLocks noChangeAspect="1" noChangeArrowheads="1"/>
            </p:cNvSpPr>
            <p:nvPr/>
          </p:nvSpPr>
          <p:spPr bwMode="auto">
            <a:xfrm>
              <a:off x="2187" y="3216"/>
              <a:ext cx="1918" cy="384"/>
            </a:xfrm>
            <a:prstGeom prst="ellipse">
              <a:avLst/>
            </a:prstGeom>
            <a:solidFill>
              <a:schemeClr val="accent2"/>
            </a:solidFill>
            <a:ln w="9525">
              <a:solidFill>
                <a:srgbClr val="000000"/>
              </a:solidFill>
              <a:round/>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金融中介</a:t>
              </a:r>
              <a:endParaRPr lang="en-US" altLang="zh-CN" sz="1800" b="1">
                <a:solidFill>
                  <a:srgbClr val="000000"/>
                </a:solidFill>
                <a:latin typeface="Times New Roman" panose="02020603050405020304" pitchFamily="18" charset="0"/>
              </a:endParaRPr>
            </a:p>
          </p:txBody>
        </p:sp>
        <p:sp>
          <p:nvSpPr>
            <p:cNvPr id="77830" name="Line 6">
              <a:extLst>
                <a:ext uri="{FF2B5EF4-FFF2-40B4-BE49-F238E27FC236}">
                  <a16:creationId xmlns:a16="http://schemas.microsoft.com/office/drawing/2014/main" id="{2DA9F973-76D1-4E05-8454-A966E859636F}"/>
                </a:ext>
              </a:extLst>
            </p:cNvPr>
            <p:cNvSpPr>
              <a:spLocks noChangeShapeType="1"/>
            </p:cNvSpPr>
            <p:nvPr/>
          </p:nvSpPr>
          <p:spPr bwMode="auto">
            <a:xfrm flipV="1">
              <a:off x="1344" y="1392"/>
              <a:ext cx="0" cy="816"/>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7831" name="Line 7">
              <a:extLst>
                <a:ext uri="{FF2B5EF4-FFF2-40B4-BE49-F238E27FC236}">
                  <a16:creationId xmlns:a16="http://schemas.microsoft.com/office/drawing/2014/main" id="{7AB9C4EF-326C-417D-AB76-20FE21D03C37}"/>
                </a:ext>
              </a:extLst>
            </p:cNvPr>
            <p:cNvSpPr>
              <a:spLocks noChangeShapeType="1"/>
            </p:cNvSpPr>
            <p:nvPr/>
          </p:nvSpPr>
          <p:spPr bwMode="auto">
            <a:xfrm>
              <a:off x="1344" y="1392"/>
              <a:ext cx="960" cy="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7832" name="Line 8">
              <a:extLst>
                <a:ext uri="{FF2B5EF4-FFF2-40B4-BE49-F238E27FC236}">
                  <a16:creationId xmlns:a16="http://schemas.microsoft.com/office/drawing/2014/main" id="{4ABE1393-9ECF-4518-9D2E-AA5F9027A8ED}"/>
                </a:ext>
              </a:extLst>
            </p:cNvPr>
            <p:cNvSpPr>
              <a:spLocks noChangeShapeType="1"/>
            </p:cNvSpPr>
            <p:nvPr/>
          </p:nvSpPr>
          <p:spPr bwMode="auto">
            <a:xfrm>
              <a:off x="4105" y="3401"/>
              <a:ext cx="503" cy="7"/>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7833" name="Line 9">
              <a:extLst>
                <a:ext uri="{FF2B5EF4-FFF2-40B4-BE49-F238E27FC236}">
                  <a16:creationId xmlns:a16="http://schemas.microsoft.com/office/drawing/2014/main" id="{673B787B-6FEB-4E98-BDF5-A36609B68637}"/>
                </a:ext>
              </a:extLst>
            </p:cNvPr>
            <p:cNvSpPr>
              <a:spLocks noChangeShapeType="1"/>
            </p:cNvSpPr>
            <p:nvPr/>
          </p:nvSpPr>
          <p:spPr bwMode="auto">
            <a:xfrm flipH="1" flipV="1">
              <a:off x="4604" y="2704"/>
              <a:ext cx="4" cy="704"/>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7834" name="Line 10">
              <a:extLst>
                <a:ext uri="{FF2B5EF4-FFF2-40B4-BE49-F238E27FC236}">
                  <a16:creationId xmlns:a16="http://schemas.microsoft.com/office/drawing/2014/main" id="{FABEE98A-6413-4EE5-AA1F-C52E5D181A4B}"/>
                </a:ext>
              </a:extLst>
            </p:cNvPr>
            <p:cNvSpPr>
              <a:spLocks noChangeShapeType="1"/>
            </p:cNvSpPr>
            <p:nvPr/>
          </p:nvSpPr>
          <p:spPr bwMode="auto">
            <a:xfrm>
              <a:off x="3120" y="1584"/>
              <a:ext cx="0" cy="1632"/>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7835" name="Text Box 11">
              <a:extLst>
                <a:ext uri="{FF2B5EF4-FFF2-40B4-BE49-F238E27FC236}">
                  <a16:creationId xmlns:a16="http://schemas.microsoft.com/office/drawing/2014/main" id="{198E49A3-4EAA-44FD-855E-7055C1493BA2}"/>
                </a:ext>
              </a:extLst>
            </p:cNvPr>
            <p:cNvSpPr txBox="1">
              <a:spLocks noChangeArrowheads="1"/>
            </p:cNvSpPr>
            <p:nvPr/>
          </p:nvSpPr>
          <p:spPr bwMode="auto">
            <a:xfrm>
              <a:off x="792" y="2266"/>
              <a:ext cx="1104" cy="304"/>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盈余单位</a:t>
              </a:r>
              <a:endParaRPr lang="en-US" altLang="zh-CN" sz="1800" b="1">
                <a:solidFill>
                  <a:srgbClr val="000000"/>
                </a:solidFill>
                <a:latin typeface="Times New Roman" panose="02020603050405020304" pitchFamily="18" charset="0"/>
              </a:endParaRPr>
            </a:p>
          </p:txBody>
        </p:sp>
        <p:sp>
          <p:nvSpPr>
            <p:cNvPr id="77836" name="Text Box 12">
              <a:extLst>
                <a:ext uri="{FF2B5EF4-FFF2-40B4-BE49-F238E27FC236}">
                  <a16:creationId xmlns:a16="http://schemas.microsoft.com/office/drawing/2014/main" id="{660A51E8-46B9-4206-80A8-F03F86FD2222}"/>
                </a:ext>
              </a:extLst>
            </p:cNvPr>
            <p:cNvSpPr txBox="1">
              <a:spLocks noChangeArrowheads="1"/>
            </p:cNvSpPr>
            <p:nvPr/>
          </p:nvSpPr>
          <p:spPr bwMode="auto">
            <a:xfrm>
              <a:off x="4018" y="2348"/>
              <a:ext cx="1104" cy="328"/>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赤字单位</a:t>
              </a:r>
              <a:endParaRPr lang="en-US" altLang="zh-CN" sz="1800" b="1">
                <a:solidFill>
                  <a:srgbClr val="000000"/>
                </a:solidFill>
                <a:latin typeface="Times New Roman" panose="02020603050405020304" pitchFamily="18" charset="0"/>
              </a:endParaRPr>
            </a:p>
          </p:txBody>
        </p:sp>
        <p:sp>
          <p:nvSpPr>
            <p:cNvPr id="77837" name="Text Box 13">
              <a:extLst>
                <a:ext uri="{FF2B5EF4-FFF2-40B4-BE49-F238E27FC236}">
                  <a16:creationId xmlns:a16="http://schemas.microsoft.com/office/drawing/2014/main" id="{098193E8-0073-4D75-9B72-2B4AA1FF857A}"/>
                </a:ext>
              </a:extLst>
            </p:cNvPr>
            <p:cNvSpPr txBox="1">
              <a:spLocks noChangeArrowheads="1"/>
            </p:cNvSpPr>
            <p:nvPr/>
          </p:nvSpPr>
          <p:spPr bwMode="auto">
            <a:xfrm>
              <a:off x="429" y="2932"/>
              <a:ext cx="1680"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50000"/>
                </a:spcBef>
                <a:spcAft>
                  <a:spcPct val="0"/>
                </a:spcAft>
              </a:pPr>
              <a:r>
                <a:rPr lang="zh-CN" altLang="en-US" sz="1500" b="1" dirty="0">
                  <a:solidFill>
                    <a:srgbClr val="FF3300"/>
                  </a:solidFill>
                  <a:latin typeface="Times New Roman" panose="02020603050405020304" pitchFamily="18" charset="0"/>
                </a:rPr>
                <a:t>一家金融公司向家庭提供贷款，而后发行股票或债券进行融资</a:t>
              </a:r>
              <a:endParaRPr lang="en-US" altLang="zh-CN" sz="1500" b="1" dirty="0">
                <a:solidFill>
                  <a:srgbClr val="FF3300"/>
                </a:solidFill>
                <a:latin typeface="Times New Roman" panose="02020603050405020304" pitchFamily="18" charset="0"/>
              </a:endParaRPr>
            </a:p>
          </p:txBody>
        </p:sp>
      </p:grpSp>
    </p:spTree>
    <p:extLst>
      <p:ext uri="{BB962C8B-B14F-4D97-AF65-F5344CB8AC3E}">
        <p14:creationId xmlns:p14="http://schemas.microsoft.com/office/powerpoint/2010/main" val="232882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a:extLst>
              <a:ext uri="{FF2B5EF4-FFF2-40B4-BE49-F238E27FC236}">
                <a16:creationId xmlns:a16="http://schemas.microsoft.com/office/drawing/2014/main" id="{D38E3256-386D-4875-A66F-8A4C6A82BECD}"/>
              </a:ext>
            </a:extLst>
          </p:cNvPr>
          <p:cNvSpPr>
            <a:spLocks noGrp="1" noChangeArrowheads="1"/>
          </p:cNvSpPr>
          <p:nvPr>
            <p:ph type="title"/>
          </p:nvPr>
        </p:nvSpPr>
        <p:spPr bwMode="auto">
          <a:xfrm>
            <a:off x="1657350" y="1314450"/>
            <a:ext cx="5829300" cy="628650"/>
          </a:xfrm>
          <a:ln>
            <a:miter lim="800000"/>
            <a:headEnd/>
            <a:tailEnd/>
          </a:ln>
        </p:spPr>
        <p:txBody>
          <a:bodyPr vert="horz" wrap="square" lIns="69056" tIns="34529" rIns="69056" bIns="34529" numCol="1" anchor="ctr"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资金流动</a:t>
            </a:r>
            <a:endParaRPr lang="en-US" altLang="zh-CN" sz="3000" dirty="0">
              <a:effectLst>
                <a:outerShdw blurRad="38100" dist="38100" dir="2700000" algn="tl">
                  <a:srgbClr val="C0C0C0"/>
                </a:outerShdw>
              </a:effectLst>
              <a:ea typeface="宋体" pitchFamily="2" charset="-122"/>
            </a:endParaRPr>
          </a:p>
        </p:txBody>
      </p:sp>
      <p:grpSp>
        <p:nvGrpSpPr>
          <p:cNvPr id="78851" name="Group 18">
            <a:extLst>
              <a:ext uri="{FF2B5EF4-FFF2-40B4-BE49-F238E27FC236}">
                <a16:creationId xmlns:a16="http://schemas.microsoft.com/office/drawing/2014/main" id="{4599745E-0552-4DE9-88E8-DE8CFB83477C}"/>
              </a:ext>
            </a:extLst>
          </p:cNvPr>
          <p:cNvGrpSpPr>
            <a:grpSpLocks/>
          </p:cNvGrpSpPr>
          <p:nvPr/>
        </p:nvGrpSpPr>
        <p:grpSpPr bwMode="auto">
          <a:xfrm>
            <a:off x="1943102" y="2343150"/>
            <a:ext cx="5220891" cy="2857500"/>
            <a:chOff x="672" y="1248"/>
            <a:chExt cx="4385" cy="2400"/>
          </a:xfrm>
        </p:grpSpPr>
        <p:sp>
          <p:nvSpPr>
            <p:cNvPr id="78852" name="Oval 4">
              <a:extLst>
                <a:ext uri="{FF2B5EF4-FFF2-40B4-BE49-F238E27FC236}">
                  <a16:creationId xmlns:a16="http://schemas.microsoft.com/office/drawing/2014/main" id="{769B09C4-09E6-49EA-94B1-D6DFF36A7702}"/>
                </a:ext>
              </a:extLst>
            </p:cNvPr>
            <p:cNvSpPr>
              <a:spLocks noChangeArrowheads="1"/>
            </p:cNvSpPr>
            <p:nvPr/>
          </p:nvSpPr>
          <p:spPr bwMode="auto">
            <a:xfrm>
              <a:off x="2064" y="1248"/>
              <a:ext cx="1699" cy="384"/>
            </a:xfrm>
            <a:prstGeom prst="ellipse">
              <a:avLst/>
            </a:prstGeom>
            <a:solidFill>
              <a:schemeClr val="accent2"/>
            </a:solidFill>
            <a:ln w="9525">
              <a:solidFill>
                <a:srgbClr val="000000"/>
              </a:solidFill>
              <a:round/>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金融市场</a:t>
              </a:r>
              <a:endParaRPr lang="en-US" altLang="zh-CN" sz="1800" b="1">
                <a:solidFill>
                  <a:srgbClr val="000000"/>
                </a:solidFill>
                <a:latin typeface="Times New Roman" panose="02020603050405020304" pitchFamily="18" charset="0"/>
              </a:endParaRPr>
            </a:p>
          </p:txBody>
        </p:sp>
        <p:sp>
          <p:nvSpPr>
            <p:cNvPr id="78853" name="Oval 5">
              <a:extLst>
                <a:ext uri="{FF2B5EF4-FFF2-40B4-BE49-F238E27FC236}">
                  <a16:creationId xmlns:a16="http://schemas.microsoft.com/office/drawing/2014/main" id="{664466CC-2C63-4E7A-88B3-FBBBE4607BAD}"/>
                </a:ext>
              </a:extLst>
            </p:cNvPr>
            <p:cNvSpPr>
              <a:spLocks noChangeAspect="1" noChangeArrowheads="1"/>
            </p:cNvSpPr>
            <p:nvPr/>
          </p:nvSpPr>
          <p:spPr bwMode="auto">
            <a:xfrm>
              <a:off x="1968" y="3264"/>
              <a:ext cx="1819" cy="384"/>
            </a:xfrm>
            <a:prstGeom prst="ellipse">
              <a:avLst/>
            </a:prstGeom>
            <a:solidFill>
              <a:schemeClr val="accent2"/>
            </a:solidFill>
            <a:ln w="9525">
              <a:solidFill>
                <a:srgbClr val="000000"/>
              </a:solidFill>
              <a:round/>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650" b="1">
                  <a:solidFill>
                    <a:srgbClr val="000000"/>
                  </a:solidFill>
                  <a:latin typeface="Times New Roman" panose="02020603050405020304" pitchFamily="18" charset="0"/>
                </a:rPr>
                <a:t>金融机构</a:t>
              </a:r>
              <a:endParaRPr lang="en-US" altLang="zh-CN" sz="1650" b="1">
                <a:solidFill>
                  <a:srgbClr val="000000"/>
                </a:solidFill>
                <a:latin typeface="Times New Roman" panose="02020603050405020304" pitchFamily="18" charset="0"/>
              </a:endParaRPr>
            </a:p>
          </p:txBody>
        </p:sp>
        <p:sp>
          <p:nvSpPr>
            <p:cNvPr id="78854" name="Line 6">
              <a:extLst>
                <a:ext uri="{FF2B5EF4-FFF2-40B4-BE49-F238E27FC236}">
                  <a16:creationId xmlns:a16="http://schemas.microsoft.com/office/drawing/2014/main" id="{2E45979C-0DF4-4992-B865-7806F97C7BB7}"/>
                </a:ext>
              </a:extLst>
            </p:cNvPr>
            <p:cNvSpPr>
              <a:spLocks noChangeShapeType="1"/>
            </p:cNvSpPr>
            <p:nvPr/>
          </p:nvSpPr>
          <p:spPr bwMode="auto">
            <a:xfrm flipV="1">
              <a:off x="1200" y="3455"/>
              <a:ext cx="68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8855" name="Line 7">
              <a:extLst>
                <a:ext uri="{FF2B5EF4-FFF2-40B4-BE49-F238E27FC236}">
                  <a16:creationId xmlns:a16="http://schemas.microsoft.com/office/drawing/2014/main" id="{691CBBBA-4AF7-4123-8AB9-85AFB8B2CE07}"/>
                </a:ext>
              </a:extLst>
            </p:cNvPr>
            <p:cNvSpPr>
              <a:spLocks noChangeShapeType="1"/>
            </p:cNvSpPr>
            <p:nvPr/>
          </p:nvSpPr>
          <p:spPr bwMode="auto">
            <a:xfrm flipV="1">
              <a:off x="4509" y="2750"/>
              <a:ext cx="4" cy="70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8856" name="Line 8">
              <a:extLst>
                <a:ext uri="{FF2B5EF4-FFF2-40B4-BE49-F238E27FC236}">
                  <a16:creationId xmlns:a16="http://schemas.microsoft.com/office/drawing/2014/main" id="{50EEE7DF-A010-4EF4-A99B-5CBBFB5A0BA9}"/>
                </a:ext>
              </a:extLst>
            </p:cNvPr>
            <p:cNvSpPr>
              <a:spLocks noChangeShapeType="1"/>
            </p:cNvSpPr>
            <p:nvPr/>
          </p:nvSpPr>
          <p:spPr bwMode="auto">
            <a:xfrm>
              <a:off x="3107" y="1616"/>
              <a:ext cx="0" cy="1632"/>
            </a:xfrm>
            <a:prstGeom prst="line">
              <a:avLst/>
            </a:prstGeom>
            <a:noFill/>
            <a:ln w="38100">
              <a:solidFill>
                <a:srgbClr val="CC3300"/>
              </a:solidFill>
              <a:prstDash val="dash"/>
              <a:round/>
              <a:headEnd type="triangle" w="med" len="sm"/>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8857" name="Text Box 9">
              <a:extLst>
                <a:ext uri="{FF2B5EF4-FFF2-40B4-BE49-F238E27FC236}">
                  <a16:creationId xmlns:a16="http://schemas.microsoft.com/office/drawing/2014/main" id="{1CC51076-E41E-4692-9D5F-ABDC5FE1D5E8}"/>
                </a:ext>
              </a:extLst>
            </p:cNvPr>
            <p:cNvSpPr txBox="1">
              <a:spLocks noChangeArrowheads="1"/>
            </p:cNvSpPr>
            <p:nvPr/>
          </p:nvSpPr>
          <p:spPr bwMode="auto">
            <a:xfrm>
              <a:off x="672" y="2256"/>
              <a:ext cx="1104" cy="494"/>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盈余</a:t>
              </a:r>
              <a:endParaRPr lang="en-US" altLang="zh-CN" sz="1800" b="1">
                <a:solidFill>
                  <a:srgbClr val="000000"/>
                </a:solidFill>
                <a:latin typeface="Times New Roman" panose="02020603050405020304" pitchFamily="18" charset="0"/>
              </a:endParaRPr>
            </a:p>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单位</a:t>
              </a:r>
              <a:endParaRPr lang="en-US" altLang="zh-CN" sz="1800" b="1">
                <a:solidFill>
                  <a:srgbClr val="000000"/>
                </a:solidFill>
                <a:latin typeface="Times New Roman" panose="02020603050405020304" pitchFamily="18" charset="0"/>
              </a:endParaRPr>
            </a:p>
          </p:txBody>
        </p:sp>
        <p:sp>
          <p:nvSpPr>
            <p:cNvPr id="78858" name="Text Box 10">
              <a:extLst>
                <a:ext uri="{FF2B5EF4-FFF2-40B4-BE49-F238E27FC236}">
                  <a16:creationId xmlns:a16="http://schemas.microsoft.com/office/drawing/2014/main" id="{CAB6BA16-7045-4106-9E95-F1E39578A5D3}"/>
                </a:ext>
              </a:extLst>
            </p:cNvPr>
            <p:cNvSpPr txBox="1">
              <a:spLocks noChangeArrowheads="1"/>
            </p:cNvSpPr>
            <p:nvPr/>
          </p:nvSpPr>
          <p:spPr bwMode="auto">
            <a:xfrm>
              <a:off x="3953" y="2256"/>
              <a:ext cx="1104" cy="494"/>
            </a:xfrm>
            <a:prstGeom prst="rect">
              <a:avLst/>
            </a:prstGeom>
            <a:solidFill>
              <a:schemeClr val="accent2"/>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赤字</a:t>
              </a:r>
              <a:endParaRPr lang="en-US" altLang="zh-CN" sz="1800" b="1">
                <a:solidFill>
                  <a:srgbClr val="000000"/>
                </a:solidFill>
                <a:latin typeface="Times New Roman" panose="02020603050405020304" pitchFamily="18" charset="0"/>
              </a:endParaRPr>
            </a:p>
            <a:p>
              <a:pPr algn="ctr" eaLnBrk="0" fontAlgn="base" hangingPunct="0">
                <a:spcBef>
                  <a:spcPct val="0"/>
                </a:spcBef>
                <a:spcAft>
                  <a:spcPct val="0"/>
                </a:spcAft>
              </a:pPr>
              <a:r>
                <a:rPr lang="zh-CN" altLang="en-US" sz="1800" b="1">
                  <a:solidFill>
                    <a:srgbClr val="000000"/>
                  </a:solidFill>
                  <a:latin typeface="Times New Roman" panose="02020603050405020304" pitchFamily="18" charset="0"/>
                </a:rPr>
                <a:t>单位</a:t>
              </a:r>
              <a:endParaRPr lang="en-US" altLang="zh-CN" sz="1800" b="1">
                <a:solidFill>
                  <a:srgbClr val="000000"/>
                </a:solidFill>
                <a:latin typeface="Times New Roman" panose="02020603050405020304" pitchFamily="18" charset="0"/>
              </a:endParaRPr>
            </a:p>
          </p:txBody>
        </p:sp>
        <p:sp>
          <p:nvSpPr>
            <p:cNvPr id="78859" name="Line 11">
              <a:extLst>
                <a:ext uri="{FF2B5EF4-FFF2-40B4-BE49-F238E27FC236}">
                  <a16:creationId xmlns:a16="http://schemas.microsoft.com/office/drawing/2014/main" id="{17638353-382D-4997-8F46-45E424B4A85C}"/>
                </a:ext>
              </a:extLst>
            </p:cNvPr>
            <p:cNvSpPr>
              <a:spLocks noChangeShapeType="1"/>
            </p:cNvSpPr>
            <p:nvPr/>
          </p:nvSpPr>
          <p:spPr bwMode="auto">
            <a:xfrm flipV="1">
              <a:off x="1202" y="1434"/>
              <a:ext cx="0" cy="817"/>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8860" name="Line 12">
              <a:extLst>
                <a:ext uri="{FF2B5EF4-FFF2-40B4-BE49-F238E27FC236}">
                  <a16:creationId xmlns:a16="http://schemas.microsoft.com/office/drawing/2014/main" id="{D37FC06C-34DA-46CF-9557-7B088AA0888B}"/>
                </a:ext>
              </a:extLst>
            </p:cNvPr>
            <p:cNvSpPr>
              <a:spLocks noChangeShapeType="1"/>
            </p:cNvSpPr>
            <p:nvPr/>
          </p:nvSpPr>
          <p:spPr bwMode="auto">
            <a:xfrm>
              <a:off x="1202" y="1434"/>
              <a:ext cx="862" cy="0"/>
            </a:xfrm>
            <a:prstGeom prst="line">
              <a:avLst/>
            </a:prstGeom>
            <a:noFill/>
            <a:ln w="38100">
              <a:solidFill>
                <a:schemeClr val="tx1"/>
              </a:solidFill>
              <a:round/>
              <a:headEnd type="none" w="sm" len="sm"/>
              <a:tailEnd type="triangle" w="med"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8861" name="Line 13">
              <a:extLst>
                <a:ext uri="{FF2B5EF4-FFF2-40B4-BE49-F238E27FC236}">
                  <a16:creationId xmlns:a16="http://schemas.microsoft.com/office/drawing/2014/main" id="{8CD43D31-C655-48E0-BB8C-7D3D437AC171}"/>
                </a:ext>
              </a:extLst>
            </p:cNvPr>
            <p:cNvSpPr>
              <a:spLocks noChangeShapeType="1"/>
            </p:cNvSpPr>
            <p:nvPr/>
          </p:nvSpPr>
          <p:spPr bwMode="auto">
            <a:xfrm>
              <a:off x="1202" y="2749"/>
              <a:ext cx="0" cy="72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8862" name="Line 14">
              <a:extLst>
                <a:ext uri="{FF2B5EF4-FFF2-40B4-BE49-F238E27FC236}">
                  <a16:creationId xmlns:a16="http://schemas.microsoft.com/office/drawing/2014/main" id="{7E5D4680-3B5D-46B5-B633-FB4BC7C692D1}"/>
                </a:ext>
              </a:extLst>
            </p:cNvPr>
            <p:cNvSpPr>
              <a:spLocks noChangeShapeType="1"/>
            </p:cNvSpPr>
            <p:nvPr/>
          </p:nvSpPr>
          <p:spPr bwMode="auto">
            <a:xfrm flipV="1">
              <a:off x="3787" y="3447"/>
              <a:ext cx="739" cy="1"/>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8863" name="Line 15">
              <a:extLst>
                <a:ext uri="{FF2B5EF4-FFF2-40B4-BE49-F238E27FC236}">
                  <a16:creationId xmlns:a16="http://schemas.microsoft.com/office/drawing/2014/main" id="{8A5210EB-1FD3-46B7-8B1B-8FEC5C83A04C}"/>
                </a:ext>
              </a:extLst>
            </p:cNvPr>
            <p:cNvSpPr>
              <a:spLocks noChangeShapeType="1"/>
            </p:cNvSpPr>
            <p:nvPr/>
          </p:nvSpPr>
          <p:spPr bwMode="auto">
            <a:xfrm>
              <a:off x="3776" y="1435"/>
              <a:ext cx="737" cy="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8864" name="Line 16">
              <a:extLst>
                <a:ext uri="{FF2B5EF4-FFF2-40B4-BE49-F238E27FC236}">
                  <a16:creationId xmlns:a16="http://schemas.microsoft.com/office/drawing/2014/main" id="{88A608F1-091E-4118-A8DC-C897814084D1}"/>
                </a:ext>
              </a:extLst>
            </p:cNvPr>
            <p:cNvSpPr>
              <a:spLocks noChangeShapeType="1"/>
            </p:cNvSpPr>
            <p:nvPr/>
          </p:nvSpPr>
          <p:spPr bwMode="auto">
            <a:xfrm>
              <a:off x="4513" y="1434"/>
              <a:ext cx="0" cy="771"/>
            </a:xfrm>
            <a:prstGeom prst="line">
              <a:avLst/>
            </a:prstGeom>
            <a:noFill/>
            <a:ln w="38100">
              <a:solidFill>
                <a:schemeClr val="tx1"/>
              </a:solidFill>
              <a:round/>
              <a:headEnd type="none" w="sm" len="sm"/>
              <a:tailEnd type="triangle" w="med"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78865" name="Line 17">
              <a:extLst>
                <a:ext uri="{FF2B5EF4-FFF2-40B4-BE49-F238E27FC236}">
                  <a16:creationId xmlns:a16="http://schemas.microsoft.com/office/drawing/2014/main" id="{51AE2280-E0AA-4316-AA32-BE20E719EAC2}"/>
                </a:ext>
              </a:extLst>
            </p:cNvPr>
            <p:cNvSpPr>
              <a:spLocks noChangeShapeType="1"/>
            </p:cNvSpPr>
            <p:nvPr/>
          </p:nvSpPr>
          <p:spPr bwMode="auto">
            <a:xfrm>
              <a:off x="2653" y="1634"/>
              <a:ext cx="0" cy="1633"/>
            </a:xfrm>
            <a:prstGeom prst="line">
              <a:avLst/>
            </a:prstGeom>
            <a:noFill/>
            <a:ln w="38100">
              <a:solidFill>
                <a:srgbClr val="CC3300"/>
              </a:solidFill>
              <a:prstDash val="dash"/>
              <a:round/>
              <a:headEnd type="none" w="sm" len="sm"/>
              <a:tailEnd type="triangle" w="med"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grpSp>
    </p:spTree>
    <p:extLst>
      <p:ext uri="{BB962C8B-B14F-4D97-AF65-F5344CB8AC3E}">
        <p14:creationId xmlns:p14="http://schemas.microsoft.com/office/powerpoint/2010/main" val="319128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6722F20-380F-490C-A05E-5F2137A3DA82}"/>
              </a:ext>
            </a:extLst>
          </p:cNvPr>
          <p:cNvSpPr>
            <a:spLocks noGrp="1"/>
          </p:cNvSpPr>
          <p:nvPr>
            <p:ph type="title"/>
          </p:nvPr>
        </p:nvSpPr>
        <p:spPr>
          <a:xfrm>
            <a:off x="3102796" y="1004918"/>
            <a:ext cx="4986062" cy="857250"/>
          </a:xfrm>
        </p:spPr>
        <p:txBody>
          <a:bodyPr vert="horz" wrap="square" lIns="68580" tIns="34290" rIns="68580" bIns="34290" numCol="1" anchor="t" anchorCtr="0" compatLnSpc="1">
            <a:prstTxWarp prst="textNoShape">
              <a:avLst/>
            </a:prstTxWarp>
          </a:bodyPr>
          <a:lstStyle/>
          <a:p>
            <a:pPr>
              <a:defRPr/>
            </a:pPr>
            <a:r>
              <a:rPr lang="zh-CN" altLang="en-US" sz="4400" dirty="0">
                <a:effectLst>
                  <a:outerShdw blurRad="38100" dist="38100" dir="2700000" algn="tl">
                    <a:srgbClr val="C0C0C0"/>
                  </a:outerShdw>
                </a:effectLst>
                <a:ea typeface="宋体" pitchFamily="2" charset="-122"/>
              </a:rPr>
              <a:t>金融系统的功能</a:t>
            </a:r>
            <a:endParaRPr lang="zh-CN" altLang="en-US" sz="4800" dirty="0">
              <a:ea typeface="宋体" pitchFamily="2" charset="-122"/>
            </a:endParaRPr>
          </a:p>
        </p:txBody>
      </p:sp>
      <p:sp>
        <p:nvSpPr>
          <p:cNvPr id="124930" name="Rectangle 2">
            <a:extLst>
              <a:ext uri="{FF2B5EF4-FFF2-40B4-BE49-F238E27FC236}">
                <a16:creationId xmlns:a16="http://schemas.microsoft.com/office/drawing/2014/main" id="{08B60D40-D9B6-400E-BDF2-2F7F724659E3}"/>
              </a:ext>
            </a:extLst>
          </p:cNvPr>
          <p:cNvSpPr>
            <a:spLocks noGrp="1" noChangeArrowheads="1"/>
          </p:cNvSpPr>
          <p:nvPr>
            <p:ph idx="1"/>
          </p:nvPr>
        </p:nvSpPr>
        <p:spPr>
          <a:xfrm>
            <a:off x="2748657" y="2536596"/>
            <a:ext cx="5772150" cy="2489597"/>
          </a:xfrm>
        </p:spPr>
        <p:txBody>
          <a:bodyPr vert="horz" wrap="square" lIns="69056" tIns="34529" rIns="69056" bIns="34529" numCol="1" anchor="t" anchorCtr="0" compatLnSpc="1">
            <a:prstTxWarp prst="textNoShape">
              <a:avLst/>
            </a:prstTxWarp>
            <a:normAutofit/>
          </a:bodyPr>
          <a:lstStyle/>
          <a:p>
            <a:pPr marL="357188" lvl="1">
              <a:spcBef>
                <a:spcPct val="30000"/>
              </a:spcBef>
              <a:buClr>
                <a:srgbClr val="0101FF"/>
              </a:buClr>
            </a:pPr>
            <a:r>
              <a:rPr lang="zh-CN" altLang="en-US" sz="2000" b="1" dirty="0">
                <a:solidFill>
                  <a:srgbClr val="0101FF"/>
                </a:solidFill>
                <a:latin typeface="Times New Roman" panose="02020603050405020304" pitchFamily="18" charset="0"/>
                <a:ea typeface="宋体" panose="02010600030101010101" pitchFamily="2" charset="-122"/>
              </a:rPr>
              <a:t>跨时间和空间转移资源</a:t>
            </a:r>
          </a:p>
          <a:p>
            <a:pPr marL="357188" lvl="1">
              <a:spcBef>
                <a:spcPct val="30000"/>
              </a:spcBef>
              <a:buClr>
                <a:srgbClr val="0101FF"/>
              </a:buClr>
            </a:pPr>
            <a:r>
              <a:rPr lang="zh-CN" altLang="en-US" sz="2000" b="1" dirty="0">
                <a:solidFill>
                  <a:srgbClr val="0101FF"/>
                </a:solidFill>
                <a:latin typeface="Times New Roman" panose="02020603050405020304" pitchFamily="18" charset="0"/>
                <a:ea typeface="宋体" panose="02010600030101010101" pitchFamily="2" charset="-122"/>
              </a:rPr>
              <a:t>管理风险和风险配置</a:t>
            </a:r>
            <a:endParaRPr lang="en-US" altLang="zh-CN" sz="2000" b="1" dirty="0">
              <a:solidFill>
                <a:srgbClr val="0101FF"/>
              </a:solidFill>
              <a:latin typeface="Times New Roman" panose="02020603050405020304" pitchFamily="18" charset="0"/>
              <a:ea typeface="宋体" panose="02010600030101010101" pitchFamily="2" charset="-122"/>
            </a:endParaRPr>
          </a:p>
          <a:p>
            <a:pPr marL="357188" lvl="1">
              <a:spcBef>
                <a:spcPct val="30000"/>
              </a:spcBef>
              <a:buClr>
                <a:srgbClr val="0101FF"/>
              </a:buClr>
            </a:pPr>
            <a:r>
              <a:rPr lang="zh-CN" altLang="en-US" sz="2000" b="1" dirty="0">
                <a:solidFill>
                  <a:srgbClr val="0101FF"/>
                </a:solidFill>
                <a:latin typeface="Times New Roman" panose="02020603050405020304" pitchFamily="18" charset="0"/>
                <a:ea typeface="宋体" panose="02010600030101010101" pitchFamily="2" charset="-122"/>
              </a:rPr>
              <a:t>清算和结算付款</a:t>
            </a:r>
          </a:p>
          <a:p>
            <a:pPr marL="357188" lvl="1">
              <a:spcBef>
                <a:spcPct val="30000"/>
              </a:spcBef>
              <a:buClr>
                <a:srgbClr val="0101FF"/>
              </a:buClr>
            </a:pPr>
            <a:r>
              <a:rPr lang="zh-CN" altLang="en-US" sz="2000" b="1" dirty="0">
                <a:solidFill>
                  <a:srgbClr val="0101FF"/>
                </a:solidFill>
                <a:latin typeface="Times New Roman" panose="02020603050405020304" pitchFamily="18" charset="0"/>
                <a:ea typeface="宋体" panose="02010600030101010101" pitchFamily="2" charset="-122"/>
              </a:rPr>
              <a:t>归集资源并细分股份</a:t>
            </a:r>
            <a:endParaRPr lang="en-US" altLang="zh-CN" sz="2000" b="1" dirty="0">
              <a:solidFill>
                <a:srgbClr val="0101FF"/>
              </a:solidFill>
              <a:latin typeface="Times New Roman" panose="02020603050405020304" pitchFamily="18" charset="0"/>
              <a:ea typeface="宋体" panose="02010600030101010101" pitchFamily="2" charset="-122"/>
            </a:endParaRPr>
          </a:p>
          <a:p>
            <a:pPr marL="357188" lvl="1">
              <a:spcBef>
                <a:spcPct val="30000"/>
              </a:spcBef>
              <a:buClr>
                <a:srgbClr val="0101FF"/>
              </a:buClr>
            </a:pPr>
            <a:r>
              <a:rPr lang="zh-CN" altLang="en-US" sz="2000" b="1" dirty="0">
                <a:solidFill>
                  <a:srgbClr val="0101FF"/>
                </a:solidFill>
                <a:latin typeface="Times New Roman" panose="02020603050405020304" pitchFamily="18" charset="0"/>
                <a:ea typeface="宋体" panose="02010600030101010101" pitchFamily="2" charset="-122"/>
              </a:rPr>
              <a:t>提供信息和价格发现</a:t>
            </a:r>
            <a:endParaRPr lang="en-US" altLang="zh-CN" sz="2000" b="1" dirty="0">
              <a:solidFill>
                <a:srgbClr val="0101FF"/>
              </a:solidFill>
              <a:latin typeface="Times New Roman" panose="02020603050405020304" pitchFamily="18" charset="0"/>
              <a:ea typeface="宋体" panose="02010600030101010101" pitchFamily="2" charset="-122"/>
            </a:endParaRPr>
          </a:p>
          <a:p>
            <a:pPr marL="357188" lvl="1">
              <a:spcBef>
                <a:spcPct val="30000"/>
              </a:spcBef>
              <a:buClr>
                <a:srgbClr val="0101FF"/>
              </a:buClr>
            </a:pPr>
            <a:r>
              <a:rPr lang="zh-CN" altLang="en-US" sz="2000" b="1" dirty="0">
                <a:solidFill>
                  <a:srgbClr val="0101FF"/>
                </a:solidFill>
                <a:latin typeface="Times New Roman" panose="02020603050405020304" pitchFamily="18" charset="0"/>
                <a:ea typeface="宋体" panose="02010600030101010101" pitchFamily="2" charset="-122"/>
              </a:rPr>
              <a:t>处理激励问题</a:t>
            </a:r>
            <a:endParaRPr lang="en-US" altLang="zh-CN" sz="2000" b="1" dirty="0">
              <a:solidFill>
                <a:srgbClr val="0101FF"/>
              </a:solidFill>
              <a:latin typeface="Times New Roman" panose="02020603050405020304" pitchFamily="18" charset="0"/>
              <a:ea typeface="宋体" panose="02010600030101010101" pitchFamily="2" charset="-122"/>
            </a:endParaRPr>
          </a:p>
        </p:txBody>
      </p:sp>
      <p:grpSp>
        <p:nvGrpSpPr>
          <p:cNvPr id="124931" name="Group 4">
            <a:extLst>
              <a:ext uri="{FF2B5EF4-FFF2-40B4-BE49-F238E27FC236}">
                <a16:creationId xmlns:a16="http://schemas.microsoft.com/office/drawing/2014/main" id="{503EDB3B-5023-488F-921E-2E04F109144A}"/>
              </a:ext>
            </a:extLst>
          </p:cNvPr>
          <p:cNvGrpSpPr>
            <a:grpSpLocks/>
          </p:cNvGrpSpPr>
          <p:nvPr/>
        </p:nvGrpSpPr>
        <p:grpSpPr bwMode="auto">
          <a:xfrm>
            <a:off x="1084659" y="857250"/>
            <a:ext cx="1663998" cy="1840822"/>
            <a:chOff x="4286" y="0"/>
            <a:chExt cx="1713" cy="1539"/>
          </a:xfrm>
        </p:grpSpPr>
        <p:pic>
          <p:nvPicPr>
            <p:cNvPr id="124934" name="Picture 5" descr="merton">
              <a:extLst>
                <a:ext uri="{FF2B5EF4-FFF2-40B4-BE49-F238E27FC236}">
                  <a16:creationId xmlns:a16="http://schemas.microsoft.com/office/drawing/2014/main" id="{7D5CA327-6DAF-4758-8B22-BB3169501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 y="0"/>
              <a:ext cx="1192"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4935" name="Text Box 6">
              <a:extLst>
                <a:ext uri="{FF2B5EF4-FFF2-40B4-BE49-F238E27FC236}">
                  <a16:creationId xmlns:a16="http://schemas.microsoft.com/office/drawing/2014/main" id="{1750C218-D830-4E5C-A75F-81D9A6321CD8}"/>
                </a:ext>
              </a:extLst>
            </p:cNvPr>
            <p:cNvSpPr txBox="1">
              <a:spLocks noChangeArrowheads="1"/>
            </p:cNvSpPr>
            <p:nvPr/>
          </p:nvSpPr>
          <p:spPr bwMode="auto">
            <a:xfrm>
              <a:off x="4286" y="1269"/>
              <a:ext cx="171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b="1">
                  <a:solidFill>
                    <a:srgbClr val="000000"/>
                  </a:solidFill>
                  <a:latin typeface="Times New Roman" panose="02020603050405020304" pitchFamily="18" charset="0"/>
                </a:rPr>
                <a:t>Robert C. Merton</a:t>
              </a:r>
            </a:p>
          </p:txBody>
        </p:sp>
      </p:grpSp>
      <p:sp>
        <p:nvSpPr>
          <p:cNvPr id="124932" name="Rectangle 7">
            <a:extLst>
              <a:ext uri="{FF2B5EF4-FFF2-40B4-BE49-F238E27FC236}">
                <a16:creationId xmlns:a16="http://schemas.microsoft.com/office/drawing/2014/main" id="{08D2887E-04E9-4176-B1B6-AA8F4B5889CC}"/>
              </a:ext>
            </a:extLst>
          </p:cNvPr>
          <p:cNvSpPr>
            <a:spLocks noChangeArrowheads="1"/>
          </p:cNvSpPr>
          <p:nvPr/>
        </p:nvSpPr>
        <p:spPr bwMode="auto">
          <a:xfrm>
            <a:off x="1143001" y="5194849"/>
            <a:ext cx="7013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tabLst>
                <a:tab pos="342900" algn="l"/>
              </a:tabLst>
              <a:defRPr sz="2400">
                <a:solidFill>
                  <a:schemeClr val="tx1"/>
                </a:solidFill>
                <a:latin typeface="ZapfDingbats"/>
                <a:ea typeface="宋体" panose="02010600030101010101" pitchFamily="2" charset="-122"/>
              </a:defRPr>
            </a:lvl1pPr>
            <a:lvl2pPr marL="742950" indent="-285750">
              <a:tabLst>
                <a:tab pos="342900" algn="l"/>
              </a:tabLst>
              <a:defRPr sz="2400">
                <a:solidFill>
                  <a:schemeClr val="tx1"/>
                </a:solidFill>
                <a:latin typeface="ZapfDingbats"/>
                <a:ea typeface="宋体" panose="02010600030101010101" pitchFamily="2" charset="-122"/>
              </a:defRPr>
            </a:lvl2pPr>
            <a:lvl3pPr marL="1143000" indent="-228600">
              <a:tabLst>
                <a:tab pos="342900" algn="l"/>
              </a:tabLst>
              <a:defRPr sz="2400">
                <a:solidFill>
                  <a:schemeClr val="tx1"/>
                </a:solidFill>
                <a:latin typeface="ZapfDingbats"/>
                <a:ea typeface="宋体" panose="02010600030101010101" pitchFamily="2" charset="-122"/>
              </a:defRPr>
            </a:lvl3pPr>
            <a:lvl4pPr marL="1600200" indent="-228600">
              <a:tabLst>
                <a:tab pos="342900" algn="l"/>
              </a:tabLst>
              <a:defRPr sz="2400">
                <a:solidFill>
                  <a:schemeClr val="tx1"/>
                </a:solidFill>
                <a:latin typeface="ZapfDingbats"/>
                <a:ea typeface="宋体" panose="02010600030101010101" pitchFamily="2" charset="-122"/>
              </a:defRPr>
            </a:lvl4pPr>
            <a:lvl5pPr marL="2057400" indent="-228600">
              <a:tabLst>
                <a:tab pos="342900" algn="l"/>
              </a:tabLst>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tabLst>
                <a:tab pos="342900" algn="l"/>
              </a:tabLs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tabLst>
                <a:tab pos="342900" algn="l"/>
              </a:tabLs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tabLst>
                <a:tab pos="342900" algn="l"/>
              </a:tabLs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tabLst>
                <a:tab pos="342900" algn="l"/>
              </a:tabLst>
              <a:defRPr sz="2400">
                <a:solidFill>
                  <a:schemeClr val="tx1"/>
                </a:solidFill>
                <a:latin typeface="ZapfDingbats"/>
                <a:ea typeface="宋体" panose="02010600030101010101" pitchFamily="2" charset="-122"/>
              </a:defRPr>
            </a:lvl9pPr>
          </a:lstStyle>
          <a:p>
            <a:pPr fontAlgn="base">
              <a:spcBef>
                <a:spcPct val="0"/>
              </a:spcBef>
              <a:spcAft>
                <a:spcPct val="0"/>
              </a:spcAft>
            </a:pPr>
            <a:r>
              <a:rPr lang="fr-FR" altLang="zh-CN" sz="1200" dirty="0">
                <a:solidFill>
                  <a:srgbClr val="000000"/>
                </a:solidFill>
                <a:latin typeface="Times New Roman" panose="02020603050405020304" pitchFamily="18" charset="0"/>
              </a:rPr>
              <a:t>Merton R C. </a:t>
            </a:r>
            <a:r>
              <a:rPr lang="en-US" altLang="zh-CN" sz="1200" i="1" u="sng" dirty="0">
                <a:solidFill>
                  <a:srgbClr val="000000"/>
                </a:solidFill>
                <a:latin typeface="Times New Roman" panose="02020603050405020304" pitchFamily="18" charset="0"/>
              </a:rPr>
              <a:t>Operation and Regulation in Financial Intermediation: A Functional Perspective</a:t>
            </a:r>
            <a:r>
              <a:rPr lang="en-US" altLang="zh-CN" sz="1200" dirty="0">
                <a:solidFill>
                  <a:srgbClr val="000000"/>
                </a:solidFill>
                <a:latin typeface="Times New Roman" panose="02020603050405020304" pitchFamily="18" charset="0"/>
              </a:rPr>
              <a:t>. In P. Englund, </a:t>
            </a:r>
          </a:p>
          <a:p>
            <a:pPr fontAlgn="base">
              <a:spcBef>
                <a:spcPct val="0"/>
              </a:spcBef>
              <a:spcAft>
                <a:spcPct val="0"/>
              </a:spcAft>
            </a:pPr>
            <a:r>
              <a:rPr lang="en-US" altLang="zh-CN" sz="1200" dirty="0">
                <a:solidFill>
                  <a:srgbClr val="000000"/>
                </a:solidFill>
                <a:latin typeface="Times New Roman" panose="02020603050405020304" pitchFamily="18" charset="0"/>
              </a:rPr>
              <a:t>ed., Operation and Regulation of Financial Market, Stockholm: The Economic Council. 1993.</a:t>
            </a:r>
          </a:p>
        </p:txBody>
      </p:sp>
    </p:spTree>
    <p:extLst>
      <p:ext uri="{BB962C8B-B14F-4D97-AF65-F5344CB8AC3E}">
        <p14:creationId xmlns:p14="http://schemas.microsoft.com/office/powerpoint/2010/main" val="970900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a:extLst>
              <a:ext uri="{FF2B5EF4-FFF2-40B4-BE49-F238E27FC236}">
                <a16:creationId xmlns:a16="http://schemas.microsoft.com/office/drawing/2014/main" id="{7397B0E8-02AB-4AD8-8D8B-CDA3615DB77A}"/>
              </a:ext>
            </a:extLst>
          </p:cNvPr>
          <p:cNvSpPr>
            <a:spLocks noGrp="1" noChangeArrowheads="1"/>
          </p:cNvSpPr>
          <p:nvPr>
            <p:ph type="title"/>
          </p:nvPr>
        </p:nvSpPr>
        <p:spPr bwMode="auto">
          <a:xfrm>
            <a:off x="1330191" y="224675"/>
            <a:ext cx="6210300" cy="917972"/>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2400" dirty="0">
                <a:effectLst>
                  <a:outerShdw blurRad="38100" dist="38100" dir="2700000" algn="tl">
                    <a:srgbClr val="C0C0C0"/>
                  </a:outerShdw>
                </a:effectLst>
                <a:ea typeface="宋体" pitchFamily="2" charset="-122"/>
              </a:rPr>
              <a:t>Clearing and Settling Payments</a:t>
            </a:r>
            <a:r>
              <a:rPr lang="en-US" altLang="zh-CN" sz="2000" dirty="0">
                <a:effectLst>
                  <a:outerShdw blurRad="38100" dist="38100" dir="2700000" algn="tl">
                    <a:srgbClr val="C0C0C0"/>
                  </a:outerShdw>
                </a:effectLst>
                <a:ea typeface="宋体" pitchFamily="2" charset="-122"/>
              </a:rPr>
              <a:t> </a:t>
            </a:r>
            <a:br>
              <a:rPr lang="en-US" altLang="zh-CN" sz="2700" dirty="0">
                <a:effectLst>
                  <a:outerShdw blurRad="38100" dist="38100" dir="2700000" algn="tl">
                    <a:srgbClr val="C0C0C0"/>
                  </a:outerShdw>
                </a:effectLst>
                <a:ea typeface="宋体" pitchFamily="2" charset="-122"/>
              </a:rPr>
            </a:br>
            <a:r>
              <a:rPr lang="zh-CN" altLang="en-US" sz="3200" b="1" dirty="0">
                <a:effectLst>
                  <a:outerShdw blurRad="38100" dist="38100" dir="2700000" algn="tl">
                    <a:srgbClr val="C0C0C0"/>
                  </a:outerShdw>
                </a:effectLst>
                <a:ea typeface="楷体_GB2312" pitchFamily="49" charset="-122"/>
              </a:rPr>
              <a:t>支付与结算功能</a:t>
            </a:r>
            <a:endParaRPr lang="zh-CN" altLang="en-US" sz="2700" b="1" dirty="0">
              <a:effectLst>
                <a:outerShdw blurRad="38100" dist="38100" dir="2700000" algn="tl">
                  <a:srgbClr val="C0C0C0"/>
                </a:outerShdw>
              </a:effectLst>
              <a:ea typeface="楷体_GB2312" pitchFamily="49" charset="-122"/>
            </a:endParaRPr>
          </a:p>
        </p:txBody>
      </p:sp>
      <p:sp>
        <p:nvSpPr>
          <p:cNvPr id="128003" name="Rectangle 3">
            <a:extLst>
              <a:ext uri="{FF2B5EF4-FFF2-40B4-BE49-F238E27FC236}">
                <a16:creationId xmlns:a16="http://schemas.microsoft.com/office/drawing/2014/main" id="{A263117F-9CB4-40A4-B331-8AAA1F3249CA}"/>
              </a:ext>
            </a:extLst>
          </p:cNvPr>
          <p:cNvSpPr>
            <a:spLocks noGrp="1" noChangeArrowheads="1"/>
          </p:cNvSpPr>
          <p:nvPr>
            <p:ph idx="1"/>
          </p:nvPr>
        </p:nvSpPr>
        <p:spPr>
          <a:xfrm>
            <a:off x="462280" y="1253186"/>
            <a:ext cx="8219440" cy="3440733"/>
          </a:xfrm>
        </p:spPr>
        <p:txBody>
          <a:bodyPr/>
          <a:lstStyle/>
          <a:p>
            <a:pPr>
              <a:lnSpc>
                <a:spcPct val="125000"/>
              </a:lnSpc>
            </a:pPr>
            <a:r>
              <a:rPr lang="zh-CN" altLang="en-US" sz="2100" b="1" dirty="0">
                <a:latin typeface="Times New Roman" panose="02020603050405020304" pitchFamily="18" charset="0"/>
                <a:ea typeface="宋体" panose="02010600030101010101" pitchFamily="2" charset="-122"/>
              </a:rPr>
              <a:t>金融系统提供了一种有效的支付系统，以促进商品，服务和资产的交换。人类支付手段经历了物物交换、实物货币、金融货币、纸币、支票、电子货币、数字货币的过程。</a:t>
            </a:r>
            <a:endParaRPr lang="en-US" altLang="zh-CN" sz="2100" dirty="0">
              <a:latin typeface="Times New Roman" panose="02020603050405020304" pitchFamily="18" charset="0"/>
              <a:ea typeface="宋体" panose="02010600030101010101" pitchFamily="2" charset="-122"/>
            </a:endParaRPr>
          </a:p>
          <a:p>
            <a:pPr lvl="1">
              <a:lnSpc>
                <a:spcPct val="125000"/>
              </a:lnSpc>
            </a:pPr>
            <a:r>
              <a:rPr lang="zh-CN" altLang="en-US" sz="1800" b="1" dirty="0">
                <a:latin typeface="Times New Roman" panose="02020603050405020304" pitchFamily="18" charset="0"/>
                <a:ea typeface="宋体" panose="02010600030101010101" pitchFamily="2" charset="-122"/>
              </a:rPr>
              <a:t>出国旅游和</a:t>
            </a:r>
            <a:r>
              <a:rPr lang="zh-CN" altLang="en-US" sz="1800" b="1" dirty="0">
                <a:solidFill>
                  <a:srgbClr val="0101FF"/>
                </a:solidFill>
                <a:latin typeface="Times New Roman" panose="02020603050405020304" pitchFamily="18" charset="0"/>
                <a:ea typeface="宋体" panose="02010600030101010101" pitchFamily="2" charset="-122"/>
              </a:rPr>
              <a:t>信用卡</a:t>
            </a:r>
            <a:endParaRPr lang="en-US" altLang="zh-CN" sz="1800" b="1" dirty="0">
              <a:solidFill>
                <a:srgbClr val="0101FF"/>
              </a:solidFill>
              <a:latin typeface="Times New Roman" panose="02020603050405020304" pitchFamily="18" charset="0"/>
              <a:ea typeface="宋体" panose="02010600030101010101" pitchFamily="2" charset="-122"/>
            </a:endParaRPr>
          </a:p>
          <a:p>
            <a:pPr lvl="1">
              <a:lnSpc>
                <a:spcPct val="125000"/>
              </a:lnSpc>
            </a:pPr>
            <a:r>
              <a:rPr lang="zh-CN" altLang="en-US" sz="1800" b="1" dirty="0">
                <a:latin typeface="Times New Roman" panose="02020603050405020304" pitchFamily="18" charset="0"/>
                <a:ea typeface="宋体" panose="02010600030101010101" pitchFamily="2" charset="-122"/>
              </a:rPr>
              <a:t>支票、信用卡和</a:t>
            </a:r>
            <a:r>
              <a:rPr lang="zh-CN" altLang="en-US" sz="1800" b="1" dirty="0">
                <a:solidFill>
                  <a:srgbClr val="0101FF"/>
                </a:solidFill>
                <a:latin typeface="Times New Roman" panose="02020603050405020304" pitchFamily="18" charset="0"/>
                <a:ea typeface="宋体" panose="02010600030101010101" pitchFamily="2" charset="-122"/>
              </a:rPr>
              <a:t>电子资金转账</a:t>
            </a:r>
            <a:r>
              <a:rPr lang="zh-CN" altLang="en-US" sz="1800" b="1" dirty="0">
                <a:latin typeface="Times New Roman" panose="02020603050405020304" pitchFamily="18" charset="0"/>
                <a:ea typeface="宋体" panose="02010600030101010101" pitchFamily="2" charset="-122"/>
              </a:rPr>
              <a:t>的发展</a:t>
            </a:r>
            <a:endParaRPr lang="en-US" altLang="zh-CN" sz="1800" b="1" dirty="0">
              <a:latin typeface="Times New Roman" panose="02020603050405020304" pitchFamily="18" charset="0"/>
              <a:ea typeface="宋体" panose="02010600030101010101" pitchFamily="2" charset="-122"/>
            </a:endParaRPr>
          </a:p>
          <a:p>
            <a:pPr lvl="1">
              <a:lnSpc>
                <a:spcPct val="125000"/>
              </a:lnSpc>
            </a:pPr>
            <a:r>
              <a:rPr lang="zh-CN" altLang="en-US" sz="1800" b="1" dirty="0">
                <a:latin typeface="Times New Roman" panose="02020603050405020304" pitchFamily="18" charset="0"/>
                <a:ea typeface="宋体" panose="02010600030101010101" pitchFamily="2" charset="-122"/>
              </a:rPr>
              <a:t>互联网时代：</a:t>
            </a:r>
            <a:r>
              <a:rPr lang="zh-CN" altLang="en-US" sz="1800" b="1" dirty="0">
                <a:solidFill>
                  <a:srgbClr val="0101FF"/>
                </a:solidFill>
                <a:latin typeface="Times New Roman" panose="02020603050405020304" pitchFamily="18" charset="0"/>
                <a:ea typeface="宋体" panose="02010600030101010101" pitchFamily="2" charset="-122"/>
              </a:rPr>
              <a:t>电子货币</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Q</a:t>
            </a:r>
            <a:r>
              <a:rPr lang="zh-CN" altLang="en-US" sz="1800" b="1" dirty="0">
                <a:latin typeface="Times New Roman" panose="02020603050405020304" pitchFamily="18" charset="0"/>
                <a:ea typeface="宋体" panose="02010600030101010101" pitchFamily="2" charset="-122"/>
              </a:rPr>
              <a:t>币</a:t>
            </a:r>
            <a:endParaRPr lang="en-US" altLang="zh-CN" sz="1800" b="1" dirty="0">
              <a:latin typeface="Times New Roman" panose="02020603050405020304" pitchFamily="18" charset="0"/>
              <a:ea typeface="宋体" panose="02010600030101010101" pitchFamily="2" charset="-122"/>
            </a:endParaRPr>
          </a:p>
          <a:p>
            <a:pPr lvl="1">
              <a:lnSpc>
                <a:spcPct val="125000"/>
              </a:lnSpc>
            </a:pPr>
            <a:r>
              <a:rPr lang="zh-CN" altLang="en-US" sz="1800" b="1" dirty="0">
                <a:latin typeface="Times New Roman" panose="02020603050405020304" pitchFamily="18" charset="0"/>
                <a:ea typeface="宋体" panose="02010600030101010101" pitchFamily="2" charset="-122"/>
              </a:rPr>
              <a:t>互联网时代：</a:t>
            </a:r>
            <a:r>
              <a:rPr lang="zh-CN" altLang="en-US" sz="1800" b="1" dirty="0">
                <a:solidFill>
                  <a:srgbClr val="0101FF"/>
                </a:solidFill>
                <a:latin typeface="Times New Roman" panose="02020603050405020304" pitchFamily="18" charset="0"/>
                <a:ea typeface="宋体" panose="02010600030101010101" pitchFamily="2" charset="-122"/>
              </a:rPr>
              <a:t>第三方支付（微信、支付宝）</a:t>
            </a:r>
            <a:endParaRPr lang="en-US" altLang="zh-CN" sz="1800" b="1" dirty="0">
              <a:latin typeface="Times New Roman" panose="02020603050405020304" pitchFamily="18" charset="0"/>
              <a:ea typeface="宋体" panose="02010600030101010101" pitchFamily="2" charset="-122"/>
            </a:endParaRPr>
          </a:p>
          <a:p>
            <a:pPr lvl="1">
              <a:lnSpc>
                <a:spcPct val="125000"/>
              </a:lnSpc>
            </a:pPr>
            <a:r>
              <a:rPr lang="zh-CN" altLang="en-US" sz="1800" b="1" dirty="0">
                <a:solidFill>
                  <a:srgbClr val="FF0000"/>
                </a:solidFill>
                <a:latin typeface="Times New Roman" panose="02020603050405020304" pitchFamily="18" charset="0"/>
                <a:ea typeface="宋体" panose="02010600030101010101" pitchFamily="2" charset="-122"/>
              </a:rPr>
              <a:t>区块链时代：数字货币、加密货币、我国央行</a:t>
            </a:r>
            <a:r>
              <a:rPr lang="en-US" altLang="zh-CN" sz="1800" b="1" dirty="0">
                <a:solidFill>
                  <a:srgbClr val="FF0000"/>
                </a:solidFill>
                <a:latin typeface="Times New Roman" panose="02020603050405020304" pitchFamily="18" charset="0"/>
                <a:ea typeface="宋体" panose="02010600030101010101" pitchFamily="2" charset="-122"/>
              </a:rPr>
              <a:t>DCEP</a:t>
            </a:r>
          </a:p>
        </p:txBody>
      </p:sp>
      <p:sp>
        <p:nvSpPr>
          <p:cNvPr id="581637" name="Text Box 5">
            <a:extLst>
              <a:ext uri="{FF2B5EF4-FFF2-40B4-BE49-F238E27FC236}">
                <a16:creationId xmlns:a16="http://schemas.microsoft.com/office/drawing/2014/main" id="{E230B43E-3D18-4DA7-910F-B8D3FE93FA8D}"/>
              </a:ext>
            </a:extLst>
          </p:cNvPr>
          <p:cNvSpPr txBox="1">
            <a:spLocks noChangeArrowheads="1"/>
          </p:cNvSpPr>
          <p:nvPr/>
        </p:nvSpPr>
        <p:spPr bwMode="auto">
          <a:xfrm>
            <a:off x="6370320" y="4416920"/>
            <a:ext cx="27736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b="1" dirty="0">
                <a:solidFill>
                  <a:srgbClr val="0101FF"/>
                </a:solidFill>
                <a:latin typeface="Times New Roman" panose="02020603050405020304" pitchFamily="18" charset="0"/>
                <a:ea typeface="黑体" panose="02010609060101010101" pitchFamily="49" charset="-122"/>
              </a:rPr>
              <a:t>2010</a:t>
            </a:r>
            <a:r>
              <a:rPr lang="zh-CN" altLang="en-US" sz="1500" b="1" dirty="0">
                <a:solidFill>
                  <a:srgbClr val="0101FF"/>
                </a:solidFill>
                <a:latin typeface="Times New Roman" panose="02020603050405020304" pitchFamily="18" charset="0"/>
                <a:ea typeface="黑体" panose="02010609060101010101" pitchFamily="49" charset="-122"/>
              </a:rPr>
              <a:t>年</a:t>
            </a:r>
            <a:r>
              <a:rPr lang="en-US" altLang="zh-CN" sz="1500" b="1" dirty="0">
                <a:solidFill>
                  <a:srgbClr val="0101FF"/>
                </a:solidFill>
                <a:latin typeface="Times New Roman" panose="02020603050405020304" pitchFamily="18" charset="0"/>
                <a:ea typeface="黑体" panose="02010609060101010101" pitchFamily="49" charset="-122"/>
              </a:rPr>
              <a:t>9</a:t>
            </a:r>
            <a:r>
              <a:rPr lang="zh-CN" altLang="en-US" sz="1500" b="1" dirty="0">
                <a:solidFill>
                  <a:srgbClr val="0101FF"/>
                </a:solidFill>
                <a:latin typeface="Times New Roman" panose="02020603050405020304" pitchFamily="18" charset="0"/>
                <a:ea typeface="黑体" panose="02010609060101010101" pitchFamily="49" charset="-122"/>
              </a:rPr>
              <a:t>月</a:t>
            </a:r>
            <a:r>
              <a:rPr lang="en-US" altLang="zh-CN" sz="1500" b="1" dirty="0">
                <a:solidFill>
                  <a:srgbClr val="0101FF"/>
                </a:solidFill>
                <a:latin typeface="Times New Roman" panose="02020603050405020304" pitchFamily="18" charset="0"/>
                <a:ea typeface="黑体" panose="02010609060101010101" pitchFamily="49" charset="-122"/>
              </a:rPr>
              <a:t>1</a:t>
            </a:r>
            <a:r>
              <a:rPr lang="zh-CN" altLang="en-US" sz="1500" b="1" dirty="0">
                <a:solidFill>
                  <a:srgbClr val="0101FF"/>
                </a:solidFill>
                <a:latin typeface="Times New Roman" panose="02020603050405020304" pitchFamily="18" charset="0"/>
                <a:ea typeface="黑体" panose="02010609060101010101" pitchFamily="49" charset="-122"/>
              </a:rPr>
              <a:t>日起施行</a:t>
            </a:r>
            <a:r>
              <a:rPr lang="en-US" altLang="zh-CN" sz="1500" b="1" dirty="0">
                <a:solidFill>
                  <a:srgbClr val="0101FF"/>
                </a:solidFill>
                <a:latin typeface="Times New Roman" panose="02020603050405020304" pitchFamily="18" charset="0"/>
                <a:ea typeface="黑体" panose="02010609060101010101" pitchFamily="49" charset="-122"/>
              </a:rPr>
              <a:t>《</a:t>
            </a:r>
            <a:r>
              <a:rPr lang="zh-CN" altLang="en-US" sz="1500" b="1" dirty="0">
                <a:solidFill>
                  <a:srgbClr val="0101FF"/>
                </a:solidFill>
                <a:latin typeface="Times New Roman" panose="02020603050405020304" pitchFamily="18" charset="0"/>
                <a:ea typeface="黑体" panose="02010609060101010101" pitchFamily="49" charset="-122"/>
              </a:rPr>
              <a:t>非金融机构支付服务管理办法</a:t>
            </a:r>
            <a:r>
              <a:rPr lang="en-US" altLang="zh-CN" sz="1500" b="1" dirty="0">
                <a:solidFill>
                  <a:srgbClr val="0101FF"/>
                </a:solidFill>
                <a:latin typeface="Times New Roman" panose="02020603050405020304" pitchFamily="18" charset="0"/>
                <a:ea typeface="黑体" panose="02010609060101010101" pitchFamily="49" charset="-122"/>
              </a:rPr>
              <a:t>》</a:t>
            </a:r>
            <a:endParaRPr lang="zh-CN" altLang="en-US" sz="1500" b="1" dirty="0">
              <a:solidFill>
                <a:srgbClr val="0101FF"/>
              </a:solidFill>
              <a:latin typeface="Times New Roman" panose="02020603050405020304" pitchFamily="18" charset="0"/>
              <a:ea typeface="黑体" panose="02010609060101010101" pitchFamily="49" charset="-122"/>
            </a:endParaRPr>
          </a:p>
        </p:txBody>
      </p:sp>
      <p:sp>
        <p:nvSpPr>
          <p:cNvPr id="6" name="文本框 5">
            <a:extLst>
              <a:ext uri="{FF2B5EF4-FFF2-40B4-BE49-F238E27FC236}">
                <a16:creationId xmlns:a16="http://schemas.microsoft.com/office/drawing/2014/main" id="{1A4DFE4A-4626-4A01-8845-65FBDDE565CA}"/>
              </a:ext>
            </a:extLst>
          </p:cNvPr>
          <p:cNvSpPr txBox="1"/>
          <p:nvPr/>
        </p:nvSpPr>
        <p:spPr>
          <a:xfrm>
            <a:off x="848360" y="5015577"/>
            <a:ext cx="7833360" cy="1169551"/>
          </a:xfrm>
          <a:prstGeom prst="rect">
            <a:avLst/>
          </a:prstGeom>
          <a:solidFill>
            <a:schemeClr val="accent2"/>
          </a:solidFill>
        </p:spPr>
        <p:txBody>
          <a:bodyPr wrap="square">
            <a:spAutoFit/>
          </a:bodyPr>
          <a:lstStyle/>
          <a:p>
            <a:r>
              <a:rPr lang="zh-CN" altLang="en-US" sz="1400" b="0" i="0" dirty="0">
                <a:solidFill>
                  <a:srgbClr val="333333"/>
                </a:solidFill>
                <a:effectLst/>
                <a:latin typeface="华文宋体" panose="02010600040101010101" pitchFamily="2" charset="-122"/>
                <a:ea typeface="华文宋体" panose="02010600040101010101" pitchFamily="2" charset="-122"/>
              </a:rPr>
              <a:t>支付，是人们交易商品和劳务，通过货币实现钱货两清的过程。结算是指根据交易结果和交易所有关规定对会员交易保证金、盈亏、手续费、交割货款和其他有关款项进行的计算、划拨。结算包括交易所对会员的结算和期货经纪公司会员对其客户的结算，其计算结果将被计入客户的保证金账户。</a:t>
            </a:r>
            <a:endParaRPr lang="en-US" altLang="zh-CN" sz="1400" b="0" i="0" dirty="0">
              <a:solidFill>
                <a:srgbClr val="333333"/>
              </a:solidFill>
              <a:effectLst/>
              <a:latin typeface="华文宋体" panose="02010600040101010101" pitchFamily="2" charset="-122"/>
              <a:ea typeface="华文宋体" panose="02010600040101010101" pitchFamily="2" charset="-122"/>
            </a:endParaRPr>
          </a:p>
          <a:p>
            <a:r>
              <a:rPr lang="zh-CN" altLang="en-US" sz="1400" dirty="0">
                <a:solidFill>
                  <a:srgbClr val="333333"/>
                </a:solidFill>
                <a:latin typeface="华文宋体" panose="02010600040101010101" pitchFamily="2" charset="-122"/>
                <a:ea typeface="华文宋体" panose="02010600040101010101" pitchFamily="2" charset="-122"/>
              </a:rPr>
              <a:t>本质上，清算支付是指第三方执行要求一个代理人（支付方）向另一个代理人（收款方）支付的支付命令，这是通过将资金从支付方账户转向收款方账户来完成的。（法博齐</a:t>
            </a:r>
            <a:r>
              <a:rPr lang="en-US" altLang="zh-CN" sz="1400" dirty="0">
                <a:solidFill>
                  <a:srgbClr val="333333"/>
                </a:solidFill>
                <a:latin typeface="华文宋体" panose="02010600040101010101" pitchFamily="2" charset="-122"/>
                <a:ea typeface="华文宋体" panose="02010600040101010101" pitchFamily="2" charset="-122"/>
              </a:rPr>
              <a:t>《</a:t>
            </a:r>
            <a:r>
              <a:rPr lang="zh-CN" altLang="en-US" sz="1400" dirty="0">
                <a:solidFill>
                  <a:srgbClr val="333333"/>
                </a:solidFill>
                <a:latin typeface="华文宋体" panose="02010600040101010101" pitchFamily="2" charset="-122"/>
                <a:ea typeface="华文宋体" panose="02010600040101010101" pitchFamily="2" charset="-122"/>
              </a:rPr>
              <a:t>金融经济学</a:t>
            </a:r>
            <a:r>
              <a:rPr lang="en-US" altLang="zh-CN" sz="1400" dirty="0">
                <a:solidFill>
                  <a:srgbClr val="333333"/>
                </a:solidFill>
                <a:latin typeface="华文宋体" panose="02010600040101010101" pitchFamily="2" charset="-122"/>
                <a:ea typeface="华文宋体" panose="02010600040101010101" pitchFamily="2" charset="-122"/>
              </a:rPr>
              <a:t>》P90</a:t>
            </a:r>
            <a:r>
              <a:rPr lang="zh-CN" altLang="en-US" sz="1400" dirty="0">
                <a:solidFill>
                  <a:srgbClr val="333333"/>
                </a:solidFill>
                <a:latin typeface="华文宋体" panose="02010600040101010101" pitchFamily="2" charset="-122"/>
                <a:ea typeface="华文宋体" panose="02010600040101010101" pitchFamily="2" charset="-122"/>
              </a:rPr>
              <a:t>）</a:t>
            </a:r>
            <a:endParaRPr lang="zh-CN" altLang="en-US" sz="1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824596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7"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a:extLst>
              <a:ext uri="{FF2B5EF4-FFF2-40B4-BE49-F238E27FC236}">
                <a16:creationId xmlns:a16="http://schemas.microsoft.com/office/drawing/2014/main" id="{2C6A5868-2BB2-40C4-ACAF-67C46E5DF727}"/>
              </a:ext>
            </a:extLst>
          </p:cNvPr>
          <p:cNvSpPr>
            <a:spLocks noGrp="1" noChangeArrowheads="1"/>
          </p:cNvSpPr>
          <p:nvPr>
            <p:ph type="title"/>
          </p:nvPr>
        </p:nvSpPr>
        <p:spPr bwMode="auto">
          <a:xfrm>
            <a:off x="888446" y="537726"/>
            <a:ext cx="6572250" cy="863204"/>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2000" dirty="0">
                <a:effectLst>
                  <a:outerShdw blurRad="38100" dist="38100" dir="2700000" algn="tl">
                    <a:srgbClr val="C0C0C0"/>
                  </a:outerShdw>
                </a:effectLst>
                <a:ea typeface="宋体" pitchFamily="2" charset="-122"/>
              </a:rPr>
              <a:t>Transferring Resources across Time &amp; Space</a:t>
            </a:r>
            <a:br>
              <a:rPr lang="en-US" altLang="zh-CN" sz="2700" dirty="0">
                <a:effectLst>
                  <a:outerShdw blurRad="38100" dist="38100" dir="2700000" algn="tl">
                    <a:srgbClr val="C0C0C0"/>
                  </a:outerShdw>
                </a:effectLst>
                <a:ea typeface="宋体" pitchFamily="2" charset="-122"/>
              </a:rPr>
            </a:br>
            <a:r>
              <a:rPr lang="zh-CN" altLang="en-US" sz="3200" b="1" dirty="0">
                <a:effectLst>
                  <a:outerShdw blurRad="38100" dist="38100" dir="2700000" algn="tl">
                    <a:srgbClr val="C0C0C0"/>
                  </a:outerShdw>
                </a:effectLst>
                <a:ea typeface="楷体_GB2312" pitchFamily="49" charset="-122"/>
              </a:rPr>
              <a:t>跨时间和空间的资源转移</a:t>
            </a:r>
            <a:endParaRPr lang="zh-CN" altLang="en-US" sz="2700" b="1" dirty="0">
              <a:effectLst>
                <a:outerShdw blurRad="38100" dist="38100" dir="2700000" algn="tl">
                  <a:srgbClr val="C0C0C0"/>
                </a:outerShdw>
              </a:effectLst>
              <a:ea typeface="楷体_GB2312" pitchFamily="49" charset="-122"/>
            </a:endParaRPr>
          </a:p>
        </p:txBody>
      </p:sp>
      <p:sp>
        <p:nvSpPr>
          <p:cNvPr id="558083" name="Rectangle 3">
            <a:extLst>
              <a:ext uri="{FF2B5EF4-FFF2-40B4-BE49-F238E27FC236}">
                <a16:creationId xmlns:a16="http://schemas.microsoft.com/office/drawing/2014/main" id="{64EFE5D2-46AE-4070-BE0D-DE6835416177}"/>
              </a:ext>
            </a:extLst>
          </p:cNvPr>
          <p:cNvSpPr>
            <a:spLocks noGrp="1" noChangeArrowheads="1"/>
          </p:cNvSpPr>
          <p:nvPr>
            <p:ph idx="1"/>
          </p:nvPr>
        </p:nvSpPr>
        <p:spPr>
          <a:xfrm>
            <a:off x="1091582" y="1615987"/>
            <a:ext cx="6960835" cy="3274512"/>
          </a:xfrm>
        </p:spPr>
        <p:txBody>
          <a:bodyPr>
            <a:normAutofit/>
          </a:bodyPr>
          <a:lstStyle/>
          <a:p>
            <a:r>
              <a:rPr lang="zh-CN" altLang="en-US" b="1" dirty="0">
                <a:latin typeface="Times New Roman" panose="02020603050405020304" pitchFamily="18" charset="0"/>
                <a:ea typeface="宋体" panose="02010600030101010101" pitchFamily="2" charset="-122"/>
              </a:rPr>
              <a:t>促进资源跨期转移</a:t>
            </a:r>
            <a:endParaRPr lang="en-US" altLang="zh-CN" b="1" dirty="0">
              <a:latin typeface="Times New Roman" panose="02020603050405020304" pitchFamily="18" charset="0"/>
              <a:ea typeface="宋体" panose="02010600030101010101" pitchFamily="2" charset="-122"/>
            </a:endParaRPr>
          </a:p>
          <a:p>
            <a:pPr lvl="1"/>
            <a:r>
              <a:rPr lang="zh-CN" altLang="en-US" sz="2000" b="1" dirty="0">
                <a:latin typeface="Times New Roman" panose="02020603050405020304" pitchFamily="18" charset="0"/>
                <a:ea typeface="宋体" panose="02010600030101010101" pitchFamily="2" charset="-122"/>
              </a:rPr>
              <a:t>未来钱现在花。比如学生借款</a:t>
            </a:r>
            <a:endParaRPr lang="en-US" altLang="zh-CN" sz="2000" b="1" dirty="0">
              <a:latin typeface="Times New Roman" panose="02020603050405020304" pitchFamily="18" charset="0"/>
              <a:ea typeface="宋体" panose="02010600030101010101" pitchFamily="2" charset="-122"/>
            </a:endParaRPr>
          </a:p>
          <a:p>
            <a:pPr lvl="1"/>
            <a:r>
              <a:rPr lang="zh-CN" altLang="en-US" sz="2000" b="1" dirty="0">
                <a:latin typeface="Times New Roman" panose="02020603050405020304" pitchFamily="18" charset="0"/>
                <a:ea typeface="宋体" panose="02010600030101010101" pitchFamily="2" charset="-122"/>
              </a:rPr>
              <a:t>现在钱未来花。比如为退休而储蓄</a:t>
            </a:r>
          </a:p>
          <a:p>
            <a:pPr>
              <a:spcBef>
                <a:spcPct val="30000"/>
              </a:spcBef>
            </a:pPr>
            <a:r>
              <a:rPr lang="zh-CN" altLang="en-US" b="1" dirty="0">
                <a:latin typeface="Times New Roman" panose="02020603050405020304" pitchFamily="18" charset="0"/>
                <a:ea typeface="宋体" panose="02010600030101010101" pitchFamily="2" charset="-122"/>
              </a:rPr>
              <a:t>促进资源跨空间转移</a:t>
            </a:r>
            <a:endParaRPr lang="en-US" altLang="zh-CN" b="1" dirty="0">
              <a:latin typeface="Times New Roman" panose="02020603050405020304" pitchFamily="18" charset="0"/>
              <a:ea typeface="宋体" panose="02010600030101010101" pitchFamily="2" charset="-122"/>
            </a:endParaRPr>
          </a:p>
          <a:p>
            <a:pPr lvl="1"/>
            <a:r>
              <a:rPr lang="zh-CN" altLang="en-US" sz="2000" b="1" dirty="0">
                <a:solidFill>
                  <a:srgbClr val="0101FF"/>
                </a:solidFill>
                <a:latin typeface="Times New Roman" panose="02020603050405020304" pitchFamily="18" charset="0"/>
                <a:ea typeface="宋体" panose="02010600030101010101" pitchFamily="2" charset="-122"/>
              </a:rPr>
              <a:t>资源跨国转移。比如一个国家居民购买另一国家企业的股票，一个国家银行向另一个国家的企业贷款</a:t>
            </a:r>
            <a:endParaRPr lang="en-US" altLang="zh-CN" sz="2000" b="1" dirty="0">
              <a:solidFill>
                <a:srgbClr val="0101FF"/>
              </a:solidFill>
              <a:latin typeface="Times New Roman" panose="02020603050405020304" pitchFamily="18" charset="0"/>
              <a:ea typeface="宋体" panose="02010600030101010101" pitchFamily="2" charset="-122"/>
            </a:endParaRPr>
          </a:p>
          <a:p>
            <a:pPr lvl="1"/>
            <a:r>
              <a:rPr lang="zh-CN" altLang="en-US" sz="2000" b="1" dirty="0">
                <a:solidFill>
                  <a:srgbClr val="0101FF"/>
                </a:solidFill>
                <a:latin typeface="Times New Roman" panose="02020603050405020304" pitchFamily="18" charset="0"/>
                <a:ea typeface="宋体" panose="02010600030101010101" pitchFamily="2" charset="-122"/>
              </a:rPr>
              <a:t>资源跨地区转移。比如一个地区居民购买另一地区企业的股票，一个地区银行向另一个地区企业贷款</a:t>
            </a:r>
            <a:endParaRPr lang="en-US" altLang="zh-CN" sz="2000" b="1" dirty="0">
              <a:solidFill>
                <a:srgbClr val="0101FF"/>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49984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Effect transition="in" filter="blinds(horizontal)">
                                      <p:cBhvr>
                                        <p:cTn id="7" dur="500"/>
                                        <p:tgtEl>
                                          <p:spTgt spid="55808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58083">
                                            <p:txEl>
                                              <p:pRg st="1" end="1"/>
                                            </p:txEl>
                                          </p:spTgt>
                                        </p:tgtEl>
                                        <p:attrNameLst>
                                          <p:attrName>style.visibility</p:attrName>
                                        </p:attrNameLst>
                                      </p:cBhvr>
                                      <p:to>
                                        <p:strVal val="visible"/>
                                      </p:to>
                                    </p:set>
                                    <p:animEffect transition="in" filter="blinds(horizontal)">
                                      <p:cBhvr>
                                        <p:cTn id="10" dur="500"/>
                                        <p:tgtEl>
                                          <p:spTgt spid="55808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58083">
                                            <p:txEl>
                                              <p:pRg st="2" end="2"/>
                                            </p:txEl>
                                          </p:spTgt>
                                        </p:tgtEl>
                                        <p:attrNameLst>
                                          <p:attrName>style.visibility</p:attrName>
                                        </p:attrNameLst>
                                      </p:cBhvr>
                                      <p:to>
                                        <p:strVal val="visible"/>
                                      </p:to>
                                    </p:set>
                                    <p:animEffect transition="in" filter="blinds(horizontal)">
                                      <p:cBhvr>
                                        <p:cTn id="13" dur="500"/>
                                        <p:tgtEl>
                                          <p:spTgt spid="55808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558083">
                                            <p:txEl>
                                              <p:pRg st="3" end="3"/>
                                            </p:txEl>
                                          </p:spTgt>
                                        </p:tgtEl>
                                        <p:attrNameLst>
                                          <p:attrName>style.visibility</p:attrName>
                                        </p:attrNameLst>
                                      </p:cBhvr>
                                      <p:to>
                                        <p:strVal val="visible"/>
                                      </p:to>
                                    </p:set>
                                    <p:animEffect transition="in" filter="blinds(horizontal)">
                                      <p:cBhvr>
                                        <p:cTn id="18" dur="500"/>
                                        <p:tgtEl>
                                          <p:spTgt spid="55808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58083">
                                            <p:txEl>
                                              <p:pRg st="4" end="4"/>
                                            </p:txEl>
                                          </p:spTgt>
                                        </p:tgtEl>
                                        <p:attrNameLst>
                                          <p:attrName>style.visibility</p:attrName>
                                        </p:attrNameLst>
                                      </p:cBhvr>
                                      <p:to>
                                        <p:strVal val="visible"/>
                                      </p:to>
                                    </p:set>
                                    <p:animEffect transition="in" filter="blinds(horizontal)">
                                      <p:cBhvr>
                                        <p:cTn id="23" dur="500"/>
                                        <p:tgtEl>
                                          <p:spTgt spid="5580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a:extLst>
              <a:ext uri="{FF2B5EF4-FFF2-40B4-BE49-F238E27FC236}">
                <a16:creationId xmlns:a16="http://schemas.microsoft.com/office/drawing/2014/main" id="{F9578C6E-D19B-460B-909A-FF9C89EBB9A8}"/>
              </a:ext>
            </a:extLst>
          </p:cNvPr>
          <p:cNvSpPr>
            <a:spLocks noGrp="1" noChangeArrowheads="1"/>
          </p:cNvSpPr>
          <p:nvPr>
            <p:ph type="title"/>
          </p:nvPr>
        </p:nvSpPr>
        <p:spPr bwMode="auto">
          <a:xfrm>
            <a:off x="1405574" y="756642"/>
            <a:ext cx="6075760" cy="917972"/>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2400" dirty="0">
                <a:effectLst>
                  <a:outerShdw blurRad="38100" dist="38100" dir="2700000" algn="tl">
                    <a:srgbClr val="C0C0C0"/>
                  </a:outerShdw>
                </a:effectLst>
                <a:ea typeface="宋体" pitchFamily="2" charset="-122"/>
              </a:rPr>
              <a:t>Managing Risk</a:t>
            </a:r>
            <a:r>
              <a:rPr lang="en-US" altLang="zh-CN" sz="2000" dirty="0">
                <a:effectLst>
                  <a:outerShdw blurRad="38100" dist="38100" dir="2700000" algn="tl">
                    <a:srgbClr val="C0C0C0"/>
                  </a:outerShdw>
                </a:effectLst>
                <a:ea typeface="宋体" pitchFamily="2" charset="-122"/>
              </a:rPr>
              <a:t> &amp; Risk Management</a:t>
            </a:r>
            <a:br>
              <a:rPr lang="en-US" altLang="zh-CN" sz="2700" dirty="0">
                <a:effectLst>
                  <a:outerShdw blurRad="38100" dist="38100" dir="2700000" algn="tl">
                    <a:srgbClr val="C0C0C0"/>
                  </a:outerShdw>
                </a:effectLst>
                <a:ea typeface="宋体" pitchFamily="2" charset="-122"/>
              </a:rPr>
            </a:br>
            <a:r>
              <a:rPr lang="zh-CN" altLang="en-US" sz="3200" b="1" dirty="0">
                <a:effectLst>
                  <a:outerShdw blurRad="38100" dist="38100" dir="2700000" algn="tl">
                    <a:srgbClr val="C0C0C0"/>
                  </a:outerShdw>
                </a:effectLst>
                <a:ea typeface="楷体_GB2312" pitchFamily="49" charset="-122"/>
              </a:rPr>
              <a:t>管理风险与风险配置</a:t>
            </a:r>
            <a:endParaRPr lang="zh-CN" altLang="en-US" sz="2700" b="1" dirty="0">
              <a:effectLst>
                <a:outerShdw blurRad="38100" dist="38100" dir="2700000" algn="tl">
                  <a:srgbClr val="C0C0C0"/>
                </a:outerShdw>
              </a:effectLst>
              <a:ea typeface="楷体_GB2312" pitchFamily="49" charset="-122"/>
            </a:endParaRPr>
          </a:p>
        </p:txBody>
      </p:sp>
      <p:sp>
        <p:nvSpPr>
          <p:cNvPr id="559107" name="Rectangle 3">
            <a:extLst>
              <a:ext uri="{FF2B5EF4-FFF2-40B4-BE49-F238E27FC236}">
                <a16:creationId xmlns:a16="http://schemas.microsoft.com/office/drawing/2014/main" id="{8B5CC457-A359-47A6-A98F-74DCE525BA9F}"/>
              </a:ext>
            </a:extLst>
          </p:cNvPr>
          <p:cNvSpPr>
            <a:spLocks noGrp="1" noChangeArrowheads="1"/>
          </p:cNvSpPr>
          <p:nvPr>
            <p:ph idx="1"/>
          </p:nvPr>
        </p:nvSpPr>
        <p:spPr>
          <a:xfrm>
            <a:off x="708917" y="1922257"/>
            <a:ext cx="7703563" cy="4519639"/>
          </a:xfrm>
        </p:spPr>
        <p:txBody>
          <a:bodyPr>
            <a:noAutofit/>
          </a:bodyPr>
          <a:lstStyle/>
          <a:p>
            <a:pPr>
              <a:lnSpc>
                <a:spcPct val="90000"/>
              </a:lnSpc>
            </a:pPr>
            <a:r>
              <a:rPr lang="zh-CN" altLang="en-US" sz="2000" b="1" dirty="0">
                <a:latin typeface="Times New Roman" panose="02020603050405020304" pitchFamily="18" charset="0"/>
                <a:ea typeface="宋体" panose="02010600030101010101" pitchFamily="2" charset="-122"/>
              </a:rPr>
              <a:t>通过金融系统转移风险</a:t>
            </a:r>
            <a:endParaRPr lang="en-US" altLang="zh-CN" sz="2000" b="1" dirty="0">
              <a:latin typeface="Times New Roman" panose="02020603050405020304" pitchFamily="18" charset="0"/>
              <a:ea typeface="宋体" panose="02010600030101010101" pitchFamily="2" charset="-122"/>
            </a:endParaRPr>
          </a:p>
          <a:p>
            <a:pPr lvl="1">
              <a:lnSpc>
                <a:spcPct val="90000"/>
              </a:lnSpc>
            </a:pPr>
            <a:r>
              <a:rPr lang="zh-CN" altLang="en-US" sz="2000" b="1" dirty="0">
                <a:solidFill>
                  <a:srgbClr val="0101FF"/>
                </a:solidFill>
                <a:latin typeface="Times New Roman" panose="02020603050405020304" pitchFamily="18" charset="0"/>
                <a:ea typeface="宋体" panose="02010600030101010101" pitchFamily="2" charset="-122"/>
              </a:rPr>
              <a:t>保险单（</a:t>
            </a:r>
            <a:r>
              <a:rPr lang="en-US" altLang="zh-CN" sz="2000" b="1" i="1" dirty="0">
                <a:solidFill>
                  <a:srgbClr val="0101FF"/>
                </a:solidFill>
                <a:latin typeface="Times New Roman" panose="02020603050405020304" pitchFamily="18" charset="0"/>
                <a:ea typeface="宋体" panose="02010600030101010101" pitchFamily="2" charset="-122"/>
              </a:rPr>
              <a:t>Insurance policies</a:t>
            </a:r>
            <a:r>
              <a:rPr lang="zh-CN" altLang="en-US" sz="2000" b="1" dirty="0">
                <a:solidFill>
                  <a:srgbClr val="0101FF"/>
                </a:solidFill>
                <a:latin typeface="Times New Roman" panose="02020603050405020304" pitchFamily="18" charset="0"/>
                <a:ea typeface="宋体" panose="02010600030101010101" pitchFamily="2" charset="-122"/>
              </a:rPr>
              <a:t>）</a:t>
            </a:r>
            <a:endParaRPr lang="en-US" altLang="zh-CN" sz="2000" b="1" dirty="0">
              <a:solidFill>
                <a:srgbClr val="0101FF"/>
              </a:solidFill>
              <a:latin typeface="Times New Roman" panose="02020603050405020304" pitchFamily="18" charset="0"/>
              <a:ea typeface="宋体" panose="02010600030101010101" pitchFamily="2" charset="-122"/>
            </a:endParaRPr>
          </a:p>
          <a:p>
            <a:pPr>
              <a:lnSpc>
                <a:spcPct val="90000"/>
              </a:lnSpc>
            </a:pPr>
            <a:r>
              <a:rPr lang="zh-CN" altLang="en-US" sz="2000" b="1" dirty="0">
                <a:latin typeface="Times New Roman" panose="02020603050405020304" pitchFamily="18" charset="0"/>
                <a:ea typeface="宋体" panose="02010600030101010101" pitchFamily="2" charset="-122"/>
              </a:rPr>
              <a:t>通常资金流与风险流捆绑在一起，并通过金融系统同时转移</a:t>
            </a:r>
            <a:endParaRPr lang="en-US" altLang="zh-CN" sz="2000" b="1" i="1" dirty="0">
              <a:solidFill>
                <a:srgbClr val="FF33CC"/>
              </a:solidFill>
              <a:latin typeface="Times New Roman" panose="02020603050405020304" pitchFamily="18" charset="0"/>
              <a:ea typeface="宋体" panose="02010600030101010101" pitchFamily="2" charset="-122"/>
            </a:endParaRPr>
          </a:p>
          <a:p>
            <a:pPr lvl="1">
              <a:lnSpc>
                <a:spcPct val="90000"/>
              </a:lnSpc>
            </a:pPr>
            <a:r>
              <a:rPr lang="zh-CN" altLang="en-US" sz="2000" dirty="0">
                <a:latin typeface="Times New Roman" panose="02020603050405020304" pitchFamily="18" charset="0"/>
                <a:ea typeface="宋体" panose="02010600030101010101" pitchFamily="2" charset="-122"/>
              </a:rPr>
              <a:t>假设你需要</a:t>
            </a:r>
            <a:r>
              <a:rPr lang="en-US" altLang="zh-CN" sz="2000" dirty="0">
                <a:latin typeface="Times New Roman" panose="02020603050405020304" pitchFamily="18" charset="0"/>
                <a:ea typeface="宋体" panose="02010600030101010101" pitchFamily="2" charset="-122"/>
              </a:rPr>
              <a:t>10</a:t>
            </a:r>
            <a:r>
              <a:rPr lang="zh-CN" altLang="en-US" sz="2000" dirty="0">
                <a:latin typeface="Times New Roman" panose="02020603050405020304" pitchFamily="18" charset="0"/>
                <a:ea typeface="宋体" panose="02010600030101010101" pitchFamily="2" charset="-122"/>
              </a:rPr>
              <a:t>万美元创业</a:t>
            </a:r>
            <a:endParaRPr lang="en-US" altLang="zh-CN" sz="2000" dirty="0">
              <a:latin typeface="Times New Roman" panose="02020603050405020304" pitchFamily="18" charset="0"/>
              <a:ea typeface="宋体" panose="02010600030101010101" pitchFamily="2" charset="-122"/>
            </a:endParaRPr>
          </a:p>
          <a:p>
            <a:pPr lvl="1">
              <a:lnSpc>
                <a:spcPct val="90000"/>
              </a:lnSpc>
            </a:pPr>
            <a:r>
              <a:rPr lang="zh-CN" altLang="en-US" sz="2000" dirty="0">
                <a:solidFill>
                  <a:srgbClr val="0101FF"/>
                </a:solidFill>
                <a:latin typeface="Times New Roman" panose="02020603050405020304" pitchFamily="18" charset="0"/>
                <a:ea typeface="宋体" panose="02010600030101010101" pitchFamily="2" charset="-122"/>
              </a:rPr>
              <a:t>投资者</a:t>
            </a:r>
            <a:r>
              <a:rPr lang="zh-CN" altLang="en-US" sz="2000" dirty="0">
                <a:latin typeface="Times New Roman" panose="02020603050405020304" pitchFamily="18" charset="0"/>
                <a:ea typeface="宋体" panose="02010600030101010101" pitchFamily="2" charset="-122"/>
              </a:rPr>
              <a:t>提供</a:t>
            </a:r>
            <a:r>
              <a:rPr lang="en-US" altLang="zh-CN" sz="2000" dirty="0">
                <a:latin typeface="Times New Roman" panose="02020603050405020304" pitchFamily="18" charset="0"/>
                <a:ea typeface="宋体" panose="02010600030101010101" pitchFamily="2" charset="-122"/>
              </a:rPr>
              <a:t>$ 70,000</a:t>
            </a:r>
            <a:r>
              <a:rPr lang="zh-CN" altLang="en-US" sz="2000" dirty="0">
                <a:latin typeface="Times New Roman" panose="02020603050405020304" pitchFamily="18" charset="0"/>
                <a:ea typeface="宋体" panose="02010600030101010101" pitchFamily="2" charset="-122"/>
              </a:rPr>
              <a:t>作为权益资本，以换取</a:t>
            </a:r>
            <a:r>
              <a:rPr lang="en-US" altLang="zh-CN" sz="2000" dirty="0">
                <a:latin typeface="Times New Roman" panose="02020603050405020304" pitchFamily="18" charset="0"/>
                <a:ea typeface="宋体" panose="02010600030101010101" pitchFamily="2" charset="-122"/>
              </a:rPr>
              <a:t>75</a:t>
            </a:r>
            <a:r>
              <a:rPr lang="zh-CN" altLang="en-US" sz="2000" dirty="0">
                <a:latin typeface="Times New Roman" panose="02020603050405020304" pitchFamily="18" charset="0"/>
                <a:ea typeface="宋体" panose="02010600030101010101" pitchFamily="2" charset="-122"/>
              </a:rPr>
              <a:t>％的公司利润份额</a:t>
            </a:r>
            <a:endParaRPr lang="en-US" altLang="zh-CN" sz="2000" dirty="0">
              <a:latin typeface="Times New Roman" panose="02020603050405020304" pitchFamily="18" charset="0"/>
              <a:ea typeface="宋体" panose="02010600030101010101" pitchFamily="2" charset="-122"/>
            </a:endParaRPr>
          </a:p>
          <a:p>
            <a:pPr lvl="1">
              <a:lnSpc>
                <a:spcPct val="90000"/>
              </a:lnSpc>
            </a:pPr>
            <a:r>
              <a:rPr lang="zh-CN" altLang="en-US" sz="2000" dirty="0">
                <a:solidFill>
                  <a:srgbClr val="0101FF"/>
                </a:solidFill>
                <a:latin typeface="Times New Roman" panose="02020603050405020304" pitchFamily="18" charset="0"/>
                <a:ea typeface="宋体" panose="02010600030101010101" pitchFamily="2" charset="-122"/>
              </a:rPr>
              <a:t>银行</a:t>
            </a:r>
            <a:r>
              <a:rPr lang="zh-CN" altLang="en-US" sz="2000" dirty="0">
                <a:latin typeface="Times New Roman" panose="02020603050405020304" pitchFamily="18" charset="0"/>
                <a:ea typeface="宋体" panose="02010600030101010101" pitchFamily="2" charset="-122"/>
              </a:rPr>
              <a:t>提供</a:t>
            </a:r>
            <a:r>
              <a:rPr lang="en-US" altLang="zh-CN" sz="2000" dirty="0">
                <a:latin typeface="Times New Roman" panose="02020603050405020304" pitchFamily="18" charset="0"/>
                <a:ea typeface="宋体" panose="02010600030101010101" pitchFamily="2" charset="-122"/>
              </a:rPr>
              <a:t>$ 30,000</a:t>
            </a:r>
            <a:r>
              <a:rPr lang="zh-CN" altLang="en-US" sz="2000" dirty="0">
                <a:latin typeface="Times New Roman" panose="02020603050405020304" pitchFamily="18" charset="0"/>
                <a:ea typeface="宋体" panose="02010600030101010101" pitchFamily="2" charset="-122"/>
              </a:rPr>
              <a:t>贷款，年利率</a:t>
            </a:r>
            <a:r>
              <a:rPr lang="en-US" altLang="zh-CN" sz="2000" dirty="0">
                <a:latin typeface="Times New Roman" panose="02020603050405020304" pitchFamily="18" charset="0"/>
                <a:ea typeface="宋体" panose="02010600030101010101" pitchFamily="2" charset="-122"/>
              </a:rPr>
              <a:t>6</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a:lnSpc>
                <a:spcPct val="90000"/>
              </a:lnSpc>
              <a:spcBef>
                <a:spcPct val="30000"/>
              </a:spcBef>
            </a:pPr>
            <a:r>
              <a:rPr lang="zh-CN" altLang="en-US" sz="2000" b="1" dirty="0">
                <a:latin typeface="Times New Roman" panose="02020603050405020304" pitchFamily="18" charset="0"/>
                <a:ea typeface="宋体" panose="02010600030101010101" pitchFamily="2" charset="-122"/>
              </a:rPr>
              <a:t>资金流动与风险流动“不捆绑”的情况</a:t>
            </a:r>
            <a:endParaRPr lang="en-US" altLang="zh-CN" sz="2000" b="1" i="1" dirty="0">
              <a:solidFill>
                <a:srgbClr val="FF33CC"/>
              </a:solidFill>
              <a:latin typeface="Times New Roman" panose="02020603050405020304" pitchFamily="18" charset="0"/>
              <a:ea typeface="宋体" panose="02010600030101010101" pitchFamily="2" charset="-122"/>
            </a:endParaRPr>
          </a:p>
          <a:p>
            <a:pPr lvl="1">
              <a:lnSpc>
                <a:spcPct val="90000"/>
              </a:lnSpc>
            </a:pPr>
            <a:r>
              <a:rPr lang="zh-CN" altLang="en-US" sz="2000" b="1" dirty="0">
                <a:solidFill>
                  <a:srgbClr val="0101FF"/>
                </a:solidFill>
                <a:latin typeface="Times New Roman" panose="02020603050405020304" pitchFamily="18" charset="0"/>
                <a:ea typeface="宋体" panose="02010600030101010101" pitchFamily="2" charset="-122"/>
              </a:rPr>
              <a:t>为贷款提供担保</a:t>
            </a:r>
            <a:endParaRPr lang="en-US" altLang="zh-CN" sz="2000" b="1" dirty="0">
              <a:solidFill>
                <a:srgbClr val="0101FF"/>
              </a:solidFill>
              <a:latin typeface="Times New Roman" panose="02020603050405020304" pitchFamily="18" charset="0"/>
              <a:ea typeface="宋体" panose="02010600030101010101" pitchFamily="2" charset="-122"/>
            </a:endParaRPr>
          </a:p>
          <a:p>
            <a:pPr>
              <a:lnSpc>
                <a:spcPct val="90000"/>
              </a:lnSpc>
            </a:pPr>
            <a:r>
              <a:rPr lang="zh-CN" altLang="en-US" sz="2000" b="1" dirty="0">
                <a:solidFill>
                  <a:srgbClr val="FF33CC"/>
                </a:solidFill>
                <a:latin typeface="Times New Roman" panose="02020603050405020304" pitchFamily="18" charset="0"/>
                <a:ea typeface="宋体" panose="02010600030101010101" pitchFamily="2" charset="-122"/>
              </a:rPr>
              <a:t>在不需要转移资金条件下，</a:t>
            </a:r>
            <a:r>
              <a:rPr lang="zh-CN" altLang="en-US" sz="2000" b="1" dirty="0">
                <a:latin typeface="Times New Roman" panose="02020603050405020304" pitchFamily="18" charset="0"/>
                <a:ea typeface="宋体" panose="02010600030101010101" pitchFamily="2" charset="-122"/>
              </a:rPr>
              <a:t>转移风险</a:t>
            </a:r>
            <a:endParaRPr lang="en-US" altLang="zh-CN" sz="2000" b="1" i="1" dirty="0">
              <a:solidFill>
                <a:srgbClr val="FF33CC"/>
              </a:solidFill>
              <a:latin typeface="Times New Roman" panose="02020603050405020304" pitchFamily="18" charset="0"/>
              <a:ea typeface="宋体" panose="02010600030101010101" pitchFamily="2" charset="-122"/>
            </a:endParaRPr>
          </a:p>
          <a:p>
            <a:pPr lvl="1">
              <a:lnSpc>
                <a:spcPct val="90000"/>
              </a:lnSpc>
            </a:pPr>
            <a:r>
              <a:rPr lang="zh-CN" altLang="en-US" sz="2000" b="1" dirty="0">
                <a:solidFill>
                  <a:srgbClr val="0101FF"/>
                </a:solidFill>
                <a:latin typeface="Times New Roman" panose="02020603050405020304" pitchFamily="18" charset="0"/>
                <a:ea typeface="宋体" panose="02010600030101010101" pitchFamily="2" charset="-122"/>
              </a:rPr>
              <a:t>期货、互换、期权等衍生工具</a:t>
            </a:r>
            <a:r>
              <a:rPr lang="en-US" altLang="zh-CN" sz="2000" b="1" dirty="0">
                <a:solidFill>
                  <a:srgbClr val="0101FF"/>
                </a:solidFill>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33945396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59107">
                                            <p:txEl>
                                              <p:pRg st="0" end="0"/>
                                            </p:txEl>
                                          </p:spTgt>
                                        </p:tgtEl>
                                        <p:attrNameLst>
                                          <p:attrName>style.visibility</p:attrName>
                                        </p:attrNameLst>
                                      </p:cBhvr>
                                      <p:to>
                                        <p:strVal val="visible"/>
                                      </p:to>
                                    </p:set>
                                    <p:animEffect transition="in" filter="wipe(up)">
                                      <p:cBhvr>
                                        <p:cTn id="7" dur="500"/>
                                        <p:tgtEl>
                                          <p:spTgt spid="559107">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559107">
                                            <p:txEl>
                                              <p:pRg st="1" end="1"/>
                                            </p:txEl>
                                          </p:spTgt>
                                        </p:tgtEl>
                                        <p:attrNameLst>
                                          <p:attrName>style.visibility</p:attrName>
                                        </p:attrNameLst>
                                      </p:cBhvr>
                                      <p:to>
                                        <p:strVal val="visible"/>
                                      </p:to>
                                    </p:set>
                                    <p:animEffect transition="in" filter="wipe(up)">
                                      <p:cBhvr>
                                        <p:cTn id="10" dur="500"/>
                                        <p:tgtEl>
                                          <p:spTgt spid="55910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559107">
                                            <p:txEl>
                                              <p:pRg st="2" end="2"/>
                                            </p:txEl>
                                          </p:spTgt>
                                        </p:tgtEl>
                                        <p:attrNameLst>
                                          <p:attrName>style.visibility</p:attrName>
                                        </p:attrNameLst>
                                      </p:cBhvr>
                                      <p:to>
                                        <p:strVal val="visible"/>
                                      </p:to>
                                    </p:set>
                                    <p:animEffect transition="in" filter="wipe(up)">
                                      <p:cBhvr>
                                        <p:cTn id="15" dur="500"/>
                                        <p:tgtEl>
                                          <p:spTgt spid="559107">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559107">
                                            <p:txEl>
                                              <p:pRg st="3" end="3"/>
                                            </p:txEl>
                                          </p:spTgt>
                                        </p:tgtEl>
                                        <p:attrNameLst>
                                          <p:attrName>style.visibility</p:attrName>
                                        </p:attrNameLst>
                                      </p:cBhvr>
                                      <p:to>
                                        <p:strVal val="visible"/>
                                      </p:to>
                                    </p:set>
                                    <p:animEffect transition="in" filter="wipe(up)">
                                      <p:cBhvr>
                                        <p:cTn id="18" dur="500"/>
                                        <p:tgtEl>
                                          <p:spTgt spid="559107">
                                            <p:txEl>
                                              <p:pRg st="3" end="3"/>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559107">
                                            <p:txEl>
                                              <p:pRg st="4" end="4"/>
                                            </p:txEl>
                                          </p:spTgt>
                                        </p:tgtEl>
                                        <p:attrNameLst>
                                          <p:attrName>style.visibility</p:attrName>
                                        </p:attrNameLst>
                                      </p:cBhvr>
                                      <p:to>
                                        <p:strVal val="visible"/>
                                      </p:to>
                                    </p:set>
                                    <p:animEffect transition="in" filter="wipe(up)">
                                      <p:cBhvr>
                                        <p:cTn id="21" dur="500"/>
                                        <p:tgtEl>
                                          <p:spTgt spid="559107">
                                            <p:txEl>
                                              <p:pRg st="4" end="4"/>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559107">
                                            <p:txEl>
                                              <p:pRg st="5" end="5"/>
                                            </p:txEl>
                                          </p:spTgt>
                                        </p:tgtEl>
                                        <p:attrNameLst>
                                          <p:attrName>style.visibility</p:attrName>
                                        </p:attrNameLst>
                                      </p:cBhvr>
                                      <p:to>
                                        <p:strVal val="visible"/>
                                      </p:to>
                                    </p:set>
                                    <p:animEffect transition="in" filter="wipe(up)">
                                      <p:cBhvr>
                                        <p:cTn id="24" dur="500"/>
                                        <p:tgtEl>
                                          <p:spTgt spid="55910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559107">
                                            <p:txEl>
                                              <p:pRg st="6" end="6"/>
                                            </p:txEl>
                                          </p:spTgt>
                                        </p:tgtEl>
                                        <p:attrNameLst>
                                          <p:attrName>style.visibility</p:attrName>
                                        </p:attrNameLst>
                                      </p:cBhvr>
                                      <p:to>
                                        <p:strVal val="visible"/>
                                      </p:to>
                                    </p:set>
                                    <p:animEffect transition="in" filter="blinds(horizontal)">
                                      <p:cBhvr>
                                        <p:cTn id="29" dur="500"/>
                                        <p:tgtEl>
                                          <p:spTgt spid="559107">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559107">
                                            <p:txEl>
                                              <p:pRg st="7" end="7"/>
                                            </p:txEl>
                                          </p:spTgt>
                                        </p:tgtEl>
                                        <p:attrNameLst>
                                          <p:attrName>style.visibility</p:attrName>
                                        </p:attrNameLst>
                                      </p:cBhvr>
                                      <p:to>
                                        <p:strVal val="visible"/>
                                      </p:to>
                                    </p:set>
                                    <p:animEffect transition="in" filter="blinds(horizontal)">
                                      <p:cBhvr>
                                        <p:cTn id="32" dur="500"/>
                                        <p:tgtEl>
                                          <p:spTgt spid="559107">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9107">
                                            <p:txEl>
                                              <p:pRg st="8" end="8"/>
                                            </p:txEl>
                                          </p:spTgt>
                                        </p:tgtEl>
                                        <p:attrNameLst>
                                          <p:attrName>style.visibility</p:attrName>
                                        </p:attrNameLst>
                                      </p:cBhvr>
                                      <p:to>
                                        <p:strVal val="visible"/>
                                      </p:to>
                                    </p:set>
                                    <p:animEffect transition="in" filter="blinds(horizontal)">
                                      <p:cBhvr>
                                        <p:cTn id="37" dur="500"/>
                                        <p:tgtEl>
                                          <p:spTgt spid="559107">
                                            <p:txEl>
                                              <p:pRg st="8" end="8"/>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559107">
                                            <p:txEl>
                                              <p:pRg st="9" end="9"/>
                                            </p:txEl>
                                          </p:spTgt>
                                        </p:tgtEl>
                                        <p:attrNameLst>
                                          <p:attrName>style.visibility</p:attrName>
                                        </p:attrNameLst>
                                      </p:cBhvr>
                                      <p:to>
                                        <p:strVal val="visible"/>
                                      </p:to>
                                    </p:set>
                                    <p:animEffect transition="in" filter="blinds(horizontal)">
                                      <p:cBhvr>
                                        <p:cTn id="40" dur="500"/>
                                        <p:tgtEl>
                                          <p:spTgt spid="5591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a:extLst>
              <a:ext uri="{FF2B5EF4-FFF2-40B4-BE49-F238E27FC236}">
                <a16:creationId xmlns:a16="http://schemas.microsoft.com/office/drawing/2014/main" id="{5EDE3DCC-9975-4753-BAAA-A27094177EDE}"/>
              </a:ext>
            </a:extLst>
          </p:cNvPr>
          <p:cNvSpPr>
            <a:spLocks noGrp="1" noChangeArrowheads="1"/>
          </p:cNvSpPr>
          <p:nvPr>
            <p:ph type="title"/>
          </p:nvPr>
        </p:nvSpPr>
        <p:spPr bwMode="auto">
          <a:xfrm>
            <a:off x="1543050" y="1160860"/>
            <a:ext cx="6115050" cy="917972"/>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2000" dirty="0">
                <a:effectLst>
                  <a:outerShdw blurRad="38100" dist="38100" dir="2700000" algn="tl">
                    <a:srgbClr val="C0C0C0"/>
                  </a:outerShdw>
                </a:effectLst>
                <a:ea typeface="宋体" pitchFamily="2" charset="-122"/>
              </a:rPr>
              <a:t>Pooling Resources and Subdividing Shares</a:t>
            </a:r>
            <a:br>
              <a:rPr lang="en-US" altLang="zh-CN" sz="2700" dirty="0">
                <a:effectLst>
                  <a:outerShdw blurRad="38100" dist="38100" dir="2700000" algn="tl">
                    <a:srgbClr val="C0C0C0"/>
                  </a:outerShdw>
                </a:effectLst>
                <a:ea typeface="宋体" pitchFamily="2" charset="-122"/>
              </a:rPr>
            </a:br>
            <a:r>
              <a:rPr lang="zh-CN" altLang="en-US" sz="3200" b="1" dirty="0">
                <a:effectLst>
                  <a:outerShdw blurRad="38100" dist="38100" dir="2700000" algn="tl">
                    <a:srgbClr val="C0C0C0"/>
                  </a:outerShdw>
                </a:effectLst>
                <a:ea typeface="楷体_GB2312" pitchFamily="49" charset="-122"/>
              </a:rPr>
              <a:t>集合资源与分割股份</a:t>
            </a:r>
            <a:endParaRPr lang="zh-CN" altLang="en-US" sz="2700" b="1" dirty="0">
              <a:effectLst>
                <a:outerShdw blurRad="38100" dist="38100" dir="2700000" algn="tl">
                  <a:srgbClr val="C0C0C0"/>
                </a:outerShdw>
              </a:effectLst>
              <a:ea typeface="楷体_GB2312" pitchFamily="49" charset="-122"/>
            </a:endParaRPr>
          </a:p>
        </p:txBody>
      </p:sp>
      <p:sp>
        <p:nvSpPr>
          <p:cNvPr id="573443" name="Rectangle 3">
            <a:extLst>
              <a:ext uri="{FF2B5EF4-FFF2-40B4-BE49-F238E27FC236}">
                <a16:creationId xmlns:a16="http://schemas.microsoft.com/office/drawing/2014/main" id="{B895CE9F-3891-4ED9-B992-56AD70504104}"/>
              </a:ext>
            </a:extLst>
          </p:cNvPr>
          <p:cNvSpPr>
            <a:spLocks noGrp="1" noChangeArrowheads="1"/>
          </p:cNvSpPr>
          <p:nvPr>
            <p:ph idx="1"/>
          </p:nvPr>
        </p:nvSpPr>
        <p:spPr>
          <a:xfrm>
            <a:off x="934948" y="2216945"/>
            <a:ext cx="6867932" cy="3264694"/>
          </a:xfrm>
        </p:spPr>
        <p:txBody>
          <a:bodyPr>
            <a:normAutofit/>
          </a:bodyPr>
          <a:lstStyle/>
          <a:p>
            <a:pPr>
              <a:lnSpc>
                <a:spcPct val="110000"/>
              </a:lnSpc>
            </a:pPr>
            <a:r>
              <a:rPr lang="zh-CN" altLang="en-US" sz="2000" b="1" dirty="0">
                <a:ea typeface="宋体" panose="02010600030101010101" pitchFamily="2" charset="-122"/>
              </a:rPr>
              <a:t>金融系统提供了一种机制，归集资金开办规模巨大且无法分拆的企业或进行大规模的</a:t>
            </a:r>
            <a:r>
              <a:rPr lang="zh-CN" altLang="en-US" sz="2000" b="1" dirty="0">
                <a:solidFill>
                  <a:srgbClr val="0101FF"/>
                </a:solidFill>
                <a:ea typeface="宋体" panose="02010600030101010101" pitchFamily="2" charset="-122"/>
              </a:rPr>
              <a:t>不可分割</a:t>
            </a:r>
            <a:r>
              <a:rPr lang="zh-CN" altLang="en-US" sz="2000" b="1" dirty="0">
                <a:ea typeface="宋体" panose="02010600030101010101" pitchFamily="2" charset="-122"/>
              </a:rPr>
              <a:t>的投资，然后与多个所有者进行</a:t>
            </a:r>
            <a:r>
              <a:rPr lang="zh-CN" altLang="en-US" sz="2000" b="1" dirty="0">
                <a:solidFill>
                  <a:srgbClr val="0101FF"/>
                </a:solidFill>
                <a:ea typeface="宋体" panose="02010600030101010101" pitchFamily="2" charset="-122"/>
              </a:rPr>
              <a:t>股份分割</a:t>
            </a:r>
            <a:r>
              <a:rPr lang="zh-CN" altLang="en-US" sz="2000" b="1" dirty="0">
                <a:latin typeface="Times New Roman" panose="02020603050405020304" pitchFamily="18" charset="0"/>
                <a:ea typeface="宋体" panose="02010600030101010101" pitchFamily="2" charset="-122"/>
              </a:rPr>
              <a:t>。</a:t>
            </a:r>
            <a:endParaRPr lang="en-US" altLang="zh-CN" sz="2000" b="1" dirty="0">
              <a:latin typeface="Times New Roman" panose="02020603050405020304" pitchFamily="18" charset="0"/>
              <a:ea typeface="宋体" panose="02010600030101010101" pitchFamily="2" charset="-122"/>
            </a:endParaRPr>
          </a:p>
          <a:p>
            <a:pPr lvl="1">
              <a:lnSpc>
                <a:spcPct val="110000"/>
              </a:lnSpc>
            </a:pPr>
            <a:r>
              <a:rPr lang="zh-CN" altLang="en-US" sz="2000" b="1" dirty="0">
                <a:latin typeface="Times New Roman" panose="02020603050405020304" pitchFamily="18" charset="0"/>
                <a:ea typeface="宋体" panose="02010600030101010101" pitchFamily="2" charset="-122"/>
              </a:rPr>
              <a:t>你只有</a:t>
            </a:r>
            <a:r>
              <a:rPr lang="en-US" altLang="zh-CN" sz="2000" b="1" dirty="0">
                <a:latin typeface="Times New Roman" panose="02020603050405020304" pitchFamily="18" charset="0"/>
                <a:ea typeface="宋体" panose="02010600030101010101" pitchFamily="2" charset="-122"/>
              </a:rPr>
              <a:t>10,000</a:t>
            </a:r>
            <a:r>
              <a:rPr lang="zh-CN" altLang="en-US" sz="2000" b="1" dirty="0">
                <a:latin typeface="Times New Roman" panose="02020603050405020304" pitchFamily="18" charset="0"/>
                <a:ea typeface="宋体" panose="02010600030101010101" pitchFamily="2" charset="-122"/>
              </a:rPr>
              <a:t>美元，联合其他人投资一只价值</a:t>
            </a:r>
            <a:r>
              <a:rPr lang="en-US" altLang="zh-CN" sz="2000" b="1" dirty="0">
                <a:latin typeface="Times New Roman" panose="02020603050405020304" pitchFamily="18" charset="0"/>
                <a:ea typeface="宋体" panose="02010600030101010101" pitchFamily="2" charset="-122"/>
              </a:rPr>
              <a:t>100,000</a:t>
            </a:r>
            <a:r>
              <a:rPr lang="zh-CN" altLang="en-US" sz="2000" b="1" dirty="0">
                <a:latin typeface="Times New Roman" panose="02020603050405020304" pitchFamily="18" charset="0"/>
                <a:ea typeface="宋体" panose="02010600030101010101" pitchFamily="2" charset="-122"/>
              </a:rPr>
              <a:t>美元的赛马。</a:t>
            </a:r>
          </a:p>
          <a:p>
            <a:pPr lvl="1">
              <a:lnSpc>
                <a:spcPct val="110000"/>
              </a:lnSpc>
            </a:pPr>
            <a:r>
              <a:rPr lang="zh-CN" altLang="en-US" sz="2000" b="1" dirty="0">
                <a:latin typeface="Times New Roman" panose="02020603050405020304" pitchFamily="18" charset="0"/>
                <a:ea typeface="宋体" panose="02010600030101010101" pitchFamily="2" charset="-122"/>
              </a:rPr>
              <a:t>通过货币市场基金投资于面额最低为</a:t>
            </a:r>
            <a:r>
              <a:rPr lang="en-US" altLang="zh-CN" sz="2000" b="1" dirty="0">
                <a:latin typeface="Times New Roman" panose="02020603050405020304" pitchFamily="18" charset="0"/>
                <a:ea typeface="宋体" panose="02010600030101010101" pitchFamily="2" charset="-122"/>
              </a:rPr>
              <a:t>10,000</a:t>
            </a:r>
            <a:r>
              <a:rPr lang="zh-CN" altLang="en-US" sz="2000" b="1" dirty="0">
                <a:latin typeface="Times New Roman" panose="02020603050405020304" pitchFamily="18" charset="0"/>
                <a:ea typeface="宋体" panose="02010600030101010101" pitchFamily="2" charset="-122"/>
              </a:rPr>
              <a:t>美元的美国国库券。</a:t>
            </a:r>
            <a:endParaRPr lang="en-US" altLang="zh-CN" sz="2000" b="1" dirty="0">
              <a:latin typeface="Times New Roman" panose="02020603050405020304" pitchFamily="18" charset="0"/>
              <a:ea typeface="宋体" panose="02010600030101010101" pitchFamily="2" charset="-122"/>
            </a:endParaRPr>
          </a:p>
          <a:p>
            <a:pPr lvl="1">
              <a:lnSpc>
                <a:spcPct val="110000"/>
              </a:lnSpc>
            </a:pPr>
            <a:r>
              <a:rPr lang="zh-CN" altLang="en-US" sz="2000" b="1" dirty="0">
                <a:solidFill>
                  <a:srgbClr val="FF00FF"/>
                </a:solidFill>
                <a:latin typeface="Times New Roman" panose="02020603050405020304" pitchFamily="18" charset="0"/>
                <a:ea typeface="宋体" panose="02010600030101010101" pitchFamily="2" charset="-122"/>
              </a:rPr>
              <a:t>其他如通过共同基金投资若干股票</a:t>
            </a:r>
            <a:endParaRPr lang="en-US" altLang="zh-CN" sz="2000" b="1" dirty="0">
              <a:solidFill>
                <a:srgbClr val="FF00FF"/>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58613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3443">
                                            <p:txEl>
                                              <p:pRg st="0" end="0"/>
                                            </p:txEl>
                                          </p:spTgt>
                                        </p:tgtEl>
                                        <p:attrNameLst>
                                          <p:attrName>style.visibility</p:attrName>
                                        </p:attrNameLst>
                                      </p:cBhvr>
                                      <p:to>
                                        <p:strVal val="visible"/>
                                      </p:to>
                                    </p:set>
                                    <p:animEffect transition="in" filter="blinds(horizontal)">
                                      <p:cBhvr>
                                        <p:cTn id="7" dur="500"/>
                                        <p:tgtEl>
                                          <p:spTgt spid="5734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3443">
                                            <p:txEl>
                                              <p:pRg st="1" end="1"/>
                                            </p:txEl>
                                          </p:spTgt>
                                        </p:tgtEl>
                                        <p:attrNameLst>
                                          <p:attrName>style.visibility</p:attrName>
                                        </p:attrNameLst>
                                      </p:cBhvr>
                                      <p:to>
                                        <p:strVal val="visible"/>
                                      </p:to>
                                    </p:set>
                                    <p:animEffect transition="in" filter="blinds(horizontal)">
                                      <p:cBhvr>
                                        <p:cTn id="12" dur="500"/>
                                        <p:tgtEl>
                                          <p:spTgt spid="5734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3443">
                                            <p:txEl>
                                              <p:pRg st="2" end="2"/>
                                            </p:txEl>
                                          </p:spTgt>
                                        </p:tgtEl>
                                        <p:attrNameLst>
                                          <p:attrName>style.visibility</p:attrName>
                                        </p:attrNameLst>
                                      </p:cBhvr>
                                      <p:to>
                                        <p:strVal val="visible"/>
                                      </p:to>
                                    </p:set>
                                    <p:animEffect transition="in" filter="blinds(horizontal)">
                                      <p:cBhvr>
                                        <p:cTn id="17" dur="500"/>
                                        <p:tgtEl>
                                          <p:spTgt spid="5734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73443">
                                            <p:txEl>
                                              <p:pRg st="3" end="3"/>
                                            </p:txEl>
                                          </p:spTgt>
                                        </p:tgtEl>
                                        <p:attrNameLst>
                                          <p:attrName>style.visibility</p:attrName>
                                        </p:attrNameLst>
                                      </p:cBhvr>
                                      <p:to>
                                        <p:strVal val="visible"/>
                                      </p:to>
                                    </p:set>
                                    <p:animEffect transition="in" filter="fade">
                                      <p:cBhvr>
                                        <p:cTn id="22" dur="500"/>
                                        <p:tgtEl>
                                          <p:spTgt spid="5734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012196-BA4F-42D1-AA2B-8B3742FC5940}"/>
              </a:ext>
            </a:extLst>
          </p:cNvPr>
          <p:cNvSpPr>
            <a:spLocks noGrp="1"/>
          </p:cNvSpPr>
          <p:nvPr>
            <p:ph type="title"/>
          </p:nvPr>
        </p:nvSpPr>
        <p:spPr>
          <a:xfrm>
            <a:off x="457200" y="586640"/>
            <a:ext cx="6146800" cy="830998"/>
          </a:xfrm>
        </p:spPr>
        <p:txBody>
          <a:bodyPr/>
          <a:lstStyle/>
          <a:p>
            <a:pPr algn="ctr"/>
            <a:r>
              <a:rPr lang="zh-CN" altLang="en-US" sz="4000" dirty="0"/>
              <a:t>内容</a:t>
            </a:r>
          </a:p>
        </p:txBody>
      </p:sp>
      <p:sp>
        <p:nvSpPr>
          <p:cNvPr id="3" name="内容占位符 2">
            <a:extLst>
              <a:ext uri="{FF2B5EF4-FFF2-40B4-BE49-F238E27FC236}">
                <a16:creationId xmlns:a16="http://schemas.microsoft.com/office/drawing/2014/main" id="{B26CF52B-2F51-4757-96F1-E6E64C497885}"/>
              </a:ext>
            </a:extLst>
          </p:cNvPr>
          <p:cNvSpPr>
            <a:spLocks noGrp="1"/>
          </p:cNvSpPr>
          <p:nvPr>
            <p:ph idx="1"/>
          </p:nvPr>
        </p:nvSpPr>
        <p:spPr>
          <a:xfrm>
            <a:off x="2167847" y="1624459"/>
            <a:ext cx="6384175" cy="4114800"/>
          </a:xfrm>
        </p:spPr>
        <p:txBody>
          <a:bodyPr/>
          <a:lstStyle/>
          <a:p>
            <a:r>
              <a:rPr lang="zh-CN" altLang="en-US" sz="2800" dirty="0">
                <a:latin typeface="宋体" panose="02010600030101010101" pitchFamily="2" charset="-122"/>
                <a:ea typeface="宋体" panose="02010600030101010101" pitchFamily="2" charset="-122"/>
              </a:rPr>
              <a:t>金融系统概念</a:t>
            </a:r>
          </a:p>
          <a:p>
            <a:r>
              <a:rPr lang="zh-CN" altLang="en-US" sz="2800" dirty="0">
                <a:latin typeface="宋体" panose="02010600030101010101" pitchFamily="2" charset="-122"/>
                <a:ea typeface="宋体" panose="02010600030101010101" pitchFamily="2" charset="-122"/>
              </a:rPr>
              <a:t>金融系统资金流向</a:t>
            </a:r>
          </a:p>
          <a:p>
            <a:r>
              <a:rPr lang="zh-CN" altLang="en-US" sz="2800" dirty="0">
                <a:latin typeface="宋体" panose="02010600030101010101" pitchFamily="2" charset="-122"/>
                <a:ea typeface="宋体" panose="02010600030101010101" pitchFamily="2" charset="-122"/>
              </a:rPr>
              <a:t>金融系统功能</a:t>
            </a:r>
          </a:p>
          <a:p>
            <a:r>
              <a:rPr lang="zh-CN" altLang="en-US" sz="2800" dirty="0">
                <a:latin typeface="宋体" panose="02010600030101010101" pitchFamily="2" charset="-122"/>
                <a:ea typeface="宋体" panose="02010600030101010101" pitchFamily="2" charset="-122"/>
              </a:rPr>
              <a:t>金融市场</a:t>
            </a:r>
          </a:p>
          <a:p>
            <a:r>
              <a:rPr lang="zh-CN" altLang="en-US" sz="2800" dirty="0">
                <a:latin typeface="宋体" panose="02010600030101010101" pitchFamily="2" charset="-122"/>
                <a:ea typeface="宋体" panose="02010600030101010101" pitchFamily="2" charset="-122"/>
              </a:rPr>
              <a:t>金融中介</a:t>
            </a:r>
          </a:p>
          <a:p>
            <a:r>
              <a:rPr lang="zh-CN" altLang="en-US" sz="2800" dirty="0">
                <a:latin typeface="宋体" panose="02010600030101010101" pitchFamily="2" charset="-122"/>
                <a:ea typeface="宋体" panose="02010600030101010101" pitchFamily="2" charset="-122"/>
              </a:rPr>
              <a:t>金融基础设施与监管</a:t>
            </a:r>
          </a:p>
          <a:p>
            <a:endParaRPr lang="zh-CN" altLang="en-US"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E63FAF65-138F-4D75-9A64-2D1069F16E98}"/>
              </a:ext>
            </a:extLst>
          </p:cNvPr>
          <p:cNvSpPr txBox="1"/>
          <p:nvPr/>
        </p:nvSpPr>
        <p:spPr>
          <a:xfrm>
            <a:off x="2167847" y="4816039"/>
            <a:ext cx="4754880"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掌握：金融系统概念、功能</a:t>
            </a:r>
            <a:endParaRPr lang="en-US" altLang="zh-CN" sz="24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了解：金融市场、金融中介类别</a:t>
            </a:r>
          </a:p>
        </p:txBody>
      </p:sp>
    </p:spTree>
    <p:extLst>
      <p:ext uri="{BB962C8B-B14F-4D97-AF65-F5344CB8AC3E}">
        <p14:creationId xmlns:p14="http://schemas.microsoft.com/office/powerpoint/2010/main" val="24882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a:extLst>
              <a:ext uri="{FF2B5EF4-FFF2-40B4-BE49-F238E27FC236}">
                <a16:creationId xmlns:a16="http://schemas.microsoft.com/office/drawing/2014/main" id="{38951622-931E-4B6A-8B03-D912D2463D6C}"/>
              </a:ext>
            </a:extLst>
          </p:cNvPr>
          <p:cNvSpPr>
            <a:spLocks noGrp="1" noChangeArrowheads="1"/>
          </p:cNvSpPr>
          <p:nvPr>
            <p:ph type="title"/>
          </p:nvPr>
        </p:nvSpPr>
        <p:spPr bwMode="auto">
          <a:xfrm>
            <a:off x="1237059" y="513159"/>
            <a:ext cx="6669881" cy="917972"/>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2000" dirty="0">
                <a:effectLst>
                  <a:outerShdw blurRad="38100" dist="38100" dir="2700000" algn="tl">
                    <a:srgbClr val="C0C0C0"/>
                  </a:outerShdw>
                </a:effectLst>
                <a:ea typeface="宋体" pitchFamily="2" charset="-122"/>
              </a:rPr>
              <a:t>Providing Information &amp; Price </a:t>
            </a:r>
            <a:r>
              <a:rPr lang="en-US" altLang="zh-CN" sz="2000" dirty="0" err="1">
                <a:effectLst>
                  <a:outerShdw blurRad="38100" dist="38100" dir="2700000" algn="tl">
                    <a:srgbClr val="C0C0C0"/>
                  </a:outerShdw>
                </a:effectLst>
                <a:ea typeface="宋体" pitchFamily="2" charset="-122"/>
              </a:rPr>
              <a:t>Revealation</a:t>
            </a:r>
            <a:br>
              <a:rPr lang="en-US" altLang="zh-CN" sz="2700" dirty="0">
                <a:effectLst>
                  <a:outerShdw blurRad="38100" dist="38100" dir="2700000" algn="tl">
                    <a:srgbClr val="C0C0C0"/>
                  </a:outerShdw>
                </a:effectLst>
                <a:ea typeface="宋体" pitchFamily="2" charset="-122"/>
              </a:rPr>
            </a:br>
            <a:r>
              <a:rPr lang="zh-CN" altLang="en-US" sz="3200" b="1" dirty="0">
                <a:effectLst>
                  <a:outerShdw blurRad="38100" dist="38100" dir="2700000" algn="tl">
                    <a:srgbClr val="C0C0C0"/>
                  </a:outerShdw>
                </a:effectLst>
                <a:ea typeface="楷体_GB2312" pitchFamily="49" charset="-122"/>
              </a:rPr>
              <a:t>信息提供与价格发现</a:t>
            </a:r>
            <a:endParaRPr lang="zh-CN" altLang="en-US" sz="2700" b="1" dirty="0">
              <a:effectLst>
                <a:outerShdw blurRad="38100" dist="38100" dir="2700000" algn="tl">
                  <a:srgbClr val="C0C0C0"/>
                </a:outerShdw>
              </a:effectLst>
              <a:ea typeface="楷体_GB2312" pitchFamily="49" charset="-122"/>
            </a:endParaRPr>
          </a:p>
        </p:txBody>
      </p:sp>
      <p:sp>
        <p:nvSpPr>
          <p:cNvPr id="574467" name="Rectangle 3">
            <a:extLst>
              <a:ext uri="{FF2B5EF4-FFF2-40B4-BE49-F238E27FC236}">
                <a16:creationId xmlns:a16="http://schemas.microsoft.com/office/drawing/2014/main" id="{8D7C3C15-F782-46BE-86FC-EB60D9BD8EF0}"/>
              </a:ext>
            </a:extLst>
          </p:cNvPr>
          <p:cNvSpPr>
            <a:spLocks noGrp="1" noChangeArrowheads="1"/>
          </p:cNvSpPr>
          <p:nvPr>
            <p:ph idx="1"/>
          </p:nvPr>
        </p:nvSpPr>
        <p:spPr>
          <a:xfrm>
            <a:off x="698643" y="1431131"/>
            <a:ext cx="7746714" cy="4795008"/>
          </a:xfrm>
        </p:spPr>
        <p:txBody>
          <a:bodyPr>
            <a:noAutofit/>
          </a:bodyPr>
          <a:lstStyle/>
          <a:p>
            <a:pPr>
              <a:lnSpc>
                <a:spcPct val="105000"/>
              </a:lnSpc>
            </a:pPr>
            <a:r>
              <a:rPr lang="zh-CN" altLang="en-US" sz="1800" b="1" dirty="0">
                <a:latin typeface="Times New Roman" panose="02020603050405020304" pitchFamily="18" charset="0"/>
                <a:ea typeface="宋体" panose="02010600030101010101" pitchFamily="2" charset="-122"/>
              </a:rPr>
              <a:t>可以提供有助于在不同经济部门间协调分散性决策的价格信息。</a:t>
            </a:r>
            <a:endParaRPr lang="en-US" altLang="zh-CN" sz="1800" b="1" dirty="0">
              <a:solidFill>
                <a:srgbClr val="FF33CC"/>
              </a:solidFill>
              <a:latin typeface="Times New Roman" panose="02020603050405020304" pitchFamily="18" charset="0"/>
              <a:ea typeface="宋体" panose="02010600030101010101" pitchFamily="2" charset="-122"/>
            </a:endParaRPr>
          </a:p>
          <a:p>
            <a:pPr lvl="1">
              <a:lnSpc>
                <a:spcPct val="105000"/>
              </a:lnSpc>
            </a:pPr>
            <a:r>
              <a:rPr lang="zh-CN" altLang="en-US" sz="1600" dirty="0">
                <a:latin typeface="Times New Roman" panose="02020603050405020304" pitchFamily="18" charset="0"/>
                <a:ea typeface="宋体" panose="02010600030101010101" pitchFamily="2" charset="-122"/>
              </a:rPr>
              <a:t>汤姆今年</a:t>
            </a:r>
            <a:r>
              <a:rPr lang="en-US" altLang="zh-CN" sz="1600" dirty="0">
                <a:latin typeface="Times New Roman" panose="02020603050405020304" pitchFamily="18" charset="0"/>
                <a:ea typeface="宋体" panose="02010600030101010101" pitchFamily="2" charset="-122"/>
              </a:rPr>
              <a:t>30</a:t>
            </a:r>
            <a:r>
              <a:rPr lang="zh-CN" altLang="en-US" sz="1600" dirty="0">
                <a:latin typeface="Times New Roman" panose="02020603050405020304" pitchFamily="18" charset="0"/>
                <a:ea typeface="宋体" panose="02010600030101010101" pitchFamily="2" charset="-122"/>
              </a:rPr>
              <a:t>岁，刚刚结婚，想以</a:t>
            </a:r>
            <a:r>
              <a:rPr lang="en-US" altLang="zh-CN" sz="1600" dirty="0">
                <a:latin typeface="Times New Roman" panose="02020603050405020304" pitchFamily="18" charset="0"/>
                <a:ea typeface="宋体" panose="02010600030101010101" pitchFamily="2" charset="-122"/>
              </a:rPr>
              <a:t>100,000</a:t>
            </a:r>
            <a:r>
              <a:rPr lang="zh-CN" altLang="en-US" sz="1600" dirty="0">
                <a:latin typeface="Times New Roman" panose="02020603050405020304" pitchFamily="18" charset="0"/>
                <a:ea typeface="宋体" panose="02010600030101010101" pitchFamily="2" charset="-122"/>
              </a:rPr>
              <a:t>美元的价格买房。</a:t>
            </a:r>
          </a:p>
          <a:p>
            <a:pPr lvl="1">
              <a:lnSpc>
                <a:spcPct val="105000"/>
              </a:lnSpc>
            </a:pPr>
            <a:r>
              <a:rPr lang="zh-CN" altLang="en-US" sz="1600" dirty="0">
                <a:latin typeface="Times New Roman" panose="02020603050405020304" pitchFamily="18" charset="0"/>
                <a:ea typeface="宋体" panose="02010600030101010101" pitchFamily="2" charset="-122"/>
              </a:rPr>
              <a:t>当地银行将为他提供</a:t>
            </a:r>
            <a:r>
              <a:rPr lang="en-US" altLang="zh-CN" sz="1600" dirty="0">
                <a:latin typeface="Times New Roman" panose="02020603050405020304" pitchFamily="18" charset="0"/>
                <a:ea typeface="宋体" panose="02010600030101010101" pitchFamily="2" charset="-122"/>
              </a:rPr>
              <a:t>80,000</a:t>
            </a:r>
            <a:r>
              <a:rPr lang="zh-CN" altLang="en-US" sz="1600" dirty="0">
                <a:latin typeface="Times New Roman" panose="02020603050405020304" pitchFamily="18" charset="0"/>
                <a:ea typeface="宋体" panose="02010600030101010101" pitchFamily="2" charset="-122"/>
              </a:rPr>
              <a:t>美元的</a:t>
            </a:r>
            <a:r>
              <a:rPr lang="zh-CN" altLang="en-US" sz="1600" dirty="0">
                <a:solidFill>
                  <a:srgbClr val="0101FF"/>
                </a:solidFill>
                <a:latin typeface="Times New Roman" panose="02020603050405020304" pitchFamily="18" charset="0"/>
                <a:ea typeface="宋体" panose="02010600030101010101" pitchFamily="2" charset="-122"/>
              </a:rPr>
              <a:t>住房抵押贷款</a:t>
            </a:r>
            <a:r>
              <a:rPr lang="zh-CN" altLang="en-US" sz="1600" dirty="0">
                <a:latin typeface="Times New Roman" panose="02020603050405020304" pitchFamily="18" charset="0"/>
                <a:ea typeface="宋体" panose="02010600030101010101" pitchFamily="2" charset="-122"/>
              </a:rPr>
              <a:t>，年利率为</a:t>
            </a:r>
            <a:r>
              <a:rPr lang="en-US" altLang="zh-CN" sz="1600" dirty="0">
                <a:latin typeface="Times New Roman" panose="02020603050405020304" pitchFamily="18" charset="0"/>
                <a:ea typeface="宋体" panose="02010600030101010101" pitchFamily="2" charset="-122"/>
              </a:rPr>
              <a:t>8</a:t>
            </a:r>
            <a:r>
              <a:rPr lang="zh-CN" altLang="en-US" sz="1600" dirty="0">
                <a:latin typeface="Times New Roman" panose="02020603050405020304" pitchFamily="18" charset="0"/>
                <a:ea typeface="宋体" panose="02010600030101010101" pitchFamily="2" charset="-122"/>
              </a:rPr>
              <a:t>％，但他需要先付</a:t>
            </a:r>
            <a:r>
              <a:rPr lang="en-US" altLang="zh-CN" sz="1600" dirty="0">
                <a:latin typeface="Times New Roman" panose="02020603050405020304" pitchFamily="18" charset="0"/>
                <a:ea typeface="宋体" panose="02010600030101010101" pitchFamily="2" charset="-122"/>
              </a:rPr>
              <a:t>20</a:t>
            </a:r>
            <a:r>
              <a:rPr lang="zh-CN" altLang="en-US" sz="1600" dirty="0">
                <a:latin typeface="Times New Roman" panose="02020603050405020304" pitchFamily="18" charset="0"/>
                <a:ea typeface="宋体" panose="02010600030101010101" pitchFamily="2" charset="-122"/>
              </a:rPr>
              <a:t>％的首付。</a:t>
            </a:r>
          </a:p>
          <a:p>
            <a:pPr lvl="1">
              <a:lnSpc>
                <a:spcPct val="105000"/>
              </a:lnSpc>
            </a:pPr>
            <a:r>
              <a:rPr lang="zh-CN" altLang="en-US" sz="1600" dirty="0">
                <a:latin typeface="Times New Roman" panose="02020603050405020304" pitchFamily="18" charset="0"/>
                <a:ea typeface="宋体" panose="02010600030101010101" pitchFamily="2" charset="-122"/>
              </a:rPr>
              <a:t>汤姆（</a:t>
            </a:r>
            <a:r>
              <a:rPr lang="en-US" altLang="zh-CN" sz="1600" dirty="0">
                <a:latin typeface="Times New Roman" panose="02020603050405020304" pitchFamily="18" charset="0"/>
                <a:ea typeface="宋体" panose="02010600030101010101" pitchFamily="2" charset="-122"/>
              </a:rPr>
              <a:t>Tom</a:t>
            </a:r>
            <a:r>
              <a:rPr lang="zh-CN" altLang="en-US" sz="1600" dirty="0">
                <a:latin typeface="Times New Roman" panose="02020603050405020304" pitchFamily="18" charset="0"/>
                <a:ea typeface="宋体" panose="02010600030101010101" pitchFamily="2" charset="-122"/>
              </a:rPr>
              <a:t>）的</a:t>
            </a:r>
            <a:r>
              <a:rPr lang="en-US" altLang="zh-CN" sz="1600" dirty="0">
                <a:latin typeface="Times New Roman" panose="02020603050405020304" pitchFamily="18" charset="0"/>
                <a:ea typeface="宋体" panose="02010600030101010101" pitchFamily="2" charset="-122"/>
              </a:rPr>
              <a:t>45</a:t>
            </a:r>
            <a:r>
              <a:rPr lang="zh-CN" altLang="en-US" sz="1600" dirty="0">
                <a:latin typeface="Times New Roman" panose="02020603050405020304" pitchFamily="18" charset="0"/>
                <a:ea typeface="宋体" panose="02010600030101010101" pitchFamily="2" charset="-122"/>
              </a:rPr>
              <a:t>岁姐姐有一个</a:t>
            </a:r>
            <a:r>
              <a:rPr lang="zh-CN" altLang="en-US" sz="1600" dirty="0">
                <a:solidFill>
                  <a:srgbClr val="0101FF"/>
                </a:solidFill>
                <a:latin typeface="Times New Roman" panose="02020603050405020304" pitchFamily="18" charset="0"/>
                <a:ea typeface="宋体" panose="02010600030101010101" pitchFamily="2" charset="-122"/>
              </a:rPr>
              <a:t>储蓄</a:t>
            </a:r>
            <a:r>
              <a:rPr lang="zh-CN" altLang="en-US" sz="1600" dirty="0">
                <a:latin typeface="Times New Roman" panose="02020603050405020304" pitchFamily="18" charset="0"/>
                <a:ea typeface="宋体" panose="02010600030101010101" pitchFamily="2" charset="-122"/>
              </a:rPr>
              <a:t>帐户，其中有</a:t>
            </a:r>
            <a:r>
              <a:rPr lang="en-US" altLang="zh-CN" sz="1600" dirty="0">
                <a:latin typeface="Times New Roman" panose="02020603050405020304" pitchFamily="18" charset="0"/>
                <a:ea typeface="宋体" panose="02010600030101010101" pitchFamily="2" charset="-122"/>
              </a:rPr>
              <a:t>20,000</a:t>
            </a:r>
            <a:r>
              <a:rPr lang="zh-CN" altLang="en-US" sz="1600" dirty="0">
                <a:latin typeface="Times New Roman" panose="02020603050405020304" pitchFamily="18" charset="0"/>
                <a:ea typeface="宋体" panose="02010600030101010101" pitchFamily="2" charset="-122"/>
              </a:rPr>
              <a:t>美元供她退休，年收入</a:t>
            </a:r>
            <a:r>
              <a:rPr lang="en-US" altLang="zh-CN" sz="1600" dirty="0">
                <a:latin typeface="Times New Roman" panose="02020603050405020304" pitchFamily="18" charset="0"/>
                <a:ea typeface="宋体" panose="02010600030101010101" pitchFamily="2" charset="-122"/>
              </a:rPr>
              <a:t>6</a:t>
            </a:r>
            <a:r>
              <a:rPr lang="zh-CN" altLang="en-US" sz="1600" dirty="0">
                <a:latin typeface="Times New Roman" panose="02020603050405020304" pitchFamily="18" charset="0"/>
                <a:ea typeface="宋体" panose="02010600030101010101" pitchFamily="2" charset="-122"/>
              </a:rPr>
              <a:t>％。</a:t>
            </a:r>
          </a:p>
          <a:p>
            <a:pPr lvl="1">
              <a:lnSpc>
                <a:spcPct val="105000"/>
              </a:lnSpc>
            </a:pPr>
            <a:r>
              <a:rPr lang="zh-CN" altLang="en-US" sz="1600" dirty="0">
                <a:latin typeface="Times New Roman" panose="02020603050405020304" pitchFamily="18" charset="0"/>
                <a:ea typeface="宋体" panose="02010600030101010101" pitchFamily="2" charset="-122"/>
              </a:rPr>
              <a:t>如果汤姆的姐姐愿意将她的退休储蓄借给汤姆用作首付，那么“合理”的利率是多少？</a:t>
            </a:r>
            <a:endParaRPr lang="en-US" altLang="zh-CN" sz="1600" dirty="0">
              <a:latin typeface="Times New Roman" panose="02020603050405020304" pitchFamily="18" charset="0"/>
              <a:ea typeface="宋体" panose="02010600030101010101" pitchFamily="2" charset="-122"/>
            </a:endParaRPr>
          </a:p>
          <a:p>
            <a:pPr>
              <a:lnSpc>
                <a:spcPct val="150000"/>
              </a:lnSpc>
            </a:pPr>
            <a:r>
              <a:rPr lang="zh-CN" altLang="en-US" sz="1800" b="1" dirty="0">
                <a:latin typeface="Times New Roman" panose="02020603050405020304" pitchFamily="18" charset="0"/>
                <a:ea typeface="宋体" panose="02010600030101010101" pitchFamily="2" charset="-122"/>
              </a:rPr>
              <a:t>每当引入一种新的金融工具时，作为副产品，新的获取信息的机会也就产生了</a:t>
            </a:r>
            <a:r>
              <a:rPr lang="en-US" altLang="zh-CN" sz="1800" b="1" dirty="0">
                <a:latin typeface="Times New Roman" panose="02020603050405020304" pitchFamily="18" charset="0"/>
                <a:ea typeface="宋体" panose="02010600030101010101" pitchFamily="2" charset="-122"/>
              </a:rPr>
              <a:t>:</a:t>
            </a:r>
          </a:p>
          <a:p>
            <a:pPr lvl="1">
              <a:lnSpc>
                <a:spcPct val="150000"/>
              </a:lnSpc>
            </a:pPr>
            <a:r>
              <a:rPr lang="zh-CN" altLang="en-US" sz="1600" b="1" dirty="0">
                <a:solidFill>
                  <a:srgbClr val="0101FF"/>
                </a:solidFill>
                <a:latin typeface="Times New Roman" panose="02020603050405020304" pitchFamily="18" charset="0"/>
                <a:ea typeface="宋体" panose="02010600030101010101" pitchFamily="2" charset="-122"/>
              </a:rPr>
              <a:t>指数期货和无风险利率</a:t>
            </a:r>
          </a:p>
          <a:p>
            <a:pPr lvl="1">
              <a:lnSpc>
                <a:spcPct val="150000"/>
              </a:lnSpc>
            </a:pPr>
            <a:r>
              <a:rPr lang="zh-CN" altLang="en-US" sz="1600" b="1" dirty="0">
                <a:solidFill>
                  <a:srgbClr val="0101FF"/>
                </a:solidFill>
                <a:latin typeface="Times New Roman" panose="02020603050405020304" pitchFamily="18" charset="0"/>
                <a:ea typeface="宋体" panose="02010600030101010101" pitchFamily="2" charset="-122"/>
              </a:rPr>
              <a:t>期权和波动率（恐慌指数</a:t>
            </a:r>
            <a:r>
              <a:rPr lang="en-US" altLang="zh-CN" sz="1600" b="1" dirty="0">
                <a:solidFill>
                  <a:srgbClr val="0101FF"/>
                </a:solidFill>
                <a:latin typeface="Times New Roman" panose="02020603050405020304" pitchFamily="18" charset="0"/>
                <a:ea typeface="宋体" panose="02010600030101010101" pitchFamily="2" charset="-122"/>
              </a:rPr>
              <a:t>VIX</a:t>
            </a:r>
            <a:r>
              <a:rPr lang="zh-CN" altLang="en-US" sz="1600" b="1" dirty="0">
                <a:solidFill>
                  <a:srgbClr val="0101FF"/>
                </a:solidFill>
                <a:latin typeface="Times New Roman" panose="02020603050405020304" pitchFamily="18" charset="0"/>
                <a:ea typeface="宋体" panose="02010600030101010101" pitchFamily="2" charset="-122"/>
              </a:rPr>
              <a:t>）</a:t>
            </a:r>
            <a:endParaRPr lang="en-US" altLang="zh-CN" sz="16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167801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animEffect transition="in" filter="blinds(horizontal)">
                                      <p:cBhvr>
                                        <p:cTn id="7" dur="500"/>
                                        <p:tgtEl>
                                          <p:spTgt spid="574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4467">
                                            <p:txEl>
                                              <p:pRg st="1" end="1"/>
                                            </p:txEl>
                                          </p:spTgt>
                                        </p:tgtEl>
                                        <p:attrNameLst>
                                          <p:attrName>style.visibility</p:attrName>
                                        </p:attrNameLst>
                                      </p:cBhvr>
                                      <p:to>
                                        <p:strVal val="visible"/>
                                      </p:to>
                                    </p:set>
                                    <p:animEffect transition="in" filter="blinds(horizontal)">
                                      <p:cBhvr>
                                        <p:cTn id="12" dur="500"/>
                                        <p:tgtEl>
                                          <p:spTgt spid="574467">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74467">
                                            <p:txEl>
                                              <p:pRg st="2" end="2"/>
                                            </p:txEl>
                                          </p:spTgt>
                                        </p:tgtEl>
                                        <p:attrNameLst>
                                          <p:attrName>style.visibility</p:attrName>
                                        </p:attrNameLst>
                                      </p:cBhvr>
                                      <p:to>
                                        <p:strVal val="visible"/>
                                      </p:to>
                                    </p:set>
                                    <p:animEffect transition="in" filter="blinds(horizontal)">
                                      <p:cBhvr>
                                        <p:cTn id="15" dur="500"/>
                                        <p:tgtEl>
                                          <p:spTgt spid="57446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74467">
                                            <p:txEl>
                                              <p:pRg st="3" end="3"/>
                                            </p:txEl>
                                          </p:spTgt>
                                        </p:tgtEl>
                                        <p:attrNameLst>
                                          <p:attrName>style.visibility</p:attrName>
                                        </p:attrNameLst>
                                      </p:cBhvr>
                                      <p:to>
                                        <p:strVal val="visible"/>
                                      </p:to>
                                    </p:set>
                                    <p:animEffect transition="in" filter="blinds(horizontal)">
                                      <p:cBhvr>
                                        <p:cTn id="18" dur="500"/>
                                        <p:tgtEl>
                                          <p:spTgt spid="57446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74467">
                                            <p:txEl>
                                              <p:pRg st="4" end="4"/>
                                            </p:txEl>
                                          </p:spTgt>
                                        </p:tgtEl>
                                        <p:attrNameLst>
                                          <p:attrName>style.visibility</p:attrName>
                                        </p:attrNameLst>
                                      </p:cBhvr>
                                      <p:to>
                                        <p:strVal val="visible"/>
                                      </p:to>
                                    </p:set>
                                    <p:animEffect transition="in" filter="blinds(horizontal)">
                                      <p:cBhvr>
                                        <p:cTn id="21" dur="500"/>
                                        <p:tgtEl>
                                          <p:spTgt spid="574467">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74467">
                                            <p:txEl>
                                              <p:pRg st="7" end="7"/>
                                            </p:txEl>
                                          </p:spTgt>
                                        </p:tgtEl>
                                        <p:attrNameLst>
                                          <p:attrName>style.visibility</p:attrName>
                                        </p:attrNameLst>
                                      </p:cBhvr>
                                      <p:to>
                                        <p:strVal val="visible"/>
                                      </p:to>
                                    </p:set>
                                    <p:animEffect transition="in" filter="blinds(horizontal)">
                                      <p:cBhvr>
                                        <p:cTn id="24" dur="500"/>
                                        <p:tgtEl>
                                          <p:spTgt spid="574467">
                                            <p:txEl>
                                              <p:pRg st="7" end="7"/>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574467">
                                            <p:txEl>
                                              <p:pRg st="5" end="5"/>
                                            </p:txEl>
                                          </p:spTgt>
                                        </p:tgtEl>
                                        <p:attrNameLst>
                                          <p:attrName>style.visibility</p:attrName>
                                        </p:attrNameLst>
                                      </p:cBhvr>
                                      <p:to>
                                        <p:strVal val="visible"/>
                                      </p:to>
                                    </p:set>
                                    <p:animEffect transition="in" filter="blinds(horizontal)">
                                      <p:cBhvr>
                                        <p:cTn id="27" dur="500"/>
                                        <p:tgtEl>
                                          <p:spTgt spid="574467">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74467">
                                            <p:txEl>
                                              <p:pRg st="6" end="6"/>
                                            </p:txEl>
                                          </p:spTgt>
                                        </p:tgtEl>
                                        <p:attrNameLst>
                                          <p:attrName>style.visibility</p:attrName>
                                        </p:attrNameLst>
                                      </p:cBhvr>
                                      <p:to>
                                        <p:strVal val="visible"/>
                                      </p:to>
                                    </p:set>
                                    <p:animEffect transition="in" filter="blinds(horizontal)">
                                      <p:cBhvr>
                                        <p:cTn id="30" dur="500"/>
                                        <p:tgtEl>
                                          <p:spTgt spid="5744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D89CF176-8DF6-4AA5-A89E-D78B1518E22D}"/>
              </a:ext>
            </a:extLst>
          </p:cNvPr>
          <p:cNvSpPr>
            <a:spLocks noGrp="1" noChangeArrowheads="1"/>
          </p:cNvSpPr>
          <p:nvPr>
            <p:ph type="title"/>
          </p:nvPr>
        </p:nvSpPr>
        <p:spPr bwMode="auto">
          <a:xfrm>
            <a:off x="1293813" y="856061"/>
            <a:ext cx="6115050" cy="864394"/>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3000" dirty="0">
                <a:effectLst>
                  <a:outerShdw blurRad="38100" dist="38100" dir="2700000" algn="tl">
                    <a:srgbClr val="C0C0C0"/>
                  </a:outerShdw>
                </a:effectLst>
                <a:ea typeface="宋体" pitchFamily="2" charset="-122"/>
              </a:rPr>
              <a:t>Incentive Problems</a:t>
            </a:r>
            <a:br>
              <a:rPr lang="en-US" altLang="zh-CN" sz="3000" dirty="0">
                <a:effectLst>
                  <a:outerShdw blurRad="38100" dist="38100" dir="2700000" algn="tl">
                    <a:srgbClr val="C0C0C0"/>
                  </a:outerShdw>
                </a:effectLst>
                <a:ea typeface="宋体" pitchFamily="2" charset="-122"/>
              </a:rPr>
            </a:br>
            <a:r>
              <a:rPr lang="zh-CN" altLang="en-US" sz="2700" b="1" dirty="0">
                <a:effectLst>
                  <a:outerShdw blurRad="38100" dist="38100" dir="2700000" algn="tl">
                    <a:srgbClr val="C0C0C0"/>
                  </a:outerShdw>
                </a:effectLst>
                <a:ea typeface="楷体_GB2312" pitchFamily="49" charset="-122"/>
              </a:rPr>
              <a:t>激励问题</a:t>
            </a:r>
          </a:p>
        </p:txBody>
      </p:sp>
      <p:sp>
        <p:nvSpPr>
          <p:cNvPr id="575491" name="Rectangle 3">
            <a:extLst>
              <a:ext uri="{FF2B5EF4-FFF2-40B4-BE49-F238E27FC236}">
                <a16:creationId xmlns:a16="http://schemas.microsoft.com/office/drawing/2014/main" id="{4D5C369A-C26B-40E2-854A-6F53FB4BB7BF}"/>
              </a:ext>
            </a:extLst>
          </p:cNvPr>
          <p:cNvSpPr>
            <a:spLocks noGrp="1" noChangeArrowheads="1"/>
          </p:cNvSpPr>
          <p:nvPr>
            <p:ph idx="1"/>
          </p:nvPr>
        </p:nvSpPr>
        <p:spPr>
          <a:xfrm>
            <a:off x="976046" y="2123479"/>
            <a:ext cx="6432818" cy="3547856"/>
          </a:xfrm>
        </p:spPr>
        <p:txBody>
          <a:bodyPr>
            <a:normAutofit/>
          </a:bodyPr>
          <a:lstStyle/>
          <a:p>
            <a:pPr>
              <a:lnSpc>
                <a:spcPct val="150000"/>
              </a:lnSpc>
              <a:spcBef>
                <a:spcPct val="30000"/>
              </a:spcBef>
              <a:defRPr/>
            </a:pPr>
            <a:r>
              <a:rPr lang="zh-CN" altLang="en-US" sz="2000" b="1" dirty="0">
                <a:latin typeface="Times New Roman" pitchFamily="18" charset="0"/>
                <a:ea typeface="宋体" pitchFamily="2" charset="-122"/>
              </a:rPr>
              <a:t>当金融交易的</a:t>
            </a:r>
            <a:r>
              <a:rPr lang="zh-CN" altLang="en-US" sz="2000" b="1" dirty="0">
                <a:solidFill>
                  <a:srgbClr val="FF33CC"/>
                </a:solidFill>
                <a:latin typeface="Times New Roman" pitchFamily="18" charset="0"/>
                <a:ea typeface="宋体" pitchFamily="2" charset="-122"/>
              </a:rPr>
              <a:t>一方拥有另一方没有的信息时，可能会出现激励问题。</a:t>
            </a:r>
            <a:endParaRPr lang="en-US" altLang="zh-CN" sz="2000" b="1" dirty="0">
              <a:solidFill>
                <a:srgbClr val="FF33CC"/>
              </a:solidFill>
              <a:latin typeface="Times New Roman" pitchFamily="18" charset="0"/>
              <a:ea typeface="宋体" pitchFamily="2" charset="-122"/>
            </a:endParaRPr>
          </a:p>
          <a:p>
            <a:pPr lvl="1">
              <a:lnSpc>
                <a:spcPct val="150000"/>
              </a:lnSpc>
              <a:buClr>
                <a:srgbClr val="0101FF"/>
              </a:buClr>
              <a:defRPr/>
            </a:pPr>
            <a:r>
              <a:rPr lang="zh-CN" altLang="en-US" b="1" dirty="0">
                <a:solidFill>
                  <a:srgbClr val="0101FF"/>
                </a:solidFill>
                <a:effectLst>
                  <a:outerShdw blurRad="38100" dist="38100" dir="2700000" algn="tl">
                    <a:srgbClr val="C0C0C0"/>
                  </a:outerShdw>
                </a:effectLst>
                <a:latin typeface="Times New Roman" pitchFamily="18" charset="0"/>
                <a:ea typeface="楷体_GB2312" pitchFamily="49" charset="-122"/>
              </a:rPr>
              <a:t>道德风险（</a:t>
            </a:r>
            <a:r>
              <a:rPr lang="en-US" altLang="zh-CN" b="1" dirty="0">
                <a:solidFill>
                  <a:srgbClr val="0101FF"/>
                </a:solidFill>
                <a:latin typeface="Times New Roman" pitchFamily="18" charset="0"/>
                <a:ea typeface="宋体" pitchFamily="2" charset="-122"/>
              </a:rPr>
              <a:t> Moral Hazard </a:t>
            </a:r>
            <a:r>
              <a:rPr lang="zh-CN" altLang="en-US" b="1" dirty="0">
                <a:solidFill>
                  <a:srgbClr val="0101FF"/>
                </a:solidFill>
                <a:effectLst>
                  <a:outerShdw blurRad="38100" dist="38100" dir="2700000" algn="tl">
                    <a:srgbClr val="C0C0C0"/>
                  </a:outerShdw>
                </a:effectLst>
                <a:latin typeface="Times New Roman" pitchFamily="18" charset="0"/>
                <a:ea typeface="楷体_GB2312" pitchFamily="49" charset="-122"/>
              </a:rPr>
              <a:t>）</a:t>
            </a:r>
          </a:p>
          <a:p>
            <a:pPr lvl="1">
              <a:lnSpc>
                <a:spcPct val="150000"/>
              </a:lnSpc>
              <a:buClr>
                <a:srgbClr val="0101FF"/>
              </a:buClr>
              <a:defRPr/>
            </a:pPr>
            <a:r>
              <a:rPr lang="zh-CN" altLang="en-US" b="1" dirty="0">
                <a:solidFill>
                  <a:srgbClr val="0101FF"/>
                </a:solidFill>
                <a:effectLst>
                  <a:outerShdw blurRad="38100" dist="38100" dir="2700000" algn="tl">
                    <a:srgbClr val="C0C0C0"/>
                  </a:outerShdw>
                </a:effectLst>
                <a:latin typeface="Times New Roman" pitchFamily="18" charset="0"/>
                <a:ea typeface="楷体_GB2312" pitchFamily="49" charset="-122"/>
              </a:rPr>
              <a:t>逆向选择（</a:t>
            </a:r>
            <a:r>
              <a:rPr lang="en-US" altLang="zh-CN" b="1" dirty="0">
                <a:solidFill>
                  <a:srgbClr val="0101FF"/>
                </a:solidFill>
                <a:latin typeface="Times New Roman" pitchFamily="18" charset="0"/>
                <a:ea typeface="宋体" pitchFamily="2" charset="-122"/>
              </a:rPr>
              <a:t> Adverse Selection </a:t>
            </a:r>
            <a:r>
              <a:rPr lang="zh-CN" altLang="en-US" b="1" dirty="0">
                <a:solidFill>
                  <a:srgbClr val="0101FF"/>
                </a:solidFill>
                <a:effectLst>
                  <a:outerShdw blurRad="38100" dist="38100" dir="2700000" algn="tl">
                    <a:srgbClr val="C0C0C0"/>
                  </a:outerShdw>
                </a:effectLst>
                <a:latin typeface="Times New Roman" pitchFamily="18" charset="0"/>
                <a:ea typeface="楷体_GB2312" pitchFamily="49" charset="-122"/>
              </a:rPr>
              <a:t>）</a:t>
            </a:r>
            <a:endParaRPr lang="en-US" altLang="zh-CN" b="1" dirty="0">
              <a:solidFill>
                <a:srgbClr val="0101FF"/>
              </a:solidFill>
              <a:latin typeface="Times New Roman" pitchFamily="18" charset="0"/>
              <a:ea typeface="宋体" pitchFamily="2" charset="-122"/>
            </a:endParaRPr>
          </a:p>
          <a:p>
            <a:pPr lvl="1">
              <a:lnSpc>
                <a:spcPct val="150000"/>
              </a:lnSpc>
              <a:buClr>
                <a:srgbClr val="0101FF"/>
              </a:buClr>
              <a:defRPr/>
            </a:pPr>
            <a:r>
              <a:rPr lang="zh-CN" altLang="en-US" b="1" dirty="0">
                <a:solidFill>
                  <a:srgbClr val="0101FF"/>
                </a:solidFill>
                <a:effectLst>
                  <a:outerShdw blurRad="38100" dist="38100" dir="2700000" algn="tl">
                    <a:srgbClr val="C0C0C0"/>
                  </a:outerShdw>
                </a:effectLst>
                <a:latin typeface="Times New Roman" pitchFamily="18" charset="0"/>
                <a:ea typeface="楷体_GB2312" pitchFamily="49" charset="-122"/>
              </a:rPr>
              <a:t>委托代理问题（</a:t>
            </a:r>
            <a:r>
              <a:rPr lang="en-US" altLang="zh-CN" b="1" dirty="0">
                <a:solidFill>
                  <a:srgbClr val="0101FF"/>
                </a:solidFill>
                <a:latin typeface="Times New Roman" pitchFamily="18" charset="0"/>
                <a:ea typeface="宋体" pitchFamily="2" charset="-122"/>
              </a:rPr>
              <a:t> Principle-Agent Problem </a:t>
            </a:r>
            <a:r>
              <a:rPr lang="zh-CN" altLang="en-US" b="1" dirty="0">
                <a:solidFill>
                  <a:srgbClr val="0101FF"/>
                </a:solidFill>
                <a:effectLst>
                  <a:outerShdw blurRad="38100" dist="38100" dir="2700000" algn="tl">
                    <a:srgbClr val="C0C0C0"/>
                  </a:outerShdw>
                </a:effectLst>
                <a:latin typeface="Times New Roman" pitchFamily="18" charset="0"/>
                <a:ea typeface="楷体_GB2312" pitchFamily="49" charset="-122"/>
              </a:rPr>
              <a:t>）</a:t>
            </a:r>
          </a:p>
        </p:txBody>
      </p:sp>
    </p:spTree>
    <p:extLst>
      <p:ext uri="{BB962C8B-B14F-4D97-AF65-F5344CB8AC3E}">
        <p14:creationId xmlns:p14="http://schemas.microsoft.com/office/powerpoint/2010/main" val="4156993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animEffect transition="in" filter="blinds(horizontal)">
                                      <p:cBhvr>
                                        <p:cTn id="7" dur="500"/>
                                        <p:tgtEl>
                                          <p:spTgt spid="575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5491">
                                            <p:txEl>
                                              <p:pRg st="1" end="1"/>
                                            </p:txEl>
                                          </p:spTgt>
                                        </p:tgtEl>
                                        <p:attrNameLst>
                                          <p:attrName>style.visibility</p:attrName>
                                        </p:attrNameLst>
                                      </p:cBhvr>
                                      <p:to>
                                        <p:strVal val="visible"/>
                                      </p:to>
                                    </p:set>
                                    <p:animEffect transition="in" filter="blinds(horizontal)">
                                      <p:cBhvr>
                                        <p:cTn id="12" dur="500"/>
                                        <p:tgtEl>
                                          <p:spTgt spid="57549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75491">
                                            <p:txEl>
                                              <p:pRg st="2" end="2"/>
                                            </p:txEl>
                                          </p:spTgt>
                                        </p:tgtEl>
                                        <p:attrNameLst>
                                          <p:attrName>style.visibility</p:attrName>
                                        </p:attrNameLst>
                                      </p:cBhvr>
                                      <p:to>
                                        <p:strVal val="visible"/>
                                      </p:to>
                                    </p:set>
                                    <p:animEffect transition="in" filter="blinds(horizontal)">
                                      <p:cBhvr>
                                        <p:cTn id="15" dur="500"/>
                                        <p:tgtEl>
                                          <p:spTgt spid="57549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75491">
                                            <p:txEl>
                                              <p:pRg st="3" end="3"/>
                                            </p:txEl>
                                          </p:spTgt>
                                        </p:tgtEl>
                                        <p:attrNameLst>
                                          <p:attrName>style.visibility</p:attrName>
                                        </p:attrNameLst>
                                      </p:cBhvr>
                                      <p:to>
                                        <p:strVal val="visible"/>
                                      </p:to>
                                    </p:set>
                                    <p:animEffect transition="in" filter="blinds(horizontal)">
                                      <p:cBhvr>
                                        <p:cTn id="18" dur="500"/>
                                        <p:tgtEl>
                                          <p:spTgt spid="5754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a:extLst>
              <a:ext uri="{FF2B5EF4-FFF2-40B4-BE49-F238E27FC236}">
                <a16:creationId xmlns:a16="http://schemas.microsoft.com/office/drawing/2014/main" id="{7A0B15ED-A31C-4FE2-AC3B-F35388B00D76}"/>
              </a:ext>
            </a:extLst>
          </p:cNvPr>
          <p:cNvSpPr>
            <a:spLocks noGrp="1" noChangeArrowheads="1"/>
          </p:cNvSpPr>
          <p:nvPr>
            <p:ph type="title"/>
          </p:nvPr>
        </p:nvSpPr>
        <p:spPr bwMode="auto">
          <a:xfrm>
            <a:off x="1547813" y="1269208"/>
            <a:ext cx="6115050" cy="917972"/>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2700" dirty="0">
                <a:effectLst>
                  <a:outerShdw blurRad="38100" dist="38100" dir="2700000" algn="tl">
                    <a:srgbClr val="C0C0C0"/>
                  </a:outerShdw>
                </a:effectLst>
                <a:ea typeface="宋体" pitchFamily="2" charset="-122"/>
              </a:rPr>
              <a:t>The Moral-Hazard Problem</a:t>
            </a:r>
            <a:br>
              <a:rPr lang="en-US" altLang="zh-CN" sz="2700" dirty="0">
                <a:effectLst>
                  <a:outerShdw blurRad="38100" dist="38100" dir="2700000" algn="tl">
                    <a:srgbClr val="C0C0C0"/>
                  </a:outerShdw>
                </a:effectLst>
                <a:ea typeface="宋体" pitchFamily="2" charset="-122"/>
              </a:rPr>
            </a:br>
            <a:r>
              <a:rPr lang="zh-CN" altLang="en-US" sz="2700" b="1" dirty="0">
                <a:effectLst>
                  <a:outerShdw blurRad="38100" dist="38100" dir="2700000" algn="tl">
                    <a:srgbClr val="C0C0C0"/>
                  </a:outerShdw>
                </a:effectLst>
                <a:ea typeface="楷体_GB2312" pitchFamily="49" charset="-122"/>
              </a:rPr>
              <a:t>道德风险问题</a:t>
            </a:r>
          </a:p>
        </p:txBody>
      </p:sp>
      <p:sp>
        <p:nvSpPr>
          <p:cNvPr id="576515" name="Rectangle 3">
            <a:extLst>
              <a:ext uri="{FF2B5EF4-FFF2-40B4-BE49-F238E27FC236}">
                <a16:creationId xmlns:a16="http://schemas.microsoft.com/office/drawing/2014/main" id="{A70CD6E3-830B-4FBD-8375-26ED9CB8EC66}"/>
              </a:ext>
            </a:extLst>
          </p:cNvPr>
          <p:cNvSpPr>
            <a:spLocks noGrp="1" noChangeArrowheads="1"/>
          </p:cNvSpPr>
          <p:nvPr>
            <p:ph idx="1"/>
          </p:nvPr>
        </p:nvSpPr>
        <p:spPr>
          <a:xfrm>
            <a:off x="1678783" y="2464596"/>
            <a:ext cx="5978129" cy="2771775"/>
          </a:xfrm>
        </p:spPr>
        <p:txBody>
          <a:bodyPr>
            <a:normAutofit/>
          </a:bodyPr>
          <a:lstStyle/>
          <a:p>
            <a:pPr>
              <a:lnSpc>
                <a:spcPct val="125000"/>
              </a:lnSpc>
            </a:pPr>
            <a:r>
              <a:rPr lang="zh-CN" altLang="en-US" sz="2000" b="1" dirty="0">
                <a:latin typeface="Times New Roman" panose="02020603050405020304" pitchFamily="18" charset="0"/>
                <a:ea typeface="宋体" panose="02010600030101010101" pitchFamily="2" charset="-122"/>
              </a:rPr>
              <a:t>当投保规避某种风险时，</a:t>
            </a:r>
            <a:r>
              <a:rPr lang="zh-CN" altLang="en-US" sz="2000" b="1" dirty="0">
                <a:solidFill>
                  <a:srgbClr val="FF33CC"/>
                </a:solidFill>
                <a:latin typeface="Times New Roman" panose="02020603050405020304" pitchFamily="18" charset="0"/>
                <a:ea typeface="宋体" panose="02010600030101010101" pitchFamily="2" charset="-122"/>
              </a:rPr>
              <a:t>导致被保险人甘冒更大的风险，或导致被保险方在预防造成损失的事件时不太注意</a:t>
            </a:r>
            <a:r>
              <a:rPr lang="zh-CN" altLang="en-US" sz="2000" b="1" dirty="0">
                <a:latin typeface="Times New Roman" panose="02020603050405020304" pitchFamily="18" charset="0"/>
                <a:ea typeface="宋体" panose="02010600030101010101" pitchFamily="2" charset="-122"/>
              </a:rPr>
              <a:t>，道德风险就存在了。</a:t>
            </a:r>
            <a:endParaRPr lang="en-US" altLang="zh-CN" sz="2000" b="1" dirty="0">
              <a:solidFill>
                <a:srgbClr val="FF33CC"/>
              </a:solidFill>
              <a:latin typeface="Times New Roman" panose="02020603050405020304" pitchFamily="18" charset="0"/>
              <a:ea typeface="宋体" panose="02010600030101010101" pitchFamily="2" charset="-122"/>
            </a:endParaRPr>
          </a:p>
          <a:p>
            <a:pPr lvl="1">
              <a:lnSpc>
                <a:spcPct val="125000"/>
              </a:lnSpc>
            </a:pPr>
            <a:r>
              <a:rPr lang="zh-CN" altLang="en-US" sz="2000" b="1" dirty="0">
                <a:latin typeface="Times New Roman" panose="02020603050405020304" pitchFamily="18" charset="0"/>
                <a:ea typeface="宋体" panose="02010600030101010101" pitchFamily="2" charset="-122"/>
              </a:rPr>
              <a:t>仓库火灾保险</a:t>
            </a:r>
          </a:p>
          <a:p>
            <a:pPr lvl="1">
              <a:lnSpc>
                <a:spcPct val="125000"/>
              </a:lnSpc>
            </a:pPr>
            <a:r>
              <a:rPr lang="zh-CN" altLang="en-US" sz="2000" b="1" dirty="0">
                <a:latin typeface="Times New Roman" panose="02020603050405020304" pitchFamily="18" charset="0"/>
                <a:ea typeface="宋体" panose="02010600030101010101" pitchFamily="2" charset="-122"/>
              </a:rPr>
              <a:t>信息不对称与企业融资</a:t>
            </a:r>
            <a:endParaRPr lang="en-US" altLang="zh-CN" sz="20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70468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blinds(horizontal)">
                                      <p:cBhvr>
                                        <p:cTn id="7" dur="500"/>
                                        <p:tgtEl>
                                          <p:spTgt spid="576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576515">
                                            <p:txEl>
                                              <p:pRg st="1" end="1"/>
                                            </p:txEl>
                                          </p:spTgt>
                                        </p:tgtEl>
                                        <p:attrNameLst>
                                          <p:attrName>style.visibility</p:attrName>
                                        </p:attrNameLst>
                                      </p:cBhvr>
                                      <p:to>
                                        <p:strVal val="visible"/>
                                      </p:to>
                                    </p:set>
                                    <p:anim calcmode="lin" valueType="num">
                                      <p:cBhvr>
                                        <p:cTn id="12" dur="1000" fill="hold"/>
                                        <p:tgtEl>
                                          <p:spTgt spid="576515">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576515">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576515">
                                            <p:txEl>
                                              <p:pRg st="1" end="1"/>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576515">
                                            <p:txEl>
                                              <p:pRg st="2" end="2"/>
                                            </p:txEl>
                                          </p:spTgt>
                                        </p:tgtEl>
                                        <p:attrNameLst>
                                          <p:attrName>style.visibility</p:attrName>
                                        </p:attrNameLst>
                                      </p:cBhvr>
                                      <p:to>
                                        <p:strVal val="visible"/>
                                      </p:to>
                                    </p:set>
                                    <p:anim calcmode="lin" valueType="num">
                                      <p:cBhvr>
                                        <p:cTn id="17" dur="1000" fill="hold"/>
                                        <p:tgtEl>
                                          <p:spTgt spid="576515">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576515">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5765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63CE7691-313F-40BE-836C-F81A8D5139E6}"/>
              </a:ext>
            </a:extLst>
          </p:cNvPr>
          <p:cNvSpPr>
            <a:spLocks noGrp="1" noChangeArrowheads="1"/>
          </p:cNvSpPr>
          <p:nvPr>
            <p:ph type="title"/>
          </p:nvPr>
        </p:nvSpPr>
        <p:spPr bwMode="auto">
          <a:xfrm>
            <a:off x="1547813" y="1269208"/>
            <a:ext cx="6115050" cy="917972"/>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2700" dirty="0">
                <a:effectLst>
                  <a:outerShdw blurRad="38100" dist="38100" dir="2700000" algn="tl">
                    <a:srgbClr val="C0C0C0"/>
                  </a:outerShdw>
                </a:effectLst>
                <a:ea typeface="宋体" pitchFamily="2" charset="-122"/>
              </a:rPr>
              <a:t>The Adverse Selection Problem</a:t>
            </a:r>
            <a:br>
              <a:rPr lang="en-US" altLang="zh-CN" sz="2700" dirty="0">
                <a:effectLst>
                  <a:outerShdw blurRad="38100" dist="38100" dir="2700000" algn="tl">
                    <a:srgbClr val="C0C0C0"/>
                  </a:outerShdw>
                </a:effectLst>
                <a:ea typeface="宋体" pitchFamily="2" charset="-122"/>
              </a:rPr>
            </a:br>
            <a:r>
              <a:rPr lang="zh-CN" altLang="en-US" sz="2700" b="1" dirty="0">
                <a:effectLst>
                  <a:outerShdw blurRad="38100" dist="38100" dir="2700000" algn="tl">
                    <a:srgbClr val="C0C0C0"/>
                  </a:outerShdw>
                </a:effectLst>
                <a:ea typeface="楷体_GB2312" pitchFamily="49" charset="-122"/>
              </a:rPr>
              <a:t>逆向选择问题</a:t>
            </a:r>
          </a:p>
        </p:txBody>
      </p:sp>
      <p:sp>
        <p:nvSpPr>
          <p:cNvPr id="577539" name="Rectangle 3">
            <a:extLst>
              <a:ext uri="{FF2B5EF4-FFF2-40B4-BE49-F238E27FC236}">
                <a16:creationId xmlns:a16="http://schemas.microsoft.com/office/drawing/2014/main" id="{95ACD6F2-83D6-45CB-9A5A-DA777D61892F}"/>
              </a:ext>
            </a:extLst>
          </p:cNvPr>
          <p:cNvSpPr>
            <a:spLocks noGrp="1" noChangeArrowheads="1"/>
          </p:cNvSpPr>
          <p:nvPr>
            <p:ph idx="1"/>
          </p:nvPr>
        </p:nvSpPr>
        <p:spPr>
          <a:xfrm>
            <a:off x="1771650" y="2349105"/>
            <a:ext cx="5829300" cy="2862263"/>
          </a:xfrm>
        </p:spPr>
        <p:txBody>
          <a:bodyPr>
            <a:normAutofit/>
          </a:bodyPr>
          <a:lstStyle/>
          <a:p>
            <a:pPr>
              <a:lnSpc>
                <a:spcPct val="125000"/>
              </a:lnSpc>
              <a:defRPr/>
            </a:pPr>
            <a:r>
              <a:rPr lang="zh-CN" altLang="en-US" sz="2000" b="1" dirty="0">
                <a:latin typeface="Times New Roman" panose="02020603050405020304" pitchFamily="18" charset="0"/>
                <a:ea typeface="宋体" panose="02010600030101010101" pitchFamily="2" charset="-122"/>
              </a:rPr>
              <a:t>当购买风险保险的人比普通人群更有可能面临风险时，就会出现逆向选择问题。</a:t>
            </a:r>
            <a:endParaRPr lang="en-US" altLang="zh-CN" sz="2000" b="1" dirty="0">
              <a:latin typeface="Times New Roman" panose="02020603050405020304" pitchFamily="18" charset="0"/>
              <a:ea typeface="宋体" panose="02010600030101010101" pitchFamily="2" charset="-122"/>
            </a:endParaRPr>
          </a:p>
          <a:p>
            <a:pPr lvl="1">
              <a:lnSpc>
                <a:spcPct val="125000"/>
              </a:lnSpc>
              <a:defRPr/>
            </a:pPr>
            <a:r>
              <a:rPr lang="zh-CN" altLang="en-US" sz="2000" b="1" dirty="0">
                <a:latin typeface="Times New Roman" panose="02020603050405020304" pitchFamily="18" charset="0"/>
                <a:ea typeface="宋体" panose="02010600030101010101" pitchFamily="2" charset="-122"/>
              </a:rPr>
              <a:t>终身年金</a:t>
            </a:r>
          </a:p>
          <a:p>
            <a:pPr lvl="1">
              <a:lnSpc>
                <a:spcPct val="125000"/>
              </a:lnSpc>
              <a:defRPr/>
            </a:pPr>
            <a:r>
              <a:rPr lang="zh-CN" altLang="en-US" sz="2000" b="1" dirty="0">
                <a:latin typeface="Times New Roman" panose="02020603050405020304" pitchFamily="18" charset="0"/>
                <a:ea typeface="宋体" panose="02010600030101010101" pitchFamily="2" charset="-122"/>
              </a:rPr>
              <a:t>汽车租赁</a:t>
            </a:r>
            <a:endParaRPr lang="en-US" altLang="zh-CN" sz="20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0946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blinds(horizontal)">
                                      <p:cBhvr>
                                        <p:cTn id="7" dur="500"/>
                                        <p:tgtEl>
                                          <p:spTgt spid="577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barn(inVertical)">
                                      <p:cBhvr>
                                        <p:cTn id="12" dur="500"/>
                                        <p:tgtEl>
                                          <p:spTgt spid="577539">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577539">
                                            <p:txEl>
                                              <p:pRg st="2" end="2"/>
                                            </p:txEl>
                                          </p:spTgt>
                                        </p:tgtEl>
                                        <p:attrNameLst>
                                          <p:attrName>style.visibility</p:attrName>
                                        </p:attrNameLst>
                                      </p:cBhvr>
                                      <p:to>
                                        <p:strVal val="visible"/>
                                      </p:to>
                                    </p:set>
                                    <p:animEffect transition="in" filter="barn(inVertical)">
                                      <p:cBhvr>
                                        <p:cTn id="15" dur="500"/>
                                        <p:tgtEl>
                                          <p:spTgt spid="577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B028C352-45E4-49D5-81DF-753BCD8534CE}"/>
              </a:ext>
            </a:extLst>
          </p:cNvPr>
          <p:cNvSpPr>
            <a:spLocks noGrp="1" noChangeArrowheads="1"/>
          </p:cNvSpPr>
          <p:nvPr>
            <p:ph type="title"/>
          </p:nvPr>
        </p:nvSpPr>
        <p:spPr bwMode="auto">
          <a:xfrm>
            <a:off x="1547813" y="1269206"/>
            <a:ext cx="6115050" cy="863204"/>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2700" dirty="0">
                <a:effectLst>
                  <a:outerShdw blurRad="38100" dist="38100" dir="2700000" algn="tl">
                    <a:srgbClr val="C0C0C0"/>
                  </a:outerShdw>
                </a:effectLst>
                <a:ea typeface="宋体" pitchFamily="2" charset="-122"/>
              </a:rPr>
              <a:t>The Principal-Agent Problem</a:t>
            </a:r>
            <a:br>
              <a:rPr lang="en-US" altLang="zh-CN" sz="2700" dirty="0">
                <a:effectLst>
                  <a:outerShdw blurRad="38100" dist="38100" dir="2700000" algn="tl">
                    <a:srgbClr val="C0C0C0"/>
                  </a:outerShdw>
                </a:effectLst>
                <a:ea typeface="宋体" pitchFamily="2" charset="-122"/>
              </a:rPr>
            </a:br>
            <a:r>
              <a:rPr lang="zh-CN" altLang="en-US" sz="2700" b="1" dirty="0">
                <a:effectLst>
                  <a:outerShdw blurRad="38100" dist="38100" dir="2700000" algn="tl">
                    <a:srgbClr val="C0C0C0"/>
                  </a:outerShdw>
                </a:effectLst>
                <a:ea typeface="楷体_GB2312" pitchFamily="49" charset="-122"/>
              </a:rPr>
              <a:t>委托代理问题</a:t>
            </a:r>
          </a:p>
        </p:txBody>
      </p:sp>
      <p:sp>
        <p:nvSpPr>
          <p:cNvPr id="578563" name="Rectangle 3">
            <a:extLst>
              <a:ext uri="{FF2B5EF4-FFF2-40B4-BE49-F238E27FC236}">
                <a16:creationId xmlns:a16="http://schemas.microsoft.com/office/drawing/2014/main" id="{EDC9AA01-E068-4FC6-A278-6C560C7167A5}"/>
              </a:ext>
            </a:extLst>
          </p:cNvPr>
          <p:cNvSpPr>
            <a:spLocks noGrp="1" noChangeArrowheads="1"/>
          </p:cNvSpPr>
          <p:nvPr>
            <p:ph idx="1"/>
          </p:nvPr>
        </p:nvSpPr>
        <p:spPr>
          <a:xfrm>
            <a:off x="1547814" y="2349105"/>
            <a:ext cx="6156722" cy="2862263"/>
          </a:xfrm>
        </p:spPr>
        <p:txBody>
          <a:bodyPr/>
          <a:lstStyle/>
          <a:p>
            <a:pPr>
              <a:lnSpc>
                <a:spcPct val="125000"/>
              </a:lnSpc>
            </a:pPr>
            <a:r>
              <a:rPr lang="zh-CN" altLang="en-US" sz="1950" b="1">
                <a:latin typeface="Times New Roman" panose="02020603050405020304" pitchFamily="18" charset="0"/>
                <a:ea typeface="宋体" panose="02010600030101010101" pitchFamily="2" charset="-122"/>
              </a:rPr>
              <a:t>当那些</a:t>
            </a:r>
            <a:r>
              <a:rPr lang="zh-CN" altLang="en-US" sz="1950" b="1">
                <a:solidFill>
                  <a:srgbClr val="FF33CC"/>
                </a:solidFill>
                <a:latin typeface="Times New Roman" panose="02020603050405020304" pitchFamily="18" charset="0"/>
                <a:ea typeface="宋体" panose="02010600030101010101" pitchFamily="2" charset="-122"/>
              </a:rPr>
              <a:t>承担与决策相关的风险的人（委托人）将决策权委托给其他人（代理人）时</a:t>
            </a:r>
            <a:r>
              <a:rPr lang="zh-CN" altLang="en-US" sz="1950" b="1">
                <a:latin typeface="Times New Roman" panose="02020603050405020304" pitchFamily="18" charset="0"/>
                <a:ea typeface="宋体" panose="02010600030101010101" pitchFamily="2" charset="-122"/>
              </a:rPr>
              <a:t>，就会出现委托代理问题。</a:t>
            </a:r>
            <a:endParaRPr lang="en-US" altLang="zh-CN" sz="1950" b="1">
              <a:solidFill>
                <a:srgbClr val="0000FF"/>
              </a:solidFill>
              <a:latin typeface="Times New Roman" panose="02020603050405020304" pitchFamily="18" charset="0"/>
              <a:ea typeface="宋体" panose="02010600030101010101" pitchFamily="2" charset="-122"/>
            </a:endParaRPr>
          </a:p>
          <a:p>
            <a:pPr lvl="1">
              <a:lnSpc>
                <a:spcPct val="125000"/>
              </a:lnSpc>
            </a:pPr>
            <a:r>
              <a:rPr lang="zh-CN" altLang="en-US" sz="1800" b="1">
                <a:latin typeface="Times New Roman" panose="02020603050405020304" pitchFamily="18" charset="0"/>
                <a:ea typeface="宋体" panose="02010600030101010101" pitchFamily="2" charset="-122"/>
              </a:rPr>
              <a:t>公司的</a:t>
            </a:r>
            <a:r>
              <a:rPr lang="zh-CN" altLang="en-US" sz="1800" b="1">
                <a:solidFill>
                  <a:srgbClr val="0101FF"/>
                </a:solidFill>
                <a:latin typeface="Times New Roman" panose="02020603050405020304" pitchFamily="18" charset="0"/>
                <a:ea typeface="宋体" panose="02010600030101010101" pitchFamily="2" charset="-122"/>
              </a:rPr>
              <a:t>股东</a:t>
            </a:r>
            <a:r>
              <a:rPr lang="zh-CN" altLang="en-US" sz="1800" b="1">
                <a:latin typeface="Times New Roman" panose="02020603050405020304" pitchFamily="18" charset="0"/>
                <a:ea typeface="宋体" panose="02010600030101010101" pitchFamily="2" charset="-122"/>
              </a:rPr>
              <a:t>将公司的经营委托给其</a:t>
            </a:r>
            <a:r>
              <a:rPr lang="zh-CN" altLang="en-US" sz="1800" b="1">
                <a:solidFill>
                  <a:srgbClr val="0101FF"/>
                </a:solidFill>
                <a:latin typeface="Times New Roman" panose="02020603050405020304" pitchFamily="18" charset="0"/>
                <a:ea typeface="宋体" panose="02010600030101010101" pitchFamily="2" charset="-122"/>
              </a:rPr>
              <a:t>经理</a:t>
            </a:r>
            <a:r>
              <a:rPr lang="zh-CN" altLang="en-US" sz="1800" b="1">
                <a:latin typeface="Times New Roman" panose="02020603050405020304" pitchFamily="18" charset="0"/>
                <a:ea typeface="宋体" panose="02010600030101010101" pitchFamily="2" charset="-122"/>
              </a:rPr>
              <a:t>。</a:t>
            </a:r>
          </a:p>
          <a:p>
            <a:pPr lvl="1">
              <a:lnSpc>
                <a:spcPct val="125000"/>
              </a:lnSpc>
            </a:pPr>
            <a:r>
              <a:rPr lang="zh-CN" altLang="en-US" sz="1800" b="1">
                <a:solidFill>
                  <a:srgbClr val="0101FF"/>
                </a:solidFill>
                <a:latin typeface="Times New Roman" panose="02020603050405020304" pitchFamily="18" charset="0"/>
                <a:ea typeface="宋体" panose="02010600030101010101" pitchFamily="2" charset="-122"/>
              </a:rPr>
              <a:t>小股东</a:t>
            </a:r>
            <a:r>
              <a:rPr lang="zh-CN" altLang="en-US" sz="1800" b="1">
                <a:latin typeface="Times New Roman" panose="02020603050405020304" pitchFamily="18" charset="0"/>
                <a:ea typeface="宋体" panose="02010600030101010101" pitchFamily="2" charset="-122"/>
              </a:rPr>
              <a:t>将重要的金融决策委托给</a:t>
            </a:r>
            <a:r>
              <a:rPr lang="zh-CN" altLang="en-US" sz="1800" b="1">
                <a:solidFill>
                  <a:srgbClr val="0101FF"/>
                </a:solidFill>
                <a:latin typeface="Times New Roman" panose="02020603050405020304" pitchFamily="18" charset="0"/>
                <a:ea typeface="宋体" panose="02010600030101010101" pitchFamily="2" charset="-122"/>
              </a:rPr>
              <a:t>大股东</a:t>
            </a:r>
            <a:r>
              <a:rPr lang="zh-CN" altLang="en-US" sz="1800" b="1">
                <a:latin typeface="Times New Roman" panose="02020603050405020304" pitchFamily="18" charset="0"/>
                <a:ea typeface="宋体" panose="02010600030101010101" pitchFamily="2" charset="-122"/>
              </a:rPr>
              <a:t>。</a:t>
            </a:r>
          </a:p>
          <a:p>
            <a:pPr lvl="1">
              <a:lnSpc>
                <a:spcPct val="125000"/>
              </a:lnSpc>
            </a:pPr>
            <a:r>
              <a:rPr lang="zh-CN" altLang="en-US" sz="1800" b="1">
                <a:latin typeface="Times New Roman" panose="02020603050405020304" pitchFamily="18" charset="0"/>
                <a:ea typeface="宋体" panose="02010600030101010101" pitchFamily="2" charset="-122"/>
              </a:rPr>
              <a:t>共同基金的</a:t>
            </a:r>
            <a:r>
              <a:rPr lang="zh-CN" altLang="en-US" sz="1800" b="1">
                <a:solidFill>
                  <a:srgbClr val="0101FF"/>
                </a:solidFill>
                <a:latin typeface="Times New Roman" panose="02020603050405020304" pitchFamily="18" charset="0"/>
                <a:ea typeface="宋体" panose="02010600030101010101" pitchFamily="2" charset="-122"/>
              </a:rPr>
              <a:t>投资者</a:t>
            </a:r>
            <a:r>
              <a:rPr lang="zh-CN" altLang="en-US" sz="1800" b="1">
                <a:latin typeface="Times New Roman" panose="02020603050405020304" pitchFamily="18" charset="0"/>
                <a:ea typeface="宋体" panose="02010600030101010101" pitchFamily="2" charset="-122"/>
              </a:rPr>
              <a:t>将选择其证券持有组合的权力委托给</a:t>
            </a:r>
            <a:r>
              <a:rPr lang="zh-CN" altLang="en-US" sz="1800" b="1">
                <a:solidFill>
                  <a:srgbClr val="0101FF"/>
                </a:solidFill>
                <a:latin typeface="Times New Roman" panose="02020603050405020304" pitchFamily="18" charset="0"/>
                <a:ea typeface="宋体" panose="02010600030101010101" pitchFamily="2" charset="-122"/>
              </a:rPr>
              <a:t>投资组合经理</a:t>
            </a:r>
            <a:r>
              <a:rPr lang="zh-CN" altLang="en-US" sz="1800" b="1">
                <a:latin typeface="Times New Roman" panose="02020603050405020304" pitchFamily="18" charset="0"/>
                <a:ea typeface="宋体" panose="02010600030101010101" pitchFamily="2" charset="-122"/>
              </a:rPr>
              <a:t>。</a:t>
            </a:r>
            <a:endParaRPr lang="en-US" altLang="zh-CN" sz="18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26009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blinds(horizontal)">
                                      <p:cBhvr>
                                        <p:cTn id="7" dur="500"/>
                                        <p:tgtEl>
                                          <p:spTgt spid="578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578563">
                                            <p:txEl>
                                              <p:pRg st="1" end="1"/>
                                            </p:txEl>
                                          </p:spTgt>
                                        </p:tgtEl>
                                        <p:attrNameLst>
                                          <p:attrName>style.visibility</p:attrName>
                                        </p:attrNameLst>
                                      </p:cBhvr>
                                      <p:to>
                                        <p:strVal val="visible"/>
                                      </p:to>
                                    </p:set>
                                    <p:anim calcmode="lin" valueType="num">
                                      <p:cBhvr>
                                        <p:cTn id="12" dur="1000" fill="hold"/>
                                        <p:tgtEl>
                                          <p:spTgt spid="578563">
                                            <p:txEl>
                                              <p:pRg st="1" end="1"/>
                                            </p:txEl>
                                          </p:spTgt>
                                        </p:tgtEl>
                                        <p:attrNameLst>
                                          <p:attrName>ppt_w</p:attrName>
                                        </p:attrNameLst>
                                      </p:cBhvr>
                                      <p:tavLst>
                                        <p:tav tm="0">
                                          <p:val>
                                            <p:strVal val="#ppt_w+.3"/>
                                          </p:val>
                                        </p:tav>
                                        <p:tav tm="100000">
                                          <p:val>
                                            <p:strVal val="#ppt_w"/>
                                          </p:val>
                                        </p:tav>
                                      </p:tavLst>
                                    </p:anim>
                                    <p:anim calcmode="lin" valueType="num">
                                      <p:cBhvr>
                                        <p:cTn id="13" dur="1000" fill="hold"/>
                                        <p:tgtEl>
                                          <p:spTgt spid="57856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578563">
                                            <p:txEl>
                                              <p:pRg st="1" end="1"/>
                                            </p:txEl>
                                          </p:spTgt>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578563">
                                            <p:txEl>
                                              <p:pRg st="2" end="2"/>
                                            </p:txEl>
                                          </p:spTgt>
                                        </p:tgtEl>
                                        <p:attrNameLst>
                                          <p:attrName>style.visibility</p:attrName>
                                        </p:attrNameLst>
                                      </p:cBhvr>
                                      <p:to>
                                        <p:strVal val="visible"/>
                                      </p:to>
                                    </p:set>
                                    <p:anim calcmode="lin" valueType="num">
                                      <p:cBhvr>
                                        <p:cTn id="17" dur="1000" fill="hold"/>
                                        <p:tgtEl>
                                          <p:spTgt spid="578563">
                                            <p:txEl>
                                              <p:pRg st="2" end="2"/>
                                            </p:txEl>
                                          </p:spTgt>
                                        </p:tgtEl>
                                        <p:attrNameLst>
                                          <p:attrName>ppt_w</p:attrName>
                                        </p:attrNameLst>
                                      </p:cBhvr>
                                      <p:tavLst>
                                        <p:tav tm="0">
                                          <p:val>
                                            <p:strVal val="#ppt_w+.3"/>
                                          </p:val>
                                        </p:tav>
                                        <p:tav tm="100000">
                                          <p:val>
                                            <p:strVal val="#ppt_w"/>
                                          </p:val>
                                        </p:tav>
                                      </p:tavLst>
                                    </p:anim>
                                    <p:anim calcmode="lin" valueType="num">
                                      <p:cBhvr>
                                        <p:cTn id="18" dur="1000" fill="hold"/>
                                        <p:tgtEl>
                                          <p:spTgt spid="578563">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578563">
                                            <p:txEl>
                                              <p:pRg st="2" end="2"/>
                                            </p:txEl>
                                          </p:spTgt>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578563">
                                            <p:txEl>
                                              <p:pRg st="3" end="3"/>
                                            </p:txEl>
                                          </p:spTgt>
                                        </p:tgtEl>
                                        <p:attrNameLst>
                                          <p:attrName>style.visibility</p:attrName>
                                        </p:attrNameLst>
                                      </p:cBhvr>
                                      <p:to>
                                        <p:strVal val="visible"/>
                                      </p:to>
                                    </p:set>
                                    <p:anim calcmode="lin" valueType="num">
                                      <p:cBhvr>
                                        <p:cTn id="22" dur="1000" fill="hold"/>
                                        <p:tgtEl>
                                          <p:spTgt spid="578563">
                                            <p:txEl>
                                              <p:pRg st="3" end="3"/>
                                            </p:txEl>
                                          </p:spTgt>
                                        </p:tgtEl>
                                        <p:attrNameLst>
                                          <p:attrName>ppt_w</p:attrName>
                                        </p:attrNameLst>
                                      </p:cBhvr>
                                      <p:tavLst>
                                        <p:tav tm="0">
                                          <p:val>
                                            <p:strVal val="#ppt_w+.3"/>
                                          </p:val>
                                        </p:tav>
                                        <p:tav tm="100000">
                                          <p:val>
                                            <p:strVal val="#ppt_w"/>
                                          </p:val>
                                        </p:tav>
                                      </p:tavLst>
                                    </p:anim>
                                    <p:anim calcmode="lin" valueType="num">
                                      <p:cBhvr>
                                        <p:cTn id="23" dur="1000" fill="hold"/>
                                        <p:tgtEl>
                                          <p:spTgt spid="578563">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5785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a:extLst>
              <a:ext uri="{FF2B5EF4-FFF2-40B4-BE49-F238E27FC236}">
                <a16:creationId xmlns:a16="http://schemas.microsoft.com/office/drawing/2014/main" id="{6AA206EB-17F8-4B65-89FA-E58B9F7F8F18}"/>
              </a:ext>
            </a:extLst>
          </p:cNvPr>
          <p:cNvSpPr>
            <a:spLocks noGrp="1" noChangeArrowheads="1"/>
          </p:cNvSpPr>
          <p:nvPr>
            <p:ph type="title"/>
          </p:nvPr>
        </p:nvSpPr>
        <p:spPr bwMode="auto">
          <a:xfrm>
            <a:off x="1485900" y="1063231"/>
            <a:ext cx="6172200" cy="962025"/>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3000" dirty="0">
                <a:effectLst>
                  <a:outerShdw blurRad="38100" dist="38100" dir="2700000" algn="tl">
                    <a:srgbClr val="C0C0C0"/>
                  </a:outerShdw>
                </a:effectLst>
                <a:ea typeface="宋体" pitchFamily="2" charset="-122"/>
              </a:rPr>
              <a:t>Incentive Problems</a:t>
            </a:r>
            <a:br>
              <a:rPr lang="en-US" altLang="zh-CN" sz="3000" dirty="0">
                <a:effectLst>
                  <a:outerShdw blurRad="38100" dist="38100" dir="2700000" algn="tl">
                    <a:srgbClr val="C0C0C0"/>
                  </a:outerShdw>
                </a:effectLst>
                <a:ea typeface="宋体" pitchFamily="2" charset="-122"/>
              </a:rPr>
            </a:br>
            <a:r>
              <a:rPr lang="zh-CN" altLang="en-US" sz="2700" b="1" dirty="0">
                <a:effectLst>
                  <a:outerShdw blurRad="38100" dist="38100" dir="2700000" algn="tl">
                    <a:srgbClr val="C0C0C0"/>
                  </a:outerShdw>
                </a:effectLst>
                <a:ea typeface="楷体_GB2312" pitchFamily="49" charset="-122"/>
              </a:rPr>
              <a:t>激励问题</a:t>
            </a:r>
          </a:p>
        </p:txBody>
      </p:sp>
      <p:sp>
        <p:nvSpPr>
          <p:cNvPr id="579587" name="Rectangle 3">
            <a:extLst>
              <a:ext uri="{FF2B5EF4-FFF2-40B4-BE49-F238E27FC236}">
                <a16:creationId xmlns:a16="http://schemas.microsoft.com/office/drawing/2014/main" id="{9E2D7336-D18E-404E-9AC3-0CFEF1981D7A}"/>
              </a:ext>
            </a:extLst>
          </p:cNvPr>
          <p:cNvSpPr>
            <a:spLocks noGrp="1" noChangeArrowheads="1"/>
          </p:cNvSpPr>
          <p:nvPr>
            <p:ph type="body" sz="half" idx="1"/>
          </p:nvPr>
        </p:nvSpPr>
        <p:spPr>
          <a:xfrm>
            <a:off x="1549005" y="2240760"/>
            <a:ext cx="5993606" cy="2165747"/>
          </a:xfrm>
        </p:spPr>
        <p:txBody>
          <a:bodyPr/>
          <a:lstStyle/>
          <a:p>
            <a:pPr>
              <a:lnSpc>
                <a:spcPct val="125000"/>
              </a:lnSpc>
              <a:spcBef>
                <a:spcPct val="30000"/>
              </a:spcBef>
            </a:pPr>
            <a:r>
              <a:rPr lang="zh-CN" altLang="en-US" sz="1950" b="1">
                <a:solidFill>
                  <a:srgbClr val="0101FF"/>
                </a:solidFill>
                <a:latin typeface="Times New Roman" panose="02020603050405020304" pitchFamily="18" charset="0"/>
                <a:ea typeface="宋体" panose="02010600030101010101" pitchFamily="2" charset="-122"/>
              </a:rPr>
              <a:t>激励问题限制了金融系统执行某些功能的能力。</a:t>
            </a:r>
            <a:endParaRPr lang="en-US" altLang="zh-CN" sz="1950" b="1">
              <a:solidFill>
                <a:srgbClr val="0101FF"/>
              </a:solidFill>
              <a:latin typeface="Times New Roman" panose="02020603050405020304" pitchFamily="18" charset="0"/>
              <a:ea typeface="宋体" panose="02010600030101010101" pitchFamily="2" charset="-122"/>
            </a:endParaRPr>
          </a:p>
          <a:p>
            <a:pPr lvl="1">
              <a:lnSpc>
                <a:spcPct val="125000"/>
              </a:lnSpc>
              <a:spcBef>
                <a:spcPct val="30000"/>
              </a:spcBef>
            </a:pPr>
            <a:r>
              <a:rPr lang="zh-CN" altLang="en-US" sz="1800" b="1">
                <a:latin typeface="Times New Roman" panose="02020603050405020304" pitchFamily="18" charset="0"/>
                <a:ea typeface="楷体_GB2312"/>
                <a:cs typeface="楷体_GB2312"/>
              </a:rPr>
              <a:t>信贷配给（</a:t>
            </a:r>
            <a:r>
              <a:rPr lang="en-US" altLang="zh-CN" sz="1800" b="1">
                <a:latin typeface="Times New Roman" panose="02020603050405020304" pitchFamily="18" charset="0"/>
                <a:ea typeface="宋体" panose="02010600030101010101" pitchFamily="2" charset="-122"/>
              </a:rPr>
              <a:t> Credit Rationing </a:t>
            </a:r>
            <a:r>
              <a:rPr lang="zh-CN" altLang="en-US" sz="1800" b="1">
                <a:latin typeface="Times New Roman" panose="02020603050405020304" pitchFamily="18" charset="0"/>
                <a:ea typeface="楷体_GB2312"/>
                <a:cs typeface="楷体_GB2312"/>
              </a:rPr>
              <a:t>）</a:t>
            </a:r>
          </a:p>
          <a:p>
            <a:pPr lvl="1">
              <a:lnSpc>
                <a:spcPct val="125000"/>
              </a:lnSpc>
              <a:spcBef>
                <a:spcPct val="30000"/>
              </a:spcBef>
            </a:pPr>
            <a:r>
              <a:rPr lang="zh-CN" altLang="en-US" sz="1800" b="1">
                <a:latin typeface="Times New Roman" panose="02020603050405020304" pitchFamily="18" charset="0"/>
                <a:ea typeface="楷体_GB2312"/>
                <a:cs typeface="楷体_GB2312"/>
              </a:rPr>
              <a:t>中小企业融资难（</a:t>
            </a:r>
            <a:r>
              <a:rPr lang="en-US" altLang="zh-CN" sz="1800" b="1">
                <a:latin typeface="Times New Roman" panose="02020603050405020304" pitchFamily="18" charset="0"/>
                <a:ea typeface="宋体" panose="02010600030101010101" pitchFamily="2" charset="-122"/>
              </a:rPr>
              <a:t> Financing of SMEs </a:t>
            </a:r>
            <a:r>
              <a:rPr lang="zh-CN" altLang="en-US" sz="1800" b="1">
                <a:latin typeface="Times New Roman" panose="02020603050405020304" pitchFamily="18" charset="0"/>
                <a:ea typeface="楷体_GB2312"/>
                <a:cs typeface="楷体_GB2312"/>
              </a:rPr>
              <a:t>）</a:t>
            </a:r>
          </a:p>
          <a:p>
            <a:pPr lvl="1">
              <a:lnSpc>
                <a:spcPct val="125000"/>
              </a:lnSpc>
              <a:spcBef>
                <a:spcPct val="30000"/>
              </a:spcBef>
            </a:pPr>
            <a:r>
              <a:rPr lang="en-US" altLang="zh-CN" sz="1800" b="1">
                <a:latin typeface="Times New Roman" panose="02020603050405020304" pitchFamily="18" charset="0"/>
                <a:ea typeface="楷体_GB2312"/>
                <a:cs typeface="楷体_GB2312"/>
              </a:rPr>
              <a:t>IPO</a:t>
            </a:r>
            <a:r>
              <a:rPr lang="zh-CN" altLang="en-US" sz="1800" b="1">
                <a:latin typeface="Times New Roman" panose="02020603050405020304" pitchFamily="18" charset="0"/>
                <a:ea typeface="楷体_GB2312"/>
                <a:cs typeface="楷体_GB2312"/>
              </a:rPr>
              <a:t>抑价（</a:t>
            </a:r>
            <a:r>
              <a:rPr lang="en-US" altLang="zh-CN" sz="1800" b="1">
                <a:latin typeface="Times New Roman" panose="02020603050405020304" pitchFamily="18" charset="0"/>
                <a:ea typeface="楷体_GB2312"/>
                <a:cs typeface="楷体_GB2312"/>
              </a:rPr>
              <a:t> IPO Underpricing </a:t>
            </a:r>
            <a:r>
              <a:rPr lang="zh-CN" altLang="en-US" sz="1800" b="1">
                <a:latin typeface="Times New Roman" panose="02020603050405020304" pitchFamily="18" charset="0"/>
                <a:ea typeface="楷体_GB2312"/>
                <a:cs typeface="楷体_GB2312"/>
              </a:rPr>
              <a:t>）</a:t>
            </a:r>
          </a:p>
          <a:p>
            <a:pPr lvl="1">
              <a:lnSpc>
                <a:spcPct val="125000"/>
              </a:lnSpc>
              <a:spcBef>
                <a:spcPct val="30000"/>
              </a:spcBef>
            </a:pPr>
            <a:r>
              <a:rPr lang="zh-CN" altLang="en-US" sz="1800" b="1">
                <a:latin typeface="Times New Roman" panose="02020603050405020304" pitchFamily="18" charset="0"/>
                <a:ea typeface="楷体_GB2312"/>
                <a:cs typeface="楷体_GB2312"/>
              </a:rPr>
              <a:t>资本市场效率低下（</a:t>
            </a:r>
            <a:r>
              <a:rPr lang="en-US" altLang="zh-CN" sz="1800" b="1">
                <a:latin typeface="Times New Roman" panose="02020603050405020304" pitchFamily="18" charset="0"/>
                <a:ea typeface="楷体_GB2312"/>
                <a:cs typeface="楷体_GB2312"/>
              </a:rPr>
              <a:t> Efficiency of Stock Market </a:t>
            </a:r>
            <a:r>
              <a:rPr lang="zh-CN" altLang="en-US" sz="1800" b="1">
                <a:latin typeface="Times New Roman" panose="02020603050405020304" pitchFamily="18" charset="0"/>
                <a:ea typeface="楷体_GB2312"/>
                <a:cs typeface="楷体_GB2312"/>
              </a:rPr>
              <a:t>）</a:t>
            </a:r>
            <a:endParaRPr lang="en-US" altLang="zh-CN" b="1">
              <a:latin typeface="Times New Roman" panose="02020603050405020304" pitchFamily="18" charset="0"/>
              <a:ea typeface="宋体" panose="02010600030101010101" pitchFamily="2" charset="-122"/>
            </a:endParaRPr>
          </a:p>
        </p:txBody>
      </p:sp>
      <p:graphicFrame>
        <p:nvGraphicFramePr>
          <p:cNvPr id="579718" name="Group 134">
            <a:extLst>
              <a:ext uri="{FF2B5EF4-FFF2-40B4-BE49-F238E27FC236}">
                <a16:creationId xmlns:a16="http://schemas.microsoft.com/office/drawing/2014/main" id="{C646A43F-388D-4928-A1CA-A500AA9AD997}"/>
              </a:ext>
            </a:extLst>
          </p:cNvPr>
          <p:cNvGraphicFramePr>
            <a:graphicFrameLocks noGrp="1"/>
          </p:cNvGraphicFramePr>
          <p:nvPr>
            <p:ph sz="half" idx="2"/>
          </p:nvPr>
        </p:nvGraphicFramePr>
        <p:xfrm>
          <a:off x="1763316" y="4544616"/>
          <a:ext cx="5562600" cy="937032"/>
        </p:xfrm>
        <a:graphic>
          <a:graphicData uri="http://schemas.openxmlformats.org/drawingml/2006/table">
            <a:tbl>
              <a:tblPr/>
              <a:tblGrid>
                <a:gridCol w="1101328">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8891">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951309">
                  <a:extLst>
                    <a:ext uri="{9D8B030D-6E8A-4147-A177-3AD203B41FA5}">
                      <a16:colId xmlns:a16="http://schemas.microsoft.com/office/drawing/2014/main" val="20005"/>
                    </a:ext>
                  </a:extLst>
                </a:gridCol>
                <a:gridCol w="917972">
                  <a:extLst>
                    <a:ext uri="{9D8B030D-6E8A-4147-A177-3AD203B41FA5}">
                      <a16:colId xmlns:a16="http://schemas.microsoft.com/office/drawing/2014/main" val="20006"/>
                    </a:ext>
                  </a:extLst>
                </a:gridCol>
              </a:tblGrid>
              <a:tr h="251384">
                <a:tc rowSpan="2">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黑体" pitchFamily="49" charset="-122"/>
                          <a:cs typeface="Times New Roman" pitchFamily="18" charset="0"/>
                        </a:rPr>
                        <a:t>变量</a:t>
                      </a:r>
                      <a:endParaRPr kumimoji="0" lang="zh-CN" altLang="en-US" sz="1200" b="1" i="0" u="none" strike="noStrike" cap="none" normalizeH="0" baseline="0">
                        <a:ln>
                          <a:noFill/>
                        </a:ln>
                        <a:solidFill>
                          <a:schemeClr val="tx1"/>
                        </a:solidFill>
                        <a:effectLst/>
                        <a:latin typeface="Times New Roman" pitchFamily="18" charset="0"/>
                        <a:ea typeface="黑体" pitchFamily="49"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solidFill>
                      <a:srgbClr val="FF9900"/>
                    </a:solidFill>
                  </a:tcPr>
                </a:tc>
                <a:tc gridSpan="2">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Times New Roman" pitchFamily="18" charset="0"/>
                          <a:ea typeface="黑体" pitchFamily="49" charset="-122"/>
                          <a:cs typeface="Times New Roman" pitchFamily="18" charset="0"/>
                        </a:rPr>
                        <a:t>VC</a:t>
                      </a:r>
                      <a:r>
                        <a:rPr kumimoji="0" lang="zh-CN" altLang="en-US" sz="1200" b="1" i="0" u="none" strike="noStrike" cap="none" normalizeH="0" baseline="0">
                          <a:ln>
                            <a:noFill/>
                          </a:ln>
                          <a:solidFill>
                            <a:srgbClr val="000000"/>
                          </a:solidFill>
                          <a:effectLst/>
                          <a:latin typeface="Times New Roman" pitchFamily="18" charset="0"/>
                          <a:ea typeface="黑体" pitchFamily="49" charset="-122"/>
                          <a:cs typeface="Times New Roman" pitchFamily="18" charset="0"/>
                        </a:rPr>
                        <a:t>参与企业</a:t>
                      </a:r>
                      <a:endParaRPr kumimoji="0" lang="zh-CN" altLang="en-US" sz="1200" b="1" i="0" u="none" strike="noStrike" cap="none" normalizeH="0" baseline="0">
                        <a:ln>
                          <a:noFill/>
                        </a:ln>
                        <a:solidFill>
                          <a:schemeClr val="tx1"/>
                        </a:solidFill>
                        <a:effectLst/>
                        <a:latin typeface="Times New Roman" pitchFamily="18" charset="0"/>
                        <a:ea typeface="黑体" pitchFamily="49"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9900"/>
                    </a:solidFill>
                  </a:tcPr>
                </a:tc>
                <a:tc hMerge="1">
                  <a:txBody>
                    <a:bodyPr/>
                    <a:lstStyle/>
                    <a:p>
                      <a:endParaRPr lang="zh-CN" altLang="en-US"/>
                    </a:p>
                  </a:txBody>
                  <a:tcPr/>
                </a:tc>
                <a:tc gridSpan="2">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黑体" pitchFamily="49" charset="-122"/>
                          <a:cs typeface="Times New Roman" pitchFamily="18" charset="0"/>
                        </a:rPr>
                        <a:t>无</a:t>
                      </a:r>
                      <a:r>
                        <a:rPr kumimoji="0" lang="en-US" altLang="zh-CN" sz="1200" b="1" i="0" u="none" strike="noStrike" cap="none" normalizeH="0" baseline="0">
                          <a:ln>
                            <a:noFill/>
                          </a:ln>
                          <a:solidFill>
                            <a:srgbClr val="000000"/>
                          </a:solidFill>
                          <a:effectLst/>
                          <a:latin typeface="Times New Roman" pitchFamily="18" charset="0"/>
                          <a:ea typeface="黑体" pitchFamily="49" charset="-122"/>
                          <a:cs typeface="Times New Roman" pitchFamily="18" charset="0"/>
                        </a:rPr>
                        <a:t>VC</a:t>
                      </a:r>
                      <a:r>
                        <a:rPr kumimoji="0" lang="zh-CN" altLang="en-US" sz="1200" b="1" i="0" u="none" strike="noStrike" cap="none" normalizeH="0" baseline="0">
                          <a:ln>
                            <a:noFill/>
                          </a:ln>
                          <a:solidFill>
                            <a:srgbClr val="000000"/>
                          </a:solidFill>
                          <a:effectLst/>
                          <a:latin typeface="Times New Roman" pitchFamily="18" charset="0"/>
                          <a:ea typeface="黑体" pitchFamily="49" charset="-122"/>
                          <a:cs typeface="Times New Roman" pitchFamily="18" charset="0"/>
                        </a:rPr>
                        <a:t>参与企业</a:t>
                      </a:r>
                      <a:endParaRPr kumimoji="0" lang="zh-CN" altLang="en-US" sz="1200" b="1" i="0" u="none" strike="noStrike" cap="none" normalizeH="0" baseline="0">
                        <a:ln>
                          <a:noFill/>
                        </a:ln>
                        <a:solidFill>
                          <a:schemeClr val="tx1"/>
                        </a:solidFill>
                        <a:effectLst/>
                        <a:latin typeface="Times New Roman" pitchFamily="18" charset="0"/>
                        <a:ea typeface="黑体" pitchFamily="49"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9900"/>
                    </a:solidFill>
                  </a:tcPr>
                </a:tc>
                <a:tc hMerge="1">
                  <a:txBody>
                    <a:bodyPr/>
                    <a:lstStyle/>
                    <a:p>
                      <a:endParaRPr lang="zh-CN" altLang="en-US"/>
                    </a:p>
                  </a:txBody>
                  <a:tcPr/>
                </a:tc>
                <a:tc gridSpan="2">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黑体" pitchFamily="49" charset="-122"/>
                          <a:cs typeface="Times New Roman" pitchFamily="18" charset="0"/>
                        </a:rPr>
                        <a:t>差异性检验</a:t>
                      </a:r>
                      <a:endParaRPr kumimoji="0" lang="zh-CN" altLang="en-US" sz="1200" b="1" i="0" u="none" strike="noStrike" cap="none" normalizeH="0" baseline="0">
                        <a:ln>
                          <a:noFill/>
                        </a:ln>
                        <a:solidFill>
                          <a:schemeClr val="tx1"/>
                        </a:solidFill>
                        <a:effectLst/>
                        <a:latin typeface="Times New Roman" pitchFamily="18" charset="0"/>
                        <a:ea typeface="黑体" pitchFamily="49"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9900"/>
                    </a:solidFill>
                  </a:tcPr>
                </a:tc>
                <a:tc hMerge="1">
                  <a:txBody>
                    <a:bodyPr/>
                    <a:lstStyle/>
                    <a:p>
                      <a:endParaRPr lang="zh-CN" altLang="en-US"/>
                    </a:p>
                  </a:txBody>
                  <a:tcPr/>
                </a:tc>
                <a:extLst>
                  <a:ext uri="{0D108BD9-81ED-4DB2-BD59-A6C34878D82A}">
                    <a16:rowId xmlns:a16="http://schemas.microsoft.com/office/drawing/2014/main" val="10000"/>
                  </a:ext>
                </a:extLst>
              </a:tr>
              <a:tr h="251384">
                <a:tc vMerge="1">
                  <a:txBody>
                    <a:bodyPr/>
                    <a:lstStyle/>
                    <a:p>
                      <a:endParaRPr lang="zh-CN" alt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中位数</a:t>
                      </a:r>
                      <a:endPar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solidFill>
                      <a:srgbClr val="FF990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均值</a:t>
                      </a:r>
                      <a:endPar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solidFill>
                      <a:srgbClr val="FF990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中位数</a:t>
                      </a:r>
                      <a:endPar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solidFill>
                      <a:srgbClr val="FF990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均值</a:t>
                      </a:r>
                      <a:endPar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solidFill>
                      <a:srgbClr val="FF990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中位数</a:t>
                      </a:r>
                      <a:endPar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solidFill>
                      <a:srgbClr val="FF990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均值</a:t>
                      </a:r>
                      <a:endPar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solidFill>
                      <a:srgbClr val="FF9900"/>
                    </a:solidFill>
                  </a:tcPr>
                </a:tc>
                <a:extLst>
                  <a:ext uri="{0D108BD9-81ED-4DB2-BD59-A6C34878D82A}">
                    <a16:rowId xmlns:a16="http://schemas.microsoft.com/office/drawing/2014/main" val="10001"/>
                  </a:ext>
                </a:extLst>
              </a:tr>
              <a:tr h="43426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200" b="1" i="1" u="none" strike="noStrike" cap="none" normalizeH="0" baseline="0">
                          <a:ln>
                            <a:noFill/>
                          </a:ln>
                          <a:solidFill>
                            <a:srgbClr val="000000"/>
                          </a:solidFill>
                          <a:effectLst/>
                          <a:latin typeface="Times New Roman" pitchFamily="18" charset="0"/>
                          <a:ea typeface="宋体" pitchFamily="2" charset="-122"/>
                          <a:cs typeface="Times New Roman" pitchFamily="18" charset="0"/>
                        </a:rPr>
                        <a:t>IPO </a:t>
                      </a: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抑价率</a:t>
                      </a:r>
                      <a:endPar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46.13%</a:t>
                      </a:r>
                      <a:endParaRPr kumimoji="0" lang="en-US" altLang="zh-CN"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56.16%</a:t>
                      </a:r>
                      <a:endParaRPr kumimoji="0" lang="en-US" altLang="zh-CN"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39.63%</a:t>
                      </a:r>
                      <a:endParaRPr kumimoji="0" lang="en-US" altLang="zh-CN"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47.59%</a:t>
                      </a:r>
                      <a:endParaRPr kumimoji="0" lang="en-US" altLang="zh-CN"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6.5%</a:t>
                      </a:r>
                      <a:endParaRPr kumimoji="0" lang="en-US" altLang="zh-CN"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a:t>
                      </a:r>
                      <a:r>
                        <a:rPr kumimoji="0" lang="en-US" altLang="zh-CN"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0.7624</a:t>
                      </a: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a:t>
                      </a:r>
                      <a:endPar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8.57%</a:t>
                      </a:r>
                      <a:endParaRPr kumimoji="0" lang="en-US" altLang="zh-CN"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a:t>
                      </a:r>
                      <a:r>
                        <a:rPr kumimoji="0" lang="en-US" altLang="zh-CN"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0.8090</a:t>
                      </a:r>
                      <a:r>
                        <a:rPr kumimoji="0" lang="zh-CN" altLang="en-US" sz="12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a:t>
                      </a:r>
                      <a:endParaRPr kumimoji="0" lang="zh-CN" altLang="en-US" sz="12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34252" marB="34252"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7680788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9587">
                                            <p:txEl>
                                              <p:pRg st="0" end="0"/>
                                            </p:txEl>
                                          </p:spTgt>
                                        </p:tgtEl>
                                        <p:attrNameLst>
                                          <p:attrName>style.visibility</p:attrName>
                                        </p:attrNameLst>
                                      </p:cBhvr>
                                      <p:to>
                                        <p:strVal val="visible"/>
                                      </p:to>
                                    </p:set>
                                    <p:animEffect transition="in" filter="blinds(horizontal)">
                                      <p:cBhvr>
                                        <p:cTn id="7" dur="500"/>
                                        <p:tgtEl>
                                          <p:spTgt spid="5795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9587">
                                            <p:txEl>
                                              <p:pRg st="1" end="1"/>
                                            </p:txEl>
                                          </p:spTgt>
                                        </p:tgtEl>
                                        <p:attrNameLst>
                                          <p:attrName>style.visibility</p:attrName>
                                        </p:attrNameLst>
                                      </p:cBhvr>
                                      <p:to>
                                        <p:strVal val="visible"/>
                                      </p:to>
                                    </p:set>
                                    <p:animEffect transition="in" filter="blinds(horizontal)">
                                      <p:cBhvr>
                                        <p:cTn id="12" dur="500"/>
                                        <p:tgtEl>
                                          <p:spTgt spid="5795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9587">
                                            <p:txEl>
                                              <p:pRg st="2" end="2"/>
                                            </p:txEl>
                                          </p:spTgt>
                                        </p:tgtEl>
                                        <p:attrNameLst>
                                          <p:attrName>style.visibility</p:attrName>
                                        </p:attrNameLst>
                                      </p:cBhvr>
                                      <p:to>
                                        <p:strVal val="visible"/>
                                      </p:to>
                                    </p:set>
                                    <p:animEffect transition="in" filter="blinds(horizontal)">
                                      <p:cBhvr>
                                        <p:cTn id="17" dur="500"/>
                                        <p:tgtEl>
                                          <p:spTgt spid="5795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9587">
                                            <p:txEl>
                                              <p:pRg st="3" end="3"/>
                                            </p:txEl>
                                          </p:spTgt>
                                        </p:tgtEl>
                                        <p:attrNameLst>
                                          <p:attrName>style.visibility</p:attrName>
                                        </p:attrNameLst>
                                      </p:cBhvr>
                                      <p:to>
                                        <p:strVal val="visible"/>
                                      </p:to>
                                    </p:set>
                                    <p:animEffect transition="in" filter="blinds(horizontal)">
                                      <p:cBhvr>
                                        <p:cTn id="22" dur="500"/>
                                        <p:tgtEl>
                                          <p:spTgt spid="579587">
                                            <p:txEl>
                                              <p:pRg st="3" end="3"/>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579718"/>
                                        </p:tgtEl>
                                        <p:attrNameLst>
                                          <p:attrName>style.visibility</p:attrName>
                                        </p:attrNameLst>
                                      </p:cBhvr>
                                      <p:to>
                                        <p:strVal val="visible"/>
                                      </p:to>
                                    </p:set>
                                    <p:animEffect transition="in" filter="box(in)">
                                      <p:cBhvr>
                                        <p:cTn id="25" dur="500"/>
                                        <p:tgtEl>
                                          <p:spTgt spid="57971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79587">
                                            <p:txEl>
                                              <p:pRg st="4" end="4"/>
                                            </p:txEl>
                                          </p:spTgt>
                                        </p:tgtEl>
                                        <p:attrNameLst>
                                          <p:attrName>style.visibility</p:attrName>
                                        </p:attrNameLst>
                                      </p:cBhvr>
                                      <p:to>
                                        <p:strVal val="visible"/>
                                      </p:to>
                                    </p:set>
                                    <p:animEffect transition="in" filter="blinds(horizontal)">
                                      <p:cBhvr>
                                        <p:cTn id="30" dur="500"/>
                                        <p:tgtEl>
                                          <p:spTgt spid="5795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1" name="Rectangle 3">
            <a:extLst>
              <a:ext uri="{FF2B5EF4-FFF2-40B4-BE49-F238E27FC236}">
                <a16:creationId xmlns:a16="http://schemas.microsoft.com/office/drawing/2014/main" id="{2FC554E8-BF26-4792-92D1-A3E13DCF4C0B}"/>
              </a:ext>
            </a:extLst>
          </p:cNvPr>
          <p:cNvSpPr>
            <a:spLocks noGrp="1" noChangeArrowheads="1"/>
          </p:cNvSpPr>
          <p:nvPr>
            <p:ph type="title"/>
          </p:nvPr>
        </p:nvSpPr>
        <p:spPr bwMode="auto">
          <a:xfrm>
            <a:off x="1428750" y="682386"/>
            <a:ext cx="6115050" cy="965437"/>
          </a:xfrm>
          <a:ln>
            <a:miter lim="800000"/>
            <a:headEnd/>
            <a:tailEnd/>
          </a:ln>
        </p:spPr>
        <p:txBody>
          <a:bodyPr vert="horz" wrap="square" lIns="68580" tIns="34290" rIns="68580" bIns="34290" numCol="1" anchor="t" anchorCtr="0" compatLnSpc="1">
            <a:prstTxWarp prst="textNoShape">
              <a:avLst/>
            </a:prstTxWarp>
          </a:bodyPr>
          <a:lstStyle/>
          <a:p>
            <a:pPr>
              <a:defRPr/>
            </a:pPr>
            <a:r>
              <a:rPr lang="en-US" altLang="zh-CN" sz="2400" dirty="0">
                <a:effectLst>
                  <a:outerShdw blurRad="38100" dist="38100" dir="2700000" algn="tl">
                    <a:srgbClr val="C0C0C0"/>
                  </a:outerShdw>
                </a:effectLst>
                <a:ea typeface="宋体" pitchFamily="2" charset="-122"/>
              </a:rPr>
              <a:t>Dealing with Incentive Problems</a:t>
            </a:r>
            <a:br>
              <a:rPr lang="en-US" altLang="zh-CN" sz="3000" dirty="0">
                <a:effectLst>
                  <a:outerShdw blurRad="38100" dist="38100" dir="2700000" algn="tl">
                    <a:srgbClr val="C0C0C0"/>
                  </a:outerShdw>
                </a:effectLst>
                <a:ea typeface="宋体" pitchFamily="2" charset="-122"/>
              </a:rPr>
            </a:br>
            <a:r>
              <a:rPr lang="zh-CN" altLang="en-US" sz="3600" dirty="0">
                <a:effectLst>
                  <a:outerShdw blurRad="38100" dist="38100" dir="2700000" algn="tl">
                    <a:srgbClr val="C0C0C0"/>
                  </a:outerShdw>
                </a:effectLst>
                <a:ea typeface="宋体" pitchFamily="2" charset="-122"/>
              </a:rPr>
              <a:t>处理激励问题</a:t>
            </a:r>
            <a:endParaRPr lang="zh-CN" altLang="en-US" sz="3000" dirty="0">
              <a:effectLst>
                <a:outerShdw blurRad="38100" dist="38100" dir="2700000" algn="tl">
                  <a:srgbClr val="C0C0C0"/>
                </a:outerShdw>
              </a:effectLst>
              <a:ea typeface="宋体" pitchFamily="2" charset="-122"/>
            </a:endParaRPr>
          </a:p>
        </p:txBody>
      </p:sp>
      <p:sp>
        <p:nvSpPr>
          <p:cNvPr id="580610" name="Rectangle 2">
            <a:extLst>
              <a:ext uri="{FF2B5EF4-FFF2-40B4-BE49-F238E27FC236}">
                <a16:creationId xmlns:a16="http://schemas.microsoft.com/office/drawing/2014/main" id="{5B52842A-DB26-4A00-8612-D4E76F9A9170}"/>
              </a:ext>
            </a:extLst>
          </p:cNvPr>
          <p:cNvSpPr>
            <a:spLocks noGrp="1" noChangeArrowheads="1"/>
          </p:cNvSpPr>
          <p:nvPr>
            <p:ph idx="1"/>
          </p:nvPr>
        </p:nvSpPr>
        <p:spPr>
          <a:xfrm>
            <a:off x="965200" y="1801853"/>
            <a:ext cx="6776720" cy="2915840"/>
          </a:xfrm>
        </p:spPr>
        <p:txBody>
          <a:bodyPr/>
          <a:lstStyle/>
          <a:p>
            <a:pPr>
              <a:lnSpc>
                <a:spcPct val="125000"/>
              </a:lnSpc>
            </a:pPr>
            <a:r>
              <a:rPr lang="zh-CN" altLang="en-US" b="1" dirty="0">
                <a:latin typeface="Times New Roman" panose="02020603050405020304" pitchFamily="18" charset="0"/>
                <a:ea typeface="宋体" panose="02010600030101010101" pitchFamily="2" charset="-122"/>
              </a:rPr>
              <a:t>运作良好的金融系统有助于解决激励问题。</a:t>
            </a:r>
            <a:endParaRPr lang="en-US" altLang="zh-CN" b="1" dirty="0">
              <a:latin typeface="Times New Roman" panose="02020603050405020304" pitchFamily="18" charset="0"/>
              <a:ea typeface="宋体" panose="02010600030101010101" pitchFamily="2" charset="-122"/>
            </a:endParaRPr>
          </a:p>
          <a:p>
            <a:pPr lvl="1">
              <a:lnSpc>
                <a:spcPct val="125000"/>
              </a:lnSpc>
            </a:pPr>
            <a:r>
              <a:rPr lang="zh-CN" altLang="en-US" sz="2000" dirty="0">
                <a:latin typeface="Times New Roman" panose="02020603050405020304" pitchFamily="18" charset="0"/>
                <a:ea typeface="宋体" panose="02010600030101010101" pitchFamily="2" charset="-122"/>
              </a:rPr>
              <a:t>贷款抵押（</a:t>
            </a:r>
            <a:r>
              <a:rPr lang="en-US" altLang="zh-CN" sz="2000" dirty="0">
                <a:latin typeface="Times New Roman" panose="02020603050405020304" pitchFamily="18" charset="0"/>
                <a:ea typeface="宋体" panose="02010600030101010101" pitchFamily="2" charset="-122"/>
              </a:rPr>
              <a:t>collateralization</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lvl="1">
              <a:lnSpc>
                <a:spcPct val="125000"/>
              </a:lnSpc>
            </a:pPr>
            <a:r>
              <a:rPr lang="zh-CN" altLang="en-US" sz="2000" dirty="0">
                <a:latin typeface="Times New Roman" panose="02020603050405020304" pitchFamily="18" charset="0"/>
                <a:ea typeface="宋体" panose="02010600030101010101" pitchFamily="2" charset="-122"/>
              </a:rPr>
              <a:t>管理层绩效依赖于股票表现，比如股票期权</a:t>
            </a:r>
            <a:endParaRPr lang="en-US" altLang="zh-CN" sz="2000" dirty="0">
              <a:latin typeface="Times New Roman" panose="02020603050405020304" pitchFamily="18" charset="0"/>
              <a:ea typeface="宋体" panose="02010600030101010101" pitchFamily="2" charset="-122"/>
            </a:endParaRPr>
          </a:p>
          <a:p>
            <a:pPr lvl="1">
              <a:lnSpc>
                <a:spcPct val="125000"/>
              </a:lnSpc>
            </a:pPr>
            <a:r>
              <a:rPr lang="zh-CN" altLang="en-US" sz="2000" dirty="0">
                <a:latin typeface="Times New Roman" panose="02020603050405020304" pitchFamily="18" charset="0"/>
                <a:ea typeface="宋体" panose="02010600030101010101" pitchFamily="2" charset="-122"/>
              </a:rPr>
              <a:t>缓解股东与债权人的利益冲突，“权益参与者（</a:t>
            </a:r>
            <a:r>
              <a:rPr lang="en-US" altLang="zh-CN" sz="2000" dirty="0">
                <a:latin typeface="Times New Roman" panose="02020603050405020304" pitchFamily="18" charset="0"/>
                <a:ea typeface="宋体" panose="02010600030101010101" pitchFamily="2" charset="-122"/>
              </a:rPr>
              <a:t>equity-kickers</a:t>
            </a:r>
            <a:r>
              <a:rPr lang="zh-CN" altLang="en-US" sz="2000" dirty="0">
                <a:latin typeface="Times New Roman" panose="02020603050405020304" pitchFamily="18" charset="0"/>
                <a:ea typeface="宋体" panose="02010600030101010101" pitchFamily="2" charset="-122"/>
              </a:rPr>
              <a:t>）”让债权人分享给与股东的收益、可转换债券给与债权人转股的权利</a:t>
            </a:r>
            <a:endParaRPr lang="en-US" altLang="zh-CN" sz="2000" dirty="0">
              <a:latin typeface="Times New Roman" panose="02020603050405020304" pitchFamily="18" charset="0"/>
              <a:ea typeface="宋体" panose="02010600030101010101" pitchFamily="2" charset="-122"/>
            </a:endParaRPr>
          </a:p>
          <a:p>
            <a:pPr lvl="1">
              <a:lnSpc>
                <a:spcPct val="125000"/>
              </a:lnSpc>
            </a:pPr>
            <a:endParaRPr lang="en-US" altLang="zh-CN" sz="2000" b="1" dirty="0">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58283EB7-6EAC-4544-8042-CEAC7D3373D1}"/>
              </a:ext>
            </a:extLst>
          </p:cNvPr>
          <p:cNvSpPr txBox="1"/>
          <p:nvPr/>
        </p:nvSpPr>
        <p:spPr>
          <a:xfrm>
            <a:off x="894080" y="4779923"/>
            <a:ext cx="5608320" cy="1477328"/>
          </a:xfrm>
          <a:prstGeom prst="rect">
            <a:avLst/>
          </a:prstGeom>
          <a:solidFill>
            <a:schemeClr val="accent2"/>
          </a:solidFill>
        </p:spPr>
        <p:txBody>
          <a:bodyPr wrap="square" rtlCol="0">
            <a:spAutoFit/>
          </a:bodyPr>
          <a:lstStyle/>
          <a:p>
            <a:r>
              <a:rPr lang="zh-CN" altLang="en-US" dirty="0"/>
              <a:t>小知识：人质，古称质子。古代派往敌方或他国去的人质。多为王子或世子等出身贵族的人。秦始皇的父亲秦庄襄王子楚、秦始皇的曾祖父秦昭襄王、战国燕太子丹都曾经做过质子。公主（女人）也曾作为质押，文成公主，昭君出塞等。</a:t>
            </a:r>
          </a:p>
        </p:txBody>
      </p:sp>
      <p:pic>
        <p:nvPicPr>
          <p:cNvPr id="8194" name="Picture 2">
            <a:extLst>
              <a:ext uri="{FF2B5EF4-FFF2-40B4-BE49-F238E27FC236}">
                <a16:creationId xmlns:a16="http://schemas.microsoft.com/office/drawing/2014/main" id="{869AB893-9A90-48CC-AFB7-666CFDE1D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462" y="4776365"/>
            <a:ext cx="1700676" cy="148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083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0610">
                                            <p:txEl>
                                              <p:pRg st="1" end="1"/>
                                            </p:txEl>
                                          </p:spTgt>
                                        </p:tgtEl>
                                        <p:attrNameLst>
                                          <p:attrName>style.visibility</p:attrName>
                                        </p:attrNameLst>
                                      </p:cBhvr>
                                      <p:to>
                                        <p:strVal val="visible"/>
                                      </p:to>
                                    </p:set>
                                    <p:animEffect transition="in" filter="blinds(horizontal)">
                                      <p:cBhvr>
                                        <p:cTn id="7" dur="500"/>
                                        <p:tgtEl>
                                          <p:spTgt spid="58061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0610">
                                            <p:txEl>
                                              <p:pRg st="3" end="3"/>
                                            </p:txEl>
                                          </p:spTgt>
                                        </p:tgtEl>
                                        <p:attrNameLst>
                                          <p:attrName>style.visibility</p:attrName>
                                        </p:attrNameLst>
                                      </p:cBhvr>
                                      <p:to>
                                        <p:strVal val="visible"/>
                                      </p:to>
                                    </p:set>
                                    <p:animEffect transition="in" filter="blinds(horizontal)">
                                      <p:cBhvr>
                                        <p:cTn id="12" dur="500"/>
                                        <p:tgtEl>
                                          <p:spTgt spid="5806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0610">
                                            <p:txEl>
                                              <p:pRg st="2" end="2"/>
                                            </p:txEl>
                                          </p:spTgt>
                                        </p:tgtEl>
                                        <p:attrNameLst>
                                          <p:attrName>style.visibility</p:attrName>
                                        </p:attrNameLst>
                                      </p:cBhvr>
                                      <p:to>
                                        <p:strVal val="visible"/>
                                      </p:to>
                                    </p:set>
                                    <p:animEffect transition="in" filter="blinds(horizontal)">
                                      <p:cBhvr>
                                        <p:cTn id="17" dur="500"/>
                                        <p:tgtEl>
                                          <p:spTgt spid="5806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194"/>
                                        </p:tgtEl>
                                        <p:attrNameLst>
                                          <p:attrName>style.visibility</p:attrName>
                                        </p:attrNameLst>
                                      </p:cBhvr>
                                      <p:to>
                                        <p:strVal val="visible"/>
                                      </p:to>
                                    </p:set>
                                    <p:anim calcmode="lin" valueType="num">
                                      <p:cBhvr additive="base">
                                        <p:cTn id="26" dur="500" fill="hold"/>
                                        <p:tgtEl>
                                          <p:spTgt spid="8194"/>
                                        </p:tgtEl>
                                        <p:attrNameLst>
                                          <p:attrName>ppt_x</p:attrName>
                                        </p:attrNameLst>
                                      </p:cBhvr>
                                      <p:tavLst>
                                        <p:tav tm="0">
                                          <p:val>
                                            <p:strVal val="#ppt_x"/>
                                          </p:val>
                                        </p:tav>
                                        <p:tav tm="100000">
                                          <p:val>
                                            <p:strVal val="#ppt_x"/>
                                          </p:val>
                                        </p:tav>
                                      </p:tavLst>
                                    </p:anim>
                                    <p:anim calcmode="lin" valueType="num">
                                      <p:cBhvr additive="base">
                                        <p:cTn id="27"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3F3FCD98-A4FE-4889-9529-1CB9161E32AA}"/>
              </a:ext>
            </a:extLst>
          </p:cNvPr>
          <p:cNvSpPr>
            <a:spLocks noGrp="1" noChangeArrowheads="1"/>
          </p:cNvSpPr>
          <p:nvPr>
            <p:ph type="title"/>
          </p:nvPr>
        </p:nvSpPr>
        <p:spPr bwMode="auto">
          <a:xfrm>
            <a:off x="1103551" y="601901"/>
            <a:ext cx="6572250" cy="514350"/>
          </a:xfrm>
          <a:ln>
            <a:miter lim="800000"/>
            <a:headEnd/>
            <a:tailEnd/>
          </a:ln>
        </p:spPr>
        <p:txBody>
          <a:bodyPr vert="horz" wrap="square" lIns="68580" tIns="34290" rIns="68580" bIns="34290" numCol="1" anchor="t"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金融创新</a:t>
            </a:r>
          </a:p>
        </p:txBody>
      </p:sp>
      <p:sp>
        <p:nvSpPr>
          <p:cNvPr id="138243" name="Rectangle 5">
            <a:extLst>
              <a:ext uri="{FF2B5EF4-FFF2-40B4-BE49-F238E27FC236}">
                <a16:creationId xmlns:a16="http://schemas.microsoft.com/office/drawing/2014/main" id="{B43ADAAB-73D8-40F4-964E-C218F4DCB2D8}"/>
              </a:ext>
            </a:extLst>
          </p:cNvPr>
          <p:cNvSpPr>
            <a:spLocks noGrp="1" noChangeArrowheads="1"/>
          </p:cNvSpPr>
          <p:nvPr>
            <p:ph idx="1"/>
          </p:nvPr>
        </p:nvSpPr>
        <p:spPr>
          <a:xfrm>
            <a:off x="1026160" y="1424624"/>
            <a:ext cx="7294880" cy="3025379"/>
          </a:xfrm>
        </p:spPr>
        <p:txBody>
          <a:bodyPr>
            <a:normAutofit/>
          </a:bodyPr>
          <a:lstStyle/>
          <a:p>
            <a:pPr>
              <a:lnSpc>
                <a:spcPct val="110000"/>
              </a:lnSpc>
              <a:spcBef>
                <a:spcPct val="50000"/>
              </a:spcBef>
            </a:pPr>
            <a:r>
              <a:rPr lang="zh-CN" altLang="en-US" sz="2400" b="1" dirty="0">
                <a:latin typeface="Times New Roman" panose="02020603050405020304" pitchFamily="18" charset="0"/>
                <a:ea typeface="宋体" panose="02010600030101010101" pitchFamily="2" charset="-122"/>
              </a:rPr>
              <a:t>金融创新不是由任何中央当局规划的，而是产生于企业家和企业的个体行动中。比如信用卡。</a:t>
            </a:r>
            <a:endParaRPr lang="en-US" altLang="zh-CN" sz="2400" b="1" dirty="0">
              <a:latin typeface="Times New Roman" panose="02020603050405020304" pitchFamily="18" charset="0"/>
              <a:ea typeface="宋体" panose="02010600030101010101" pitchFamily="2" charset="-122"/>
            </a:endParaRPr>
          </a:p>
          <a:p>
            <a:pPr>
              <a:lnSpc>
                <a:spcPct val="110000"/>
              </a:lnSpc>
              <a:spcBef>
                <a:spcPct val="50000"/>
              </a:spcBef>
            </a:pPr>
            <a:r>
              <a:rPr lang="zh-CN" altLang="en-US" sz="2400" b="1" dirty="0">
                <a:latin typeface="Times New Roman" panose="02020603050405020304" pitchFamily="18" charset="0"/>
                <a:ea typeface="宋体" panose="02010600030101010101" pitchFamily="2" charset="-122"/>
              </a:rPr>
              <a:t>金融创新的根本经济动因与其他创新一样，受亚当</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斯密“看不见的手”（</a:t>
            </a:r>
            <a:r>
              <a:rPr lang="en-US" altLang="zh-CN" sz="2400" b="1" i="1" dirty="0">
                <a:latin typeface="Times New Roman" panose="02020603050405020304" pitchFamily="18" charset="0"/>
                <a:ea typeface="宋体" panose="02010600030101010101" pitchFamily="2" charset="-122"/>
              </a:rPr>
              <a:t>invisible hand</a:t>
            </a:r>
            <a:r>
              <a:rPr lang="zh-CN" altLang="en-US" sz="2400" b="1" dirty="0">
                <a:latin typeface="Times New Roman" panose="02020603050405020304" pitchFamily="18" charset="0"/>
                <a:ea typeface="宋体" panose="02010600030101010101" pitchFamily="2" charset="-122"/>
              </a:rPr>
              <a:t>）经济规律的支配作用。</a:t>
            </a:r>
            <a:endParaRPr lang="en-US" altLang="zh-CN" sz="2400" b="1" dirty="0">
              <a:latin typeface="Times New Roman" panose="02020603050405020304" pitchFamily="18" charset="0"/>
              <a:ea typeface="宋体" panose="02010600030101010101" pitchFamily="2" charset="-122"/>
            </a:endParaRPr>
          </a:p>
          <a:p>
            <a:pPr>
              <a:lnSpc>
                <a:spcPct val="110000"/>
              </a:lnSpc>
              <a:spcBef>
                <a:spcPct val="50000"/>
              </a:spcBef>
            </a:pPr>
            <a:r>
              <a:rPr lang="zh-CN" altLang="en-US" sz="2400" b="1" dirty="0">
                <a:latin typeface="Times New Roman" panose="02020603050405020304" pitchFamily="18" charset="0"/>
                <a:ea typeface="宋体" panose="02010600030101010101" pitchFamily="2" charset="-122"/>
              </a:rPr>
              <a:t>金融创新的主要因素：技术的发展。竞争的需要。</a:t>
            </a:r>
            <a:endParaRPr lang="en-US" altLang="zh-CN" sz="24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98441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a:extLst>
              <a:ext uri="{FF2B5EF4-FFF2-40B4-BE49-F238E27FC236}">
                <a16:creationId xmlns:a16="http://schemas.microsoft.com/office/drawing/2014/main" id="{2C04FFB8-7317-4088-816B-DF9E24CEEFCB}"/>
              </a:ext>
            </a:extLst>
          </p:cNvPr>
          <p:cNvSpPr>
            <a:spLocks noGrp="1" noChangeArrowheads="1"/>
          </p:cNvSpPr>
          <p:nvPr>
            <p:ph type="title"/>
          </p:nvPr>
        </p:nvSpPr>
        <p:spPr bwMode="auto">
          <a:xfrm>
            <a:off x="1168685" y="592503"/>
            <a:ext cx="5829300" cy="571500"/>
          </a:xfrm>
          <a:ln>
            <a:miter lim="800000"/>
            <a:headEnd/>
            <a:tailEnd/>
          </a:ln>
        </p:spPr>
        <p:txBody>
          <a:bodyPr vert="horz" wrap="square" lIns="68580" tIns="34290" rIns="68580" bIns="34290" numCol="1" anchor="t" anchorCtr="0" compatLnSpc="1">
            <a:prstTxWarp prst="textNoShape">
              <a:avLst/>
            </a:prstTxWarp>
          </a:bodyPr>
          <a:lstStyle/>
          <a:p>
            <a:pPr>
              <a:defRPr/>
            </a:pPr>
            <a:r>
              <a:rPr lang="zh-CN" altLang="en-US" sz="3200" dirty="0">
                <a:effectLst>
                  <a:outerShdw blurRad="38100" dist="38100" dir="2700000" algn="tl">
                    <a:srgbClr val="C0C0C0"/>
                  </a:outerShdw>
                </a:effectLst>
                <a:ea typeface="宋体" pitchFamily="2" charset="-122"/>
              </a:rPr>
              <a:t>金融市场（</a:t>
            </a:r>
            <a:r>
              <a:rPr lang="en-US" altLang="zh-CN" sz="3200" dirty="0">
                <a:effectLst>
                  <a:outerShdw blurRad="38100" dist="38100" dir="2700000" algn="tl">
                    <a:srgbClr val="C0C0C0"/>
                  </a:outerShdw>
                </a:effectLst>
                <a:ea typeface="宋体" pitchFamily="2" charset="-122"/>
              </a:rPr>
              <a:t>Financial Markets</a:t>
            </a:r>
            <a:r>
              <a:rPr lang="zh-CN" altLang="en-US" sz="3200" dirty="0">
                <a:effectLst>
                  <a:outerShdw blurRad="38100" dist="38100" dir="2700000" algn="tl">
                    <a:srgbClr val="C0C0C0"/>
                  </a:outerShdw>
                </a:effectLst>
                <a:ea typeface="宋体" pitchFamily="2" charset="-122"/>
              </a:rPr>
              <a:t>）</a:t>
            </a:r>
            <a:endParaRPr lang="en-US" altLang="zh-CN" sz="3200" dirty="0">
              <a:effectLst>
                <a:outerShdw blurRad="38100" dist="38100" dir="2700000" algn="tl">
                  <a:srgbClr val="C0C0C0"/>
                </a:outerShdw>
              </a:effectLst>
              <a:ea typeface="宋体" pitchFamily="2" charset="-122"/>
            </a:endParaRPr>
          </a:p>
        </p:txBody>
      </p:sp>
      <p:sp>
        <p:nvSpPr>
          <p:cNvPr id="596995" name="Rectangle 3">
            <a:extLst>
              <a:ext uri="{FF2B5EF4-FFF2-40B4-BE49-F238E27FC236}">
                <a16:creationId xmlns:a16="http://schemas.microsoft.com/office/drawing/2014/main" id="{6FF787CC-F1F1-4CE7-966B-6EB6E7ACB238}"/>
              </a:ext>
            </a:extLst>
          </p:cNvPr>
          <p:cNvSpPr>
            <a:spLocks noGrp="1" noChangeArrowheads="1"/>
          </p:cNvSpPr>
          <p:nvPr>
            <p:ph idx="1"/>
          </p:nvPr>
        </p:nvSpPr>
        <p:spPr>
          <a:xfrm>
            <a:off x="1168685" y="1373339"/>
            <a:ext cx="7112286" cy="2839065"/>
          </a:xfrm>
        </p:spPr>
        <p:txBody>
          <a:bodyPr>
            <a:normAutofit/>
          </a:bodyPr>
          <a:lstStyle/>
          <a:p>
            <a:r>
              <a:rPr lang="zh-CN" altLang="en-US" sz="2400" b="1" dirty="0">
                <a:latin typeface="Times New Roman" panose="02020603050405020304" pitchFamily="18" charset="0"/>
                <a:ea typeface="宋体" panose="02010600030101010101" pitchFamily="2" charset="-122"/>
              </a:rPr>
              <a:t>金融工具基本类型</a:t>
            </a:r>
            <a:endParaRPr lang="en-US" altLang="zh-CN" sz="2400" b="1" dirty="0">
              <a:solidFill>
                <a:srgbClr val="FF33CC"/>
              </a:solidFill>
              <a:latin typeface="Times New Roman" panose="02020603050405020304" pitchFamily="18" charset="0"/>
              <a:ea typeface="宋体" panose="02010600030101010101" pitchFamily="2" charset="-122"/>
            </a:endParaRPr>
          </a:p>
          <a:p>
            <a:pPr lvl="1"/>
            <a:r>
              <a:rPr lang="zh-CN" altLang="en-US" sz="2000" b="1" dirty="0">
                <a:solidFill>
                  <a:srgbClr val="0101FF"/>
                </a:solidFill>
                <a:latin typeface="Times New Roman" panose="02020603050405020304" pitchFamily="18" charset="0"/>
                <a:ea typeface="宋体" panose="02010600030101010101" pitchFamily="2" charset="-122"/>
              </a:rPr>
              <a:t>债务</a:t>
            </a:r>
            <a:r>
              <a:rPr lang="en-US" altLang="zh-CN" sz="2000" b="1" dirty="0">
                <a:latin typeface="Times New Roman" panose="02020603050405020304" pitchFamily="18" charset="0"/>
                <a:ea typeface="宋体" panose="02010600030101010101" pitchFamily="2" charset="-122"/>
              </a:rPr>
              <a:t> (</a:t>
            </a:r>
            <a:r>
              <a:rPr lang="zh-CN" altLang="en-US" sz="2000" b="1" dirty="0">
                <a:solidFill>
                  <a:srgbClr val="FF33CC"/>
                </a:solidFill>
                <a:latin typeface="Times New Roman" panose="02020603050405020304" pitchFamily="18" charset="0"/>
                <a:ea typeface="宋体" panose="02010600030101010101" pitchFamily="2" charset="-122"/>
              </a:rPr>
              <a:t>固定收益</a:t>
            </a:r>
            <a:r>
              <a:rPr lang="zh-CN" altLang="en-US" sz="2000" b="1" dirty="0">
                <a:latin typeface="Times New Roman" panose="02020603050405020304" pitchFamily="18" charset="0"/>
                <a:ea typeface="宋体" panose="02010600030101010101" pitchFamily="2" charset="-122"/>
              </a:rPr>
              <a:t>工具，承诺在未来支付固定的现金</a:t>
            </a:r>
            <a:r>
              <a:rPr lang="en-US" altLang="zh-CN" sz="2000" b="1" dirty="0">
                <a:latin typeface="Times New Roman" panose="02020603050405020304" pitchFamily="18" charset="0"/>
                <a:ea typeface="宋体" panose="02010600030101010101" pitchFamily="2" charset="-122"/>
              </a:rPr>
              <a:t>)</a:t>
            </a:r>
          </a:p>
          <a:p>
            <a:pPr lvl="1"/>
            <a:r>
              <a:rPr lang="zh-CN" altLang="en-US" sz="2000" b="1" dirty="0">
                <a:solidFill>
                  <a:srgbClr val="0101FF"/>
                </a:solidFill>
                <a:latin typeface="Times New Roman" panose="02020603050405020304" pitchFamily="18" charset="0"/>
                <a:ea typeface="宋体" panose="02010600030101010101" pitchFamily="2" charset="-122"/>
              </a:rPr>
              <a:t>权益</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对企业资产的</a:t>
            </a:r>
            <a:r>
              <a:rPr lang="zh-CN" altLang="en-US" sz="2000" b="1" dirty="0">
                <a:solidFill>
                  <a:srgbClr val="FF33CC"/>
                </a:solidFill>
                <a:latin typeface="Times New Roman" panose="02020603050405020304" pitchFamily="18" charset="0"/>
                <a:ea typeface="宋体" panose="02010600030101010101" pitchFamily="2" charset="-122"/>
              </a:rPr>
              <a:t>剩余索取权</a:t>
            </a:r>
            <a:r>
              <a:rPr lang="en-US" altLang="zh-CN" sz="2000" b="1" dirty="0">
                <a:latin typeface="Times New Roman" panose="02020603050405020304" pitchFamily="18" charset="0"/>
                <a:ea typeface="宋体" panose="02010600030101010101" pitchFamily="2" charset="-122"/>
              </a:rPr>
              <a:t> </a:t>
            </a:r>
            <a:r>
              <a:rPr lang="zh-CN" altLang="en-US" sz="2000" b="1" dirty="0">
                <a:solidFill>
                  <a:srgbClr val="FF33CC"/>
                </a:solidFill>
                <a:latin typeface="Times New Roman" panose="02020603050405020304" pitchFamily="18" charset="0"/>
                <a:ea typeface="宋体" panose="02010600030101010101" pitchFamily="2" charset="-122"/>
              </a:rPr>
              <a:t>，有限责任</a:t>
            </a:r>
            <a:r>
              <a:rPr lang="en-US" altLang="zh-CN" sz="2000" b="1" dirty="0">
                <a:latin typeface="Times New Roman" panose="02020603050405020304" pitchFamily="18" charset="0"/>
                <a:ea typeface="宋体" panose="02010600030101010101" pitchFamily="2" charset="-122"/>
              </a:rPr>
              <a:t>)</a:t>
            </a:r>
          </a:p>
          <a:p>
            <a:pPr lvl="1"/>
            <a:r>
              <a:rPr lang="zh-CN" altLang="en-US" sz="2000" b="1" dirty="0">
                <a:solidFill>
                  <a:srgbClr val="0101FF"/>
                </a:solidFill>
                <a:latin typeface="Times New Roman" panose="02020603050405020304" pitchFamily="18" charset="0"/>
                <a:ea typeface="宋体" panose="02010600030101010101" pitchFamily="2" charset="-122"/>
              </a:rPr>
              <a:t>衍生工具</a:t>
            </a:r>
            <a:r>
              <a:rPr lang="en-US" altLang="zh-CN" sz="2000" b="1" dirty="0">
                <a:solidFill>
                  <a:srgbClr val="0101FF"/>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它们的价值来源于其他资产的价格，比如期货和期权合约</a:t>
            </a:r>
            <a:r>
              <a:rPr lang="en-US" altLang="zh-CN" sz="2000" b="1" dirty="0">
                <a:latin typeface="Times New Roman" panose="02020603050405020304" pitchFamily="18" charset="0"/>
                <a:ea typeface="宋体" panose="02010600030101010101" pitchFamily="2" charset="-122"/>
              </a:rPr>
              <a:t>)</a:t>
            </a:r>
          </a:p>
          <a:p>
            <a:r>
              <a:rPr lang="zh-CN" altLang="en-US" sz="2400" b="1" dirty="0">
                <a:latin typeface="Times New Roman" panose="02020603050405020304" pitchFamily="18" charset="0"/>
                <a:ea typeface="宋体" panose="02010600030101010101" pitchFamily="2" charset="-122"/>
              </a:rPr>
              <a:t>按到期期限分类</a:t>
            </a:r>
            <a:endParaRPr lang="en-US" altLang="zh-CN" sz="2400" b="1" dirty="0">
              <a:solidFill>
                <a:srgbClr val="FF33CC"/>
              </a:solidFill>
              <a:latin typeface="Times New Roman" panose="02020603050405020304" pitchFamily="18" charset="0"/>
              <a:ea typeface="宋体" panose="02010600030101010101" pitchFamily="2" charset="-122"/>
            </a:endParaRPr>
          </a:p>
          <a:p>
            <a:pPr lvl="1"/>
            <a:r>
              <a:rPr lang="zh-CN" altLang="en-US" sz="2000" b="1" dirty="0">
                <a:solidFill>
                  <a:srgbClr val="0101FF"/>
                </a:solidFill>
                <a:latin typeface="Times New Roman" panose="02020603050405020304" pitchFamily="18" charset="0"/>
                <a:ea typeface="宋体" panose="02010600030101010101" pitchFamily="2" charset="-122"/>
              </a:rPr>
              <a:t>货币市场</a:t>
            </a:r>
            <a:r>
              <a:rPr lang="zh-CN" altLang="en-US" sz="2000" b="1" dirty="0">
                <a:latin typeface="Times New Roman" panose="02020603050405020304" pitchFamily="18" charset="0"/>
                <a:ea typeface="宋体" panose="02010600030101010101" pitchFamily="2" charset="-122"/>
              </a:rPr>
              <a:t>（短期债务市场，不到一年）</a:t>
            </a:r>
            <a:endParaRPr lang="en-US" altLang="zh-CN" sz="2000" b="1" dirty="0">
              <a:latin typeface="Times New Roman" panose="02020603050405020304" pitchFamily="18" charset="0"/>
              <a:ea typeface="宋体" panose="02010600030101010101" pitchFamily="2" charset="-122"/>
            </a:endParaRPr>
          </a:p>
          <a:p>
            <a:pPr lvl="1"/>
            <a:r>
              <a:rPr lang="zh-CN" altLang="en-US" sz="2000" b="1" dirty="0">
                <a:solidFill>
                  <a:srgbClr val="0101FF"/>
                </a:solidFill>
                <a:latin typeface="Times New Roman" panose="02020603050405020304" pitchFamily="18" charset="0"/>
                <a:ea typeface="宋体" panose="02010600030101010101" pitchFamily="2" charset="-122"/>
              </a:rPr>
              <a:t>资本市场</a:t>
            </a:r>
            <a:r>
              <a:rPr lang="zh-CN" altLang="en-US" sz="2000" b="1" dirty="0">
                <a:latin typeface="Times New Roman" panose="02020603050405020304" pitchFamily="18" charset="0"/>
                <a:ea typeface="宋体" panose="02010600030101010101" pitchFamily="2" charset="-122"/>
              </a:rPr>
              <a:t>（长期债务和权益证券市场）</a:t>
            </a:r>
            <a:endParaRPr lang="en-US" altLang="zh-CN" sz="2000" b="1" dirty="0">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6AD840B8-8DA3-4EC8-A3DC-2A20075E2427}"/>
              </a:ext>
            </a:extLst>
          </p:cNvPr>
          <p:cNvSpPr txBox="1"/>
          <p:nvPr/>
        </p:nvSpPr>
        <p:spPr>
          <a:xfrm>
            <a:off x="540676" y="4421740"/>
            <a:ext cx="8548099"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市场主体执行交易，交易双方不一定相互认识。而且市场主体通常对每项金融交易可能带来的短期收益变化具有相当完善的研究能力和信息处理能力。</a:t>
            </a:r>
            <a:endParaRPr lang="en-US" altLang="zh-CN" dirty="0"/>
          </a:p>
          <a:p>
            <a:pPr marL="285750" indent="-285750">
              <a:buFont typeface="Arial" panose="020B0604020202020204" pitchFamily="34" charset="0"/>
              <a:buChar char="•"/>
            </a:pPr>
            <a:r>
              <a:rPr lang="zh-CN" altLang="en-US" dirty="0"/>
              <a:t>市场主体试图通过将其从事的交易标准化来实现规模经济，进而降低金融交易成本。最活跃的市场通常交易的是标准化的合约。</a:t>
            </a:r>
            <a:r>
              <a:rPr lang="zh-CN" altLang="en-US" sz="1800" dirty="0">
                <a:solidFill>
                  <a:srgbClr val="333333"/>
                </a:solidFill>
                <a:latin typeface="华文宋体" panose="02010600040101010101" pitchFamily="2" charset="-122"/>
                <a:ea typeface="华文宋体" panose="02010600040101010101" pitchFamily="2" charset="-122"/>
              </a:rPr>
              <a:t> （法博齐等</a:t>
            </a:r>
            <a:r>
              <a:rPr lang="en-US" altLang="zh-CN" sz="1800" dirty="0">
                <a:solidFill>
                  <a:srgbClr val="333333"/>
                </a:solidFill>
                <a:latin typeface="华文宋体" panose="02010600040101010101" pitchFamily="2" charset="-122"/>
                <a:ea typeface="华文宋体" panose="02010600040101010101" pitchFamily="2" charset="-122"/>
              </a:rPr>
              <a:t>《</a:t>
            </a:r>
            <a:r>
              <a:rPr lang="zh-CN" altLang="en-US" sz="1800" dirty="0">
                <a:solidFill>
                  <a:srgbClr val="333333"/>
                </a:solidFill>
                <a:latin typeface="华文宋体" panose="02010600040101010101" pitchFamily="2" charset="-122"/>
                <a:ea typeface="华文宋体" panose="02010600040101010101" pitchFamily="2" charset="-122"/>
              </a:rPr>
              <a:t>金融经济学</a:t>
            </a:r>
            <a:r>
              <a:rPr lang="en-US" altLang="zh-CN" sz="1800" dirty="0">
                <a:solidFill>
                  <a:srgbClr val="333333"/>
                </a:solidFill>
                <a:latin typeface="华文宋体" panose="02010600040101010101" pitchFamily="2" charset="-122"/>
                <a:ea typeface="华文宋体" panose="02010600040101010101" pitchFamily="2" charset="-122"/>
              </a:rPr>
              <a:t>》P94</a:t>
            </a:r>
            <a:r>
              <a:rPr lang="zh-CN" altLang="en-US" sz="1800" dirty="0">
                <a:solidFill>
                  <a:srgbClr val="333333"/>
                </a:solidFill>
                <a:latin typeface="华文宋体" panose="02010600040101010101" pitchFamily="2" charset="-122"/>
                <a:ea typeface="华文宋体" panose="02010600040101010101" pitchFamily="2" charset="-122"/>
              </a:rPr>
              <a:t>）</a:t>
            </a:r>
            <a:endParaRPr lang="zh-CN" altLang="en-US" dirty="0"/>
          </a:p>
        </p:txBody>
      </p:sp>
    </p:spTree>
    <p:extLst>
      <p:ext uri="{BB962C8B-B14F-4D97-AF65-F5344CB8AC3E}">
        <p14:creationId xmlns:p14="http://schemas.microsoft.com/office/powerpoint/2010/main" val="1804783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6995">
                                            <p:txEl>
                                              <p:pRg st="0" end="0"/>
                                            </p:txEl>
                                          </p:spTgt>
                                        </p:tgtEl>
                                        <p:attrNameLst>
                                          <p:attrName>style.visibility</p:attrName>
                                        </p:attrNameLst>
                                      </p:cBhvr>
                                      <p:to>
                                        <p:strVal val="visible"/>
                                      </p:to>
                                    </p:set>
                                    <p:anim calcmode="lin" valueType="num">
                                      <p:cBhvr additive="base">
                                        <p:cTn id="7" dur="500" fill="hold"/>
                                        <p:tgtEl>
                                          <p:spTgt spid="5969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699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6995">
                                            <p:txEl>
                                              <p:pRg st="1" end="1"/>
                                            </p:txEl>
                                          </p:spTgt>
                                        </p:tgtEl>
                                        <p:attrNameLst>
                                          <p:attrName>style.visibility</p:attrName>
                                        </p:attrNameLst>
                                      </p:cBhvr>
                                      <p:to>
                                        <p:strVal val="visible"/>
                                      </p:to>
                                    </p:set>
                                    <p:anim calcmode="lin" valueType="num">
                                      <p:cBhvr additive="base">
                                        <p:cTn id="11" dur="500" fill="hold"/>
                                        <p:tgtEl>
                                          <p:spTgt spid="59699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9699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6995">
                                            <p:txEl>
                                              <p:pRg st="2" end="2"/>
                                            </p:txEl>
                                          </p:spTgt>
                                        </p:tgtEl>
                                        <p:attrNameLst>
                                          <p:attrName>style.visibility</p:attrName>
                                        </p:attrNameLst>
                                      </p:cBhvr>
                                      <p:to>
                                        <p:strVal val="visible"/>
                                      </p:to>
                                    </p:set>
                                    <p:anim calcmode="lin" valueType="num">
                                      <p:cBhvr additive="base">
                                        <p:cTn id="15" dur="500" fill="hold"/>
                                        <p:tgtEl>
                                          <p:spTgt spid="5969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9699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96995">
                                            <p:txEl>
                                              <p:pRg st="3" end="3"/>
                                            </p:txEl>
                                          </p:spTgt>
                                        </p:tgtEl>
                                        <p:attrNameLst>
                                          <p:attrName>style.visibility</p:attrName>
                                        </p:attrNameLst>
                                      </p:cBhvr>
                                      <p:to>
                                        <p:strVal val="visible"/>
                                      </p:to>
                                    </p:set>
                                    <p:anim calcmode="lin" valueType="num">
                                      <p:cBhvr additive="base">
                                        <p:cTn id="19" dur="500" fill="hold"/>
                                        <p:tgtEl>
                                          <p:spTgt spid="5969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69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96995">
                                            <p:txEl>
                                              <p:pRg st="4" end="4"/>
                                            </p:txEl>
                                          </p:spTgt>
                                        </p:tgtEl>
                                        <p:attrNameLst>
                                          <p:attrName>style.visibility</p:attrName>
                                        </p:attrNameLst>
                                      </p:cBhvr>
                                      <p:to>
                                        <p:strVal val="visible"/>
                                      </p:to>
                                    </p:set>
                                    <p:anim calcmode="lin" valueType="num">
                                      <p:cBhvr additive="base">
                                        <p:cTn id="25" dur="500" fill="hold"/>
                                        <p:tgtEl>
                                          <p:spTgt spid="5969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9699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96995">
                                            <p:txEl>
                                              <p:pRg st="5" end="5"/>
                                            </p:txEl>
                                          </p:spTgt>
                                        </p:tgtEl>
                                        <p:attrNameLst>
                                          <p:attrName>style.visibility</p:attrName>
                                        </p:attrNameLst>
                                      </p:cBhvr>
                                      <p:to>
                                        <p:strVal val="visible"/>
                                      </p:to>
                                    </p:set>
                                    <p:anim calcmode="lin" valueType="num">
                                      <p:cBhvr additive="base">
                                        <p:cTn id="29" dur="500" fill="hold"/>
                                        <p:tgtEl>
                                          <p:spTgt spid="59699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9699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96995">
                                            <p:txEl>
                                              <p:pRg st="6" end="6"/>
                                            </p:txEl>
                                          </p:spTgt>
                                        </p:tgtEl>
                                        <p:attrNameLst>
                                          <p:attrName>style.visibility</p:attrName>
                                        </p:attrNameLst>
                                      </p:cBhvr>
                                      <p:to>
                                        <p:strVal val="visible"/>
                                      </p:to>
                                    </p:set>
                                    <p:anim calcmode="lin" valueType="num">
                                      <p:cBhvr additive="base">
                                        <p:cTn id="33" dur="500" fill="hold"/>
                                        <p:tgtEl>
                                          <p:spTgt spid="59699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969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5" grpId="0" build="p"/>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AutoShape 2">
            <a:extLst>
              <a:ext uri="{FF2B5EF4-FFF2-40B4-BE49-F238E27FC236}">
                <a16:creationId xmlns:a16="http://schemas.microsoft.com/office/drawing/2014/main" id="{CC866449-CB0C-449E-9799-8D6C7145FCAF}"/>
              </a:ext>
            </a:extLst>
          </p:cNvPr>
          <p:cNvSpPr>
            <a:spLocks noChangeArrowheads="1"/>
          </p:cNvSpPr>
          <p:nvPr/>
        </p:nvSpPr>
        <p:spPr bwMode="auto">
          <a:xfrm>
            <a:off x="1549400" y="651510"/>
            <a:ext cx="2571750" cy="628650"/>
          </a:xfrm>
          <a:prstGeom prst="bevel">
            <a:avLst>
              <a:gd name="adj" fmla="val 12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dirty="0">
                <a:solidFill>
                  <a:srgbClr val="FAFD00"/>
                </a:solidFill>
                <a:latin typeface="Times New Roman" panose="02020603050405020304" pitchFamily="18" charset="0"/>
                <a:cs typeface="Times New Roman" panose="02020603050405020304" pitchFamily="18" charset="0"/>
              </a:rPr>
              <a:t>固定收益权</a:t>
            </a:r>
            <a:endParaRPr lang="en-US" altLang="zh-CN" sz="1800" b="1" dirty="0">
              <a:solidFill>
                <a:srgbClr val="FAFD00"/>
              </a:solidFill>
              <a:latin typeface="Times New Roman" panose="02020603050405020304" pitchFamily="18" charset="0"/>
              <a:cs typeface="Times New Roman" panose="02020603050405020304" pitchFamily="18" charset="0"/>
            </a:endParaRPr>
          </a:p>
        </p:txBody>
      </p:sp>
      <p:sp>
        <p:nvSpPr>
          <p:cNvPr id="594947" name="AutoShape 3">
            <a:extLst>
              <a:ext uri="{FF2B5EF4-FFF2-40B4-BE49-F238E27FC236}">
                <a16:creationId xmlns:a16="http://schemas.microsoft.com/office/drawing/2014/main" id="{60C1A384-C679-4C89-A154-34CA8449F2FF}"/>
              </a:ext>
            </a:extLst>
          </p:cNvPr>
          <p:cNvSpPr>
            <a:spLocks noChangeArrowheads="1"/>
          </p:cNvSpPr>
          <p:nvPr/>
        </p:nvSpPr>
        <p:spPr bwMode="auto">
          <a:xfrm>
            <a:off x="4635500" y="651510"/>
            <a:ext cx="2571750" cy="628650"/>
          </a:xfrm>
          <a:prstGeom prst="bevel">
            <a:avLst>
              <a:gd name="adj" fmla="val 12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剩余索取权</a:t>
            </a:r>
            <a:endParaRPr lang="en-US" altLang="zh-CN" sz="1800" b="1">
              <a:solidFill>
                <a:srgbClr val="FAFD00"/>
              </a:solidFill>
              <a:latin typeface="Times New Roman" panose="02020603050405020304" pitchFamily="18" charset="0"/>
              <a:cs typeface="Times New Roman" panose="02020603050405020304" pitchFamily="18" charset="0"/>
            </a:endParaRPr>
          </a:p>
        </p:txBody>
      </p:sp>
      <p:sp>
        <p:nvSpPr>
          <p:cNvPr id="594948" name="AutoShape 4">
            <a:extLst>
              <a:ext uri="{FF2B5EF4-FFF2-40B4-BE49-F238E27FC236}">
                <a16:creationId xmlns:a16="http://schemas.microsoft.com/office/drawing/2014/main" id="{E0C7D6E3-CA18-457A-95C3-D138059B42EF}"/>
              </a:ext>
            </a:extLst>
          </p:cNvPr>
          <p:cNvSpPr>
            <a:spLocks noChangeArrowheads="1"/>
          </p:cNvSpPr>
          <p:nvPr/>
        </p:nvSpPr>
        <p:spPr bwMode="auto">
          <a:xfrm>
            <a:off x="2063750" y="1280160"/>
            <a:ext cx="228600" cy="457200"/>
          </a:xfrm>
          <a:prstGeom prst="downArrow">
            <a:avLst>
              <a:gd name="adj1" fmla="val 50000"/>
              <a:gd name="adj2"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594949" name="AutoShape 5">
            <a:extLst>
              <a:ext uri="{FF2B5EF4-FFF2-40B4-BE49-F238E27FC236}">
                <a16:creationId xmlns:a16="http://schemas.microsoft.com/office/drawing/2014/main" id="{547758F9-0BEC-47FE-AE9D-8EEA0E9F9AF2}"/>
              </a:ext>
            </a:extLst>
          </p:cNvPr>
          <p:cNvSpPr>
            <a:spLocks noChangeArrowheads="1"/>
          </p:cNvSpPr>
          <p:nvPr/>
        </p:nvSpPr>
        <p:spPr bwMode="auto">
          <a:xfrm>
            <a:off x="6407150" y="1280160"/>
            <a:ext cx="228600" cy="457200"/>
          </a:xfrm>
          <a:prstGeom prst="downArrow">
            <a:avLst>
              <a:gd name="adj1" fmla="val 50000"/>
              <a:gd name="adj2"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grpSp>
        <p:nvGrpSpPr>
          <p:cNvPr id="2" name="Group 6">
            <a:extLst>
              <a:ext uri="{FF2B5EF4-FFF2-40B4-BE49-F238E27FC236}">
                <a16:creationId xmlns:a16="http://schemas.microsoft.com/office/drawing/2014/main" id="{F7C03F3F-6C81-4543-B6C7-D116FF17F57A}"/>
              </a:ext>
            </a:extLst>
          </p:cNvPr>
          <p:cNvGrpSpPr>
            <a:grpSpLocks/>
          </p:cNvGrpSpPr>
          <p:nvPr/>
        </p:nvGrpSpPr>
        <p:grpSpPr bwMode="auto">
          <a:xfrm>
            <a:off x="3778250" y="1280160"/>
            <a:ext cx="1257300" cy="457200"/>
            <a:chOff x="2256" y="816"/>
            <a:chExt cx="1056" cy="384"/>
          </a:xfrm>
        </p:grpSpPr>
        <p:sp>
          <p:nvSpPr>
            <p:cNvPr id="81943" name="AutoShape 7">
              <a:extLst>
                <a:ext uri="{FF2B5EF4-FFF2-40B4-BE49-F238E27FC236}">
                  <a16:creationId xmlns:a16="http://schemas.microsoft.com/office/drawing/2014/main" id="{276D9F39-A5F6-4623-B563-5B263EF175DC}"/>
                </a:ext>
              </a:extLst>
            </p:cNvPr>
            <p:cNvSpPr>
              <a:spLocks noChangeArrowheads="1"/>
            </p:cNvSpPr>
            <p:nvPr/>
          </p:nvSpPr>
          <p:spPr bwMode="auto">
            <a:xfrm>
              <a:off x="2256" y="816"/>
              <a:ext cx="192" cy="384"/>
            </a:xfrm>
            <a:prstGeom prst="downArrow">
              <a:avLst>
                <a:gd name="adj1" fmla="val 50000"/>
                <a:gd name="adj2"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81944" name="AutoShape 8">
              <a:extLst>
                <a:ext uri="{FF2B5EF4-FFF2-40B4-BE49-F238E27FC236}">
                  <a16:creationId xmlns:a16="http://schemas.microsoft.com/office/drawing/2014/main" id="{6DC73C75-B1A9-4068-ACA9-20415C812335}"/>
                </a:ext>
              </a:extLst>
            </p:cNvPr>
            <p:cNvSpPr>
              <a:spLocks noChangeArrowheads="1"/>
            </p:cNvSpPr>
            <p:nvPr/>
          </p:nvSpPr>
          <p:spPr bwMode="auto">
            <a:xfrm>
              <a:off x="3120" y="816"/>
              <a:ext cx="192" cy="384"/>
            </a:xfrm>
            <a:prstGeom prst="downArrow">
              <a:avLst>
                <a:gd name="adj1" fmla="val 50000"/>
                <a:gd name="adj2"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grpSp>
      <p:sp>
        <p:nvSpPr>
          <p:cNvPr id="594953" name="AutoShape 9">
            <a:extLst>
              <a:ext uri="{FF2B5EF4-FFF2-40B4-BE49-F238E27FC236}">
                <a16:creationId xmlns:a16="http://schemas.microsoft.com/office/drawing/2014/main" id="{F1F12FAF-6250-4C25-8D70-B4157ED51001}"/>
              </a:ext>
            </a:extLst>
          </p:cNvPr>
          <p:cNvSpPr>
            <a:spLocks noChangeArrowheads="1"/>
          </p:cNvSpPr>
          <p:nvPr/>
        </p:nvSpPr>
        <p:spPr bwMode="auto">
          <a:xfrm>
            <a:off x="1435100" y="1737360"/>
            <a:ext cx="1600200" cy="1028700"/>
          </a:xfrm>
          <a:prstGeom prst="bevel">
            <a:avLst>
              <a:gd name="adj" fmla="val 12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债务工具</a:t>
            </a:r>
            <a:endParaRPr lang="en-US" altLang="zh-CN" sz="1800" b="1">
              <a:solidFill>
                <a:srgbClr val="FAFD00"/>
              </a:solidFill>
              <a:latin typeface="Times New Roman" panose="02020603050405020304" pitchFamily="18" charset="0"/>
              <a:cs typeface="Times New Roman" panose="02020603050405020304" pitchFamily="18" charset="0"/>
            </a:endParaRPr>
          </a:p>
        </p:txBody>
      </p:sp>
      <p:sp>
        <p:nvSpPr>
          <p:cNvPr id="594954" name="AutoShape 10">
            <a:extLst>
              <a:ext uri="{FF2B5EF4-FFF2-40B4-BE49-F238E27FC236}">
                <a16:creationId xmlns:a16="http://schemas.microsoft.com/office/drawing/2014/main" id="{400DB5B0-1CDD-4B58-B488-C963AFBFED7F}"/>
              </a:ext>
            </a:extLst>
          </p:cNvPr>
          <p:cNvSpPr>
            <a:spLocks noChangeArrowheads="1"/>
          </p:cNvSpPr>
          <p:nvPr/>
        </p:nvSpPr>
        <p:spPr bwMode="auto">
          <a:xfrm>
            <a:off x="3263900" y="1737360"/>
            <a:ext cx="2286000" cy="857250"/>
          </a:xfrm>
          <a:prstGeom prst="bevel">
            <a:avLst>
              <a:gd name="adj" fmla="val 12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优先股</a:t>
            </a:r>
            <a:endParaRPr lang="en-US" altLang="zh-CN" sz="1800" b="1">
              <a:solidFill>
                <a:srgbClr val="FAFD00"/>
              </a:solidFill>
              <a:latin typeface="Times New Roman" panose="02020603050405020304" pitchFamily="18" charset="0"/>
              <a:cs typeface="Times New Roman" panose="02020603050405020304" pitchFamily="18" charset="0"/>
            </a:endParaRPr>
          </a:p>
        </p:txBody>
      </p:sp>
      <p:sp>
        <p:nvSpPr>
          <p:cNvPr id="594955" name="AutoShape 11">
            <a:extLst>
              <a:ext uri="{FF2B5EF4-FFF2-40B4-BE49-F238E27FC236}">
                <a16:creationId xmlns:a16="http://schemas.microsoft.com/office/drawing/2014/main" id="{E2C69964-7628-4CAB-8D38-CE02FB77E729}"/>
              </a:ext>
            </a:extLst>
          </p:cNvPr>
          <p:cNvSpPr>
            <a:spLocks noChangeArrowheads="1"/>
          </p:cNvSpPr>
          <p:nvPr/>
        </p:nvSpPr>
        <p:spPr bwMode="auto">
          <a:xfrm>
            <a:off x="5949950" y="1737360"/>
            <a:ext cx="1543050" cy="971550"/>
          </a:xfrm>
          <a:prstGeom prst="bevel">
            <a:avLst>
              <a:gd name="adj" fmla="val 12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普通股</a:t>
            </a:r>
            <a:endParaRPr lang="en-US" altLang="zh-CN" sz="1800" b="1">
              <a:solidFill>
                <a:srgbClr val="FAFD00"/>
              </a:solidFill>
              <a:latin typeface="Times New Roman" panose="02020603050405020304" pitchFamily="18" charset="0"/>
              <a:cs typeface="Times New Roman" panose="02020603050405020304" pitchFamily="18" charset="0"/>
            </a:endParaRPr>
          </a:p>
        </p:txBody>
      </p:sp>
      <p:grpSp>
        <p:nvGrpSpPr>
          <p:cNvPr id="3" name="Group 12">
            <a:extLst>
              <a:ext uri="{FF2B5EF4-FFF2-40B4-BE49-F238E27FC236}">
                <a16:creationId xmlns:a16="http://schemas.microsoft.com/office/drawing/2014/main" id="{4D10E526-8D37-40F7-89B3-72947123F9DE}"/>
              </a:ext>
            </a:extLst>
          </p:cNvPr>
          <p:cNvGrpSpPr>
            <a:grpSpLocks/>
          </p:cNvGrpSpPr>
          <p:nvPr/>
        </p:nvGrpSpPr>
        <p:grpSpPr bwMode="auto">
          <a:xfrm>
            <a:off x="4921250" y="2594610"/>
            <a:ext cx="1371600" cy="342900"/>
            <a:chOff x="3216" y="1920"/>
            <a:chExt cx="1152" cy="288"/>
          </a:xfrm>
        </p:grpSpPr>
        <p:sp>
          <p:nvSpPr>
            <p:cNvPr id="81941" name="AutoShape 13">
              <a:extLst>
                <a:ext uri="{FF2B5EF4-FFF2-40B4-BE49-F238E27FC236}">
                  <a16:creationId xmlns:a16="http://schemas.microsoft.com/office/drawing/2014/main" id="{5B109D3C-418D-4B80-A07C-FA4F4E83A45B}"/>
                </a:ext>
              </a:extLst>
            </p:cNvPr>
            <p:cNvSpPr>
              <a:spLocks noChangeArrowheads="1"/>
            </p:cNvSpPr>
            <p:nvPr/>
          </p:nvSpPr>
          <p:spPr bwMode="auto">
            <a:xfrm>
              <a:off x="3216" y="1920"/>
              <a:ext cx="192" cy="288"/>
            </a:xfrm>
            <a:prstGeom prst="downArrow">
              <a:avLst>
                <a:gd name="adj1" fmla="val 50000"/>
                <a:gd name="adj2" fmla="val 37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81942" name="AutoShape 14">
              <a:extLst>
                <a:ext uri="{FF2B5EF4-FFF2-40B4-BE49-F238E27FC236}">
                  <a16:creationId xmlns:a16="http://schemas.microsoft.com/office/drawing/2014/main" id="{7EEDB80F-8634-4DB8-B053-5703CE190A89}"/>
                </a:ext>
              </a:extLst>
            </p:cNvPr>
            <p:cNvSpPr>
              <a:spLocks noChangeArrowheads="1"/>
            </p:cNvSpPr>
            <p:nvPr/>
          </p:nvSpPr>
          <p:spPr bwMode="auto">
            <a:xfrm>
              <a:off x="4176" y="2016"/>
              <a:ext cx="192" cy="192"/>
            </a:xfrm>
            <a:prstGeom prst="downArrow">
              <a:avLst>
                <a:gd name="adj1" fmla="val 50000"/>
                <a:gd name="adj2" fmla="val 25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grpSp>
      <p:grpSp>
        <p:nvGrpSpPr>
          <p:cNvPr id="4" name="Group 15">
            <a:extLst>
              <a:ext uri="{FF2B5EF4-FFF2-40B4-BE49-F238E27FC236}">
                <a16:creationId xmlns:a16="http://schemas.microsoft.com/office/drawing/2014/main" id="{3ED82D17-4961-4CAD-AE9C-D1FE0E283FA4}"/>
              </a:ext>
            </a:extLst>
          </p:cNvPr>
          <p:cNvGrpSpPr>
            <a:grpSpLocks/>
          </p:cNvGrpSpPr>
          <p:nvPr/>
        </p:nvGrpSpPr>
        <p:grpSpPr bwMode="auto">
          <a:xfrm>
            <a:off x="2578100" y="2594610"/>
            <a:ext cx="1543050" cy="342900"/>
            <a:chOff x="1248" y="1920"/>
            <a:chExt cx="1296" cy="288"/>
          </a:xfrm>
        </p:grpSpPr>
        <p:sp>
          <p:nvSpPr>
            <p:cNvPr id="81939" name="AutoShape 16">
              <a:extLst>
                <a:ext uri="{FF2B5EF4-FFF2-40B4-BE49-F238E27FC236}">
                  <a16:creationId xmlns:a16="http://schemas.microsoft.com/office/drawing/2014/main" id="{3536F6C8-E3F3-4471-875E-E67A62EAF247}"/>
                </a:ext>
              </a:extLst>
            </p:cNvPr>
            <p:cNvSpPr>
              <a:spLocks noChangeArrowheads="1"/>
            </p:cNvSpPr>
            <p:nvPr/>
          </p:nvSpPr>
          <p:spPr bwMode="auto">
            <a:xfrm>
              <a:off x="2352" y="1920"/>
              <a:ext cx="192" cy="288"/>
            </a:xfrm>
            <a:prstGeom prst="downArrow">
              <a:avLst>
                <a:gd name="adj1" fmla="val 50000"/>
                <a:gd name="adj2" fmla="val 37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81940" name="AutoShape 17">
              <a:extLst>
                <a:ext uri="{FF2B5EF4-FFF2-40B4-BE49-F238E27FC236}">
                  <a16:creationId xmlns:a16="http://schemas.microsoft.com/office/drawing/2014/main" id="{F0318D54-0316-46D3-803B-345D1842F736}"/>
                </a:ext>
              </a:extLst>
            </p:cNvPr>
            <p:cNvSpPr>
              <a:spLocks noChangeArrowheads="1"/>
            </p:cNvSpPr>
            <p:nvPr/>
          </p:nvSpPr>
          <p:spPr bwMode="auto">
            <a:xfrm>
              <a:off x="1248" y="2064"/>
              <a:ext cx="192" cy="144"/>
            </a:xfrm>
            <a:prstGeom prst="downArrow">
              <a:avLst>
                <a:gd name="adj1" fmla="val 50000"/>
                <a:gd name="adj2" fmla="val 25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grpSp>
      <p:sp>
        <p:nvSpPr>
          <p:cNvPr id="594962" name="AutoShape 18">
            <a:extLst>
              <a:ext uri="{FF2B5EF4-FFF2-40B4-BE49-F238E27FC236}">
                <a16:creationId xmlns:a16="http://schemas.microsoft.com/office/drawing/2014/main" id="{4B40102C-2967-49EB-BF9F-C63C3BED982C}"/>
              </a:ext>
            </a:extLst>
          </p:cNvPr>
          <p:cNvSpPr>
            <a:spLocks noChangeArrowheads="1"/>
          </p:cNvSpPr>
          <p:nvPr/>
        </p:nvSpPr>
        <p:spPr bwMode="auto">
          <a:xfrm>
            <a:off x="1720850" y="2766060"/>
            <a:ext cx="228600" cy="1314450"/>
          </a:xfrm>
          <a:prstGeom prst="downArrow">
            <a:avLst>
              <a:gd name="adj1" fmla="val 50000"/>
              <a:gd name="adj2" fmla="val 143750"/>
            </a:avLst>
          </a:prstGeom>
          <a:solidFill>
            <a:schemeClr val="accent1">
              <a:alpha val="50195"/>
            </a:schemeClr>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594963" name="AutoShape 19">
            <a:extLst>
              <a:ext uri="{FF2B5EF4-FFF2-40B4-BE49-F238E27FC236}">
                <a16:creationId xmlns:a16="http://schemas.microsoft.com/office/drawing/2014/main" id="{060CC604-48DB-436E-9949-43BB9A78995B}"/>
              </a:ext>
            </a:extLst>
          </p:cNvPr>
          <p:cNvSpPr>
            <a:spLocks noChangeArrowheads="1"/>
          </p:cNvSpPr>
          <p:nvPr/>
        </p:nvSpPr>
        <p:spPr bwMode="auto">
          <a:xfrm>
            <a:off x="6921500" y="2708910"/>
            <a:ext cx="228600" cy="1371600"/>
          </a:xfrm>
          <a:prstGeom prst="downArrow">
            <a:avLst>
              <a:gd name="adj1" fmla="val 50000"/>
              <a:gd name="adj2" fmla="val 150000"/>
            </a:avLst>
          </a:prstGeom>
          <a:solidFill>
            <a:schemeClr val="accent1">
              <a:alpha val="50195"/>
            </a:schemeClr>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594964" name="AutoShape 20">
            <a:extLst>
              <a:ext uri="{FF2B5EF4-FFF2-40B4-BE49-F238E27FC236}">
                <a16:creationId xmlns:a16="http://schemas.microsoft.com/office/drawing/2014/main" id="{3B488B4C-CB5B-4350-BFCC-2D60D1D03982}"/>
              </a:ext>
            </a:extLst>
          </p:cNvPr>
          <p:cNvSpPr>
            <a:spLocks noChangeArrowheads="1"/>
          </p:cNvSpPr>
          <p:nvPr/>
        </p:nvSpPr>
        <p:spPr bwMode="auto">
          <a:xfrm>
            <a:off x="2063750" y="2937510"/>
            <a:ext cx="2343150" cy="914400"/>
          </a:xfrm>
          <a:prstGeom prst="bevel">
            <a:avLst>
              <a:gd name="adj" fmla="val 12500"/>
            </a:avLst>
          </a:prstGeom>
          <a:solidFill>
            <a:srgbClr val="84B8FE"/>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固定收益证券市场</a:t>
            </a:r>
            <a:endParaRPr lang="en-US" altLang="zh-CN" sz="1800" b="1">
              <a:solidFill>
                <a:srgbClr val="FAFD00"/>
              </a:solidFill>
              <a:latin typeface="Times New Roman" panose="02020603050405020304" pitchFamily="18" charset="0"/>
              <a:cs typeface="Times New Roman" panose="02020603050405020304" pitchFamily="18" charset="0"/>
            </a:endParaRPr>
          </a:p>
        </p:txBody>
      </p:sp>
      <p:sp>
        <p:nvSpPr>
          <p:cNvPr id="594965" name="AutoShape 21">
            <a:extLst>
              <a:ext uri="{FF2B5EF4-FFF2-40B4-BE49-F238E27FC236}">
                <a16:creationId xmlns:a16="http://schemas.microsoft.com/office/drawing/2014/main" id="{21BA4EBF-7251-4E7F-89D5-CC18105688EA}"/>
              </a:ext>
            </a:extLst>
          </p:cNvPr>
          <p:cNvSpPr>
            <a:spLocks noChangeArrowheads="1"/>
          </p:cNvSpPr>
          <p:nvPr/>
        </p:nvSpPr>
        <p:spPr bwMode="auto">
          <a:xfrm>
            <a:off x="4578350" y="2937510"/>
            <a:ext cx="2343150" cy="914400"/>
          </a:xfrm>
          <a:prstGeom prst="bevel">
            <a:avLst>
              <a:gd name="adj" fmla="val 12500"/>
            </a:avLst>
          </a:prstGeom>
          <a:solidFill>
            <a:srgbClr val="84B8FE"/>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股票市场</a:t>
            </a:r>
            <a:endParaRPr lang="en-US" altLang="zh-CN" sz="1800" b="1">
              <a:solidFill>
                <a:srgbClr val="FAFD00"/>
              </a:solidFill>
              <a:latin typeface="Times New Roman" panose="02020603050405020304" pitchFamily="18" charset="0"/>
              <a:cs typeface="Times New Roman" panose="02020603050405020304" pitchFamily="18" charset="0"/>
            </a:endParaRPr>
          </a:p>
        </p:txBody>
      </p:sp>
      <p:sp>
        <p:nvSpPr>
          <p:cNvPr id="594966" name="AutoShape 22">
            <a:extLst>
              <a:ext uri="{FF2B5EF4-FFF2-40B4-BE49-F238E27FC236}">
                <a16:creationId xmlns:a16="http://schemas.microsoft.com/office/drawing/2014/main" id="{CFA03CA3-4991-4437-9022-F73467EAF7FF}"/>
              </a:ext>
            </a:extLst>
          </p:cNvPr>
          <p:cNvSpPr>
            <a:spLocks noChangeArrowheads="1"/>
          </p:cNvSpPr>
          <p:nvPr/>
        </p:nvSpPr>
        <p:spPr bwMode="auto">
          <a:xfrm>
            <a:off x="1377950" y="4080510"/>
            <a:ext cx="1885950" cy="685800"/>
          </a:xfrm>
          <a:prstGeom prst="bevel">
            <a:avLst>
              <a:gd name="adj" fmla="val 12500"/>
            </a:avLst>
          </a:prstGeom>
          <a:solidFill>
            <a:srgbClr val="84B8FE">
              <a:alpha val="50195"/>
            </a:srgbClr>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F00FF"/>
                </a:solidFill>
                <a:latin typeface="Times New Roman" panose="02020603050405020304" pitchFamily="18" charset="0"/>
                <a:cs typeface="Times New Roman" panose="02020603050405020304" pitchFamily="18" charset="0"/>
              </a:rPr>
              <a:t>债券市场</a:t>
            </a:r>
            <a:endParaRPr lang="en-US" altLang="zh-CN" sz="1800" b="1">
              <a:solidFill>
                <a:srgbClr val="FF00FF"/>
              </a:solidFill>
              <a:latin typeface="Times New Roman" panose="02020603050405020304" pitchFamily="18" charset="0"/>
              <a:cs typeface="Times New Roman" panose="02020603050405020304" pitchFamily="18" charset="0"/>
            </a:endParaRPr>
          </a:p>
        </p:txBody>
      </p:sp>
      <p:sp>
        <p:nvSpPr>
          <p:cNvPr id="594967" name="AutoShape 23">
            <a:extLst>
              <a:ext uri="{FF2B5EF4-FFF2-40B4-BE49-F238E27FC236}">
                <a16:creationId xmlns:a16="http://schemas.microsoft.com/office/drawing/2014/main" id="{CBBEA901-34F8-401C-897D-CA39827E618F}"/>
              </a:ext>
            </a:extLst>
          </p:cNvPr>
          <p:cNvSpPr>
            <a:spLocks noChangeArrowheads="1"/>
          </p:cNvSpPr>
          <p:nvPr/>
        </p:nvSpPr>
        <p:spPr bwMode="auto">
          <a:xfrm>
            <a:off x="5835650" y="4080510"/>
            <a:ext cx="1885950" cy="685800"/>
          </a:xfrm>
          <a:prstGeom prst="bevel">
            <a:avLst>
              <a:gd name="adj" fmla="val 12500"/>
            </a:avLst>
          </a:prstGeom>
          <a:solidFill>
            <a:srgbClr val="84B8FE">
              <a:alpha val="50195"/>
            </a:srgbClr>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F00FF"/>
                </a:solidFill>
                <a:latin typeface="Times New Roman" panose="02020603050405020304" pitchFamily="18" charset="0"/>
                <a:cs typeface="Times New Roman" panose="02020603050405020304" pitchFamily="18" charset="0"/>
              </a:rPr>
              <a:t>普通股股票市场</a:t>
            </a:r>
            <a:endParaRPr lang="en-US" altLang="zh-CN" sz="1800" b="1">
              <a:solidFill>
                <a:srgbClr val="FF00FF"/>
              </a:solidFill>
              <a:latin typeface="Times New Roman" panose="02020603050405020304" pitchFamily="18" charset="0"/>
              <a:cs typeface="Times New Roman" panose="02020603050405020304" pitchFamily="18" charset="0"/>
            </a:endParaRPr>
          </a:p>
        </p:txBody>
      </p:sp>
      <p:sp>
        <p:nvSpPr>
          <p:cNvPr id="81938" name="Text Box 24">
            <a:extLst>
              <a:ext uri="{FF2B5EF4-FFF2-40B4-BE49-F238E27FC236}">
                <a16:creationId xmlns:a16="http://schemas.microsoft.com/office/drawing/2014/main" id="{4EDF8ECC-9523-4F0F-AB90-C1F26160AA95}"/>
              </a:ext>
            </a:extLst>
          </p:cNvPr>
          <p:cNvSpPr txBox="1">
            <a:spLocks noChangeArrowheads="1"/>
          </p:cNvSpPr>
          <p:nvPr/>
        </p:nvSpPr>
        <p:spPr bwMode="auto">
          <a:xfrm>
            <a:off x="2520950" y="225028"/>
            <a:ext cx="3657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50000"/>
              </a:spcBef>
              <a:spcAft>
                <a:spcPct val="0"/>
              </a:spcAft>
            </a:pPr>
            <a:r>
              <a:rPr lang="zh-CN" altLang="en-US" sz="1800" b="1">
                <a:solidFill>
                  <a:srgbClr val="CC3300"/>
                </a:solidFill>
                <a:latin typeface="Times New Roman" panose="02020603050405020304" pitchFamily="18" charset="0"/>
              </a:rPr>
              <a:t>按资产分类的市场</a:t>
            </a:r>
            <a:endParaRPr lang="en-US" altLang="zh-CN" sz="1800" b="1">
              <a:solidFill>
                <a:srgbClr val="CC3300"/>
              </a:solidFill>
              <a:latin typeface="Times New Roman" panose="02020603050405020304" pitchFamily="18" charset="0"/>
            </a:endParaRPr>
          </a:p>
        </p:txBody>
      </p:sp>
      <p:sp>
        <p:nvSpPr>
          <p:cNvPr id="5" name="文本框 4">
            <a:extLst>
              <a:ext uri="{FF2B5EF4-FFF2-40B4-BE49-F238E27FC236}">
                <a16:creationId xmlns:a16="http://schemas.microsoft.com/office/drawing/2014/main" id="{92171895-714E-4997-80AA-1CA5AFC490DE}"/>
              </a:ext>
            </a:extLst>
          </p:cNvPr>
          <p:cNvSpPr txBox="1"/>
          <p:nvPr/>
        </p:nvSpPr>
        <p:spPr>
          <a:xfrm>
            <a:off x="880864" y="5060635"/>
            <a:ext cx="7852172" cy="1200329"/>
          </a:xfrm>
          <a:prstGeom prst="rect">
            <a:avLst/>
          </a:prstGeom>
          <a:solidFill>
            <a:schemeClr val="accent2"/>
          </a:solidFill>
        </p:spPr>
        <p:txBody>
          <a:bodyPr wrap="square" rtlCol="0">
            <a:spAutoFit/>
          </a:bodyPr>
          <a:lstStyle/>
          <a:p>
            <a:r>
              <a:rPr lang="zh-CN" altLang="en-US" dirty="0">
                <a:latin typeface="宋体" panose="02010600030101010101" pitchFamily="2" charset="-122"/>
                <a:ea typeface="宋体" panose="02010600030101010101" pitchFamily="2" charset="-122"/>
              </a:rPr>
              <a:t>股票市场是一个好的发明，其重要性在于公司可以向民众发行股票，而发行的过程就是多人从事经济活动的过程。它使得人们的探险精神可以在金融上发挥出来。一家公司可以发股的理念历来已久，古罗马广场的卡托斯神庙就是古罗马人交易股票的场所。里程碑事件是</a:t>
            </a:r>
            <a:r>
              <a:rPr lang="en-US" altLang="zh-CN" dirty="0">
                <a:latin typeface="宋体" panose="02010600030101010101" pitchFamily="2" charset="-122"/>
                <a:ea typeface="宋体" panose="02010600030101010101" pitchFamily="2" charset="-122"/>
              </a:rPr>
              <a:t>1602</a:t>
            </a:r>
            <a:r>
              <a:rPr lang="zh-CN" altLang="en-US" dirty="0">
                <a:latin typeface="宋体" panose="02010600030101010101" pitchFamily="2" charset="-122"/>
                <a:ea typeface="宋体" panose="02010600030101010101" pitchFamily="2" charset="-122"/>
              </a:rPr>
              <a:t>荷属东印度公司成立。</a:t>
            </a:r>
          </a:p>
        </p:txBody>
      </p:sp>
    </p:spTree>
    <p:extLst>
      <p:ext uri="{BB962C8B-B14F-4D97-AF65-F5344CB8AC3E}">
        <p14:creationId xmlns:p14="http://schemas.microsoft.com/office/powerpoint/2010/main" val="2138659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94946"/>
                                        </p:tgtEl>
                                        <p:attrNameLst>
                                          <p:attrName>style.visibility</p:attrName>
                                        </p:attrNameLst>
                                      </p:cBhvr>
                                      <p:to>
                                        <p:strVal val="visible"/>
                                      </p:to>
                                    </p:set>
                                    <p:anim calcmode="lin" valueType="num">
                                      <p:cBhvr>
                                        <p:cTn id="7" dur="500" fill="hold"/>
                                        <p:tgtEl>
                                          <p:spTgt spid="594946"/>
                                        </p:tgtEl>
                                        <p:attrNameLst>
                                          <p:attrName>ppt_w</p:attrName>
                                        </p:attrNameLst>
                                      </p:cBhvr>
                                      <p:tavLst>
                                        <p:tav tm="0">
                                          <p:val>
                                            <p:fltVal val="0"/>
                                          </p:val>
                                        </p:tav>
                                        <p:tav tm="100000">
                                          <p:val>
                                            <p:strVal val="#ppt_w"/>
                                          </p:val>
                                        </p:tav>
                                      </p:tavLst>
                                    </p:anim>
                                    <p:anim calcmode="lin" valueType="num">
                                      <p:cBhvr>
                                        <p:cTn id="8" dur="500" fill="hold"/>
                                        <p:tgtEl>
                                          <p:spTgt spid="594946"/>
                                        </p:tgtEl>
                                        <p:attrNameLst>
                                          <p:attrName>ppt_h</p:attrName>
                                        </p:attrNameLst>
                                      </p:cBhvr>
                                      <p:tavLst>
                                        <p:tav tm="0">
                                          <p:val>
                                            <p:fltVal val="0"/>
                                          </p:val>
                                        </p:tav>
                                        <p:tav tm="100000">
                                          <p:val>
                                            <p:strVal val="#ppt_h"/>
                                          </p:val>
                                        </p:tav>
                                      </p:tavLst>
                                    </p:anim>
                                    <p:animEffect transition="in" filter="fade">
                                      <p:cBhvr>
                                        <p:cTn id="9" dur="500"/>
                                        <p:tgtEl>
                                          <p:spTgt spid="59494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94947"/>
                                        </p:tgtEl>
                                        <p:attrNameLst>
                                          <p:attrName>style.visibility</p:attrName>
                                        </p:attrNameLst>
                                      </p:cBhvr>
                                      <p:to>
                                        <p:strVal val="visible"/>
                                      </p:to>
                                    </p:set>
                                    <p:anim calcmode="lin" valueType="num">
                                      <p:cBhvr>
                                        <p:cTn id="14" dur="500" fill="hold"/>
                                        <p:tgtEl>
                                          <p:spTgt spid="594947"/>
                                        </p:tgtEl>
                                        <p:attrNameLst>
                                          <p:attrName>ppt_w</p:attrName>
                                        </p:attrNameLst>
                                      </p:cBhvr>
                                      <p:tavLst>
                                        <p:tav tm="0">
                                          <p:val>
                                            <p:fltVal val="0"/>
                                          </p:val>
                                        </p:tav>
                                        <p:tav tm="100000">
                                          <p:val>
                                            <p:strVal val="#ppt_w"/>
                                          </p:val>
                                        </p:tav>
                                      </p:tavLst>
                                    </p:anim>
                                    <p:anim calcmode="lin" valueType="num">
                                      <p:cBhvr>
                                        <p:cTn id="15" dur="500" fill="hold"/>
                                        <p:tgtEl>
                                          <p:spTgt spid="594947"/>
                                        </p:tgtEl>
                                        <p:attrNameLst>
                                          <p:attrName>ppt_h</p:attrName>
                                        </p:attrNameLst>
                                      </p:cBhvr>
                                      <p:tavLst>
                                        <p:tav tm="0">
                                          <p:val>
                                            <p:fltVal val="0"/>
                                          </p:val>
                                        </p:tav>
                                        <p:tav tm="100000">
                                          <p:val>
                                            <p:strVal val="#ppt_h"/>
                                          </p:val>
                                        </p:tav>
                                      </p:tavLst>
                                    </p:anim>
                                    <p:animEffect transition="in" filter="fade">
                                      <p:cBhvr>
                                        <p:cTn id="16" dur="500"/>
                                        <p:tgtEl>
                                          <p:spTgt spid="59494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594948"/>
                                        </p:tgtEl>
                                        <p:attrNameLst>
                                          <p:attrName>style.visibility</p:attrName>
                                        </p:attrNameLst>
                                      </p:cBhvr>
                                      <p:to>
                                        <p:strVal val="visible"/>
                                      </p:to>
                                    </p:set>
                                    <p:animEffect transition="in" filter="wipe(up)">
                                      <p:cBhvr>
                                        <p:cTn id="21" dur="500"/>
                                        <p:tgtEl>
                                          <p:spTgt spid="5949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594953"/>
                                        </p:tgtEl>
                                        <p:attrNameLst>
                                          <p:attrName>style.visibility</p:attrName>
                                        </p:attrNameLst>
                                      </p:cBhvr>
                                      <p:to>
                                        <p:strVal val="visible"/>
                                      </p:to>
                                    </p:set>
                                    <p:anim calcmode="lin" valueType="num">
                                      <p:cBhvr>
                                        <p:cTn id="26" dur="500" fill="hold"/>
                                        <p:tgtEl>
                                          <p:spTgt spid="594953"/>
                                        </p:tgtEl>
                                        <p:attrNameLst>
                                          <p:attrName>ppt_w</p:attrName>
                                        </p:attrNameLst>
                                      </p:cBhvr>
                                      <p:tavLst>
                                        <p:tav tm="0">
                                          <p:val>
                                            <p:fltVal val="0"/>
                                          </p:val>
                                        </p:tav>
                                        <p:tav tm="100000">
                                          <p:val>
                                            <p:strVal val="#ppt_w"/>
                                          </p:val>
                                        </p:tav>
                                      </p:tavLst>
                                    </p:anim>
                                    <p:anim calcmode="lin" valueType="num">
                                      <p:cBhvr>
                                        <p:cTn id="27" dur="500" fill="hold"/>
                                        <p:tgtEl>
                                          <p:spTgt spid="594953"/>
                                        </p:tgtEl>
                                        <p:attrNameLst>
                                          <p:attrName>ppt_h</p:attrName>
                                        </p:attrNameLst>
                                      </p:cBhvr>
                                      <p:tavLst>
                                        <p:tav tm="0">
                                          <p:val>
                                            <p:fltVal val="0"/>
                                          </p:val>
                                        </p:tav>
                                        <p:tav tm="100000">
                                          <p:val>
                                            <p:strVal val="#ppt_h"/>
                                          </p:val>
                                        </p:tav>
                                      </p:tavLst>
                                    </p:anim>
                                    <p:animEffect transition="in" filter="fade">
                                      <p:cBhvr>
                                        <p:cTn id="28" dur="500"/>
                                        <p:tgtEl>
                                          <p:spTgt spid="59495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4949"/>
                                        </p:tgtEl>
                                        <p:attrNameLst>
                                          <p:attrName>style.visibility</p:attrName>
                                        </p:attrNameLst>
                                      </p:cBhvr>
                                      <p:to>
                                        <p:strVal val="visible"/>
                                      </p:to>
                                    </p:set>
                                    <p:animEffect transition="in" filter="wipe(up)">
                                      <p:cBhvr>
                                        <p:cTn id="33" dur="500"/>
                                        <p:tgtEl>
                                          <p:spTgt spid="5949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grpId="0" nodeType="clickEffect">
                                  <p:stCondLst>
                                    <p:cond delay="0"/>
                                  </p:stCondLst>
                                  <p:childTnLst>
                                    <p:set>
                                      <p:cBhvr>
                                        <p:cTn id="37" dur="1" fill="hold">
                                          <p:stCondLst>
                                            <p:cond delay="0"/>
                                          </p:stCondLst>
                                        </p:cTn>
                                        <p:tgtEl>
                                          <p:spTgt spid="594955"/>
                                        </p:tgtEl>
                                        <p:attrNameLst>
                                          <p:attrName>style.visibility</p:attrName>
                                        </p:attrNameLst>
                                      </p:cBhvr>
                                      <p:to>
                                        <p:strVal val="visible"/>
                                      </p:to>
                                    </p:set>
                                    <p:anim calcmode="lin" valueType="num">
                                      <p:cBhvr>
                                        <p:cTn id="38" dur="500" fill="hold"/>
                                        <p:tgtEl>
                                          <p:spTgt spid="594955"/>
                                        </p:tgtEl>
                                        <p:attrNameLst>
                                          <p:attrName>ppt_w</p:attrName>
                                        </p:attrNameLst>
                                      </p:cBhvr>
                                      <p:tavLst>
                                        <p:tav tm="0">
                                          <p:val>
                                            <p:fltVal val="0"/>
                                          </p:val>
                                        </p:tav>
                                        <p:tav tm="100000">
                                          <p:val>
                                            <p:strVal val="#ppt_w"/>
                                          </p:val>
                                        </p:tav>
                                      </p:tavLst>
                                    </p:anim>
                                    <p:anim calcmode="lin" valueType="num">
                                      <p:cBhvr>
                                        <p:cTn id="39" dur="500" fill="hold"/>
                                        <p:tgtEl>
                                          <p:spTgt spid="594955"/>
                                        </p:tgtEl>
                                        <p:attrNameLst>
                                          <p:attrName>ppt_h</p:attrName>
                                        </p:attrNameLst>
                                      </p:cBhvr>
                                      <p:tavLst>
                                        <p:tav tm="0">
                                          <p:val>
                                            <p:fltVal val="0"/>
                                          </p:val>
                                        </p:tav>
                                        <p:tav tm="100000">
                                          <p:val>
                                            <p:strVal val="#ppt_h"/>
                                          </p:val>
                                        </p:tav>
                                      </p:tavLst>
                                    </p:anim>
                                    <p:animEffect transition="in" filter="fade">
                                      <p:cBhvr>
                                        <p:cTn id="40" dur="500"/>
                                        <p:tgtEl>
                                          <p:spTgt spid="59495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up)">
                                      <p:cBhvr>
                                        <p:cTn id="45" dur="500"/>
                                        <p:tgtEl>
                                          <p:spTgt spid="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3" presetClass="entr" presetSubtype="0" fill="hold" grpId="0" nodeType="clickEffect">
                                  <p:stCondLst>
                                    <p:cond delay="0"/>
                                  </p:stCondLst>
                                  <p:childTnLst>
                                    <p:set>
                                      <p:cBhvr>
                                        <p:cTn id="49" dur="1" fill="hold">
                                          <p:stCondLst>
                                            <p:cond delay="0"/>
                                          </p:stCondLst>
                                        </p:cTn>
                                        <p:tgtEl>
                                          <p:spTgt spid="594954"/>
                                        </p:tgtEl>
                                        <p:attrNameLst>
                                          <p:attrName>style.visibility</p:attrName>
                                        </p:attrNameLst>
                                      </p:cBhvr>
                                      <p:to>
                                        <p:strVal val="visible"/>
                                      </p:to>
                                    </p:set>
                                    <p:anim calcmode="lin" valueType="num">
                                      <p:cBhvr>
                                        <p:cTn id="50" dur="500" fill="hold"/>
                                        <p:tgtEl>
                                          <p:spTgt spid="594954"/>
                                        </p:tgtEl>
                                        <p:attrNameLst>
                                          <p:attrName>ppt_w</p:attrName>
                                        </p:attrNameLst>
                                      </p:cBhvr>
                                      <p:tavLst>
                                        <p:tav tm="0">
                                          <p:val>
                                            <p:fltVal val="0"/>
                                          </p:val>
                                        </p:tav>
                                        <p:tav tm="100000">
                                          <p:val>
                                            <p:strVal val="#ppt_w"/>
                                          </p:val>
                                        </p:tav>
                                      </p:tavLst>
                                    </p:anim>
                                    <p:anim calcmode="lin" valueType="num">
                                      <p:cBhvr>
                                        <p:cTn id="51" dur="500" fill="hold"/>
                                        <p:tgtEl>
                                          <p:spTgt spid="594954"/>
                                        </p:tgtEl>
                                        <p:attrNameLst>
                                          <p:attrName>ppt_h</p:attrName>
                                        </p:attrNameLst>
                                      </p:cBhvr>
                                      <p:tavLst>
                                        <p:tav tm="0">
                                          <p:val>
                                            <p:fltVal val="0"/>
                                          </p:val>
                                        </p:tav>
                                        <p:tav tm="100000">
                                          <p:val>
                                            <p:strVal val="#ppt_h"/>
                                          </p:val>
                                        </p:tav>
                                      </p:tavLst>
                                    </p:anim>
                                    <p:animEffect transition="in" filter="fade">
                                      <p:cBhvr>
                                        <p:cTn id="52" dur="500"/>
                                        <p:tgtEl>
                                          <p:spTgt spid="594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up)">
                                      <p:cBhvr>
                                        <p:cTn id="57" dur="500"/>
                                        <p:tgtEl>
                                          <p:spTgt spid="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3" presetClass="entr" presetSubtype="0" fill="hold" grpId="0" nodeType="clickEffect">
                                  <p:stCondLst>
                                    <p:cond delay="0"/>
                                  </p:stCondLst>
                                  <p:childTnLst>
                                    <p:set>
                                      <p:cBhvr>
                                        <p:cTn id="61" dur="1" fill="hold">
                                          <p:stCondLst>
                                            <p:cond delay="0"/>
                                          </p:stCondLst>
                                        </p:cTn>
                                        <p:tgtEl>
                                          <p:spTgt spid="594964"/>
                                        </p:tgtEl>
                                        <p:attrNameLst>
                                          <p:attrName>style.visibility</p:attrName>
                                        </p:attrNameLst>
                                      </p:cBhvr>
                                      <p:to>
                                        <p:strVal val="visible"/>
                                      </p:to>
                                    </p:set>
                                    <p:anim calcmode="lin" valueType="num">
                                      <p:cBhvr>
                                        <p:cTn id="62" dur="500" fill="hold"/>
                                        <p:tgtEl>
                                          <p:spTgt spid="594964"/>
                                        </p:tgtEl>
                                        <p:attrNameLst>
                                          <p:attrName>ppt_w</p:attrName>
                                        </p:attrNameLst>
                                      </p:cBhvr>
                                      <p:tavLst>
                                        <p:tav tm="0">
                                          <p:val>
                                            <p:fltVal val="0"/>
                                          </p:val>
                                        </p:tav>
                                        <p:tav tm="100000">
                                          <p:val>
                                            <p:strVal val="#ppt_w"/>
                                          </p:val>
                                        </p:tav>
                                      </p:tavLst>
                                    </p:anim>
                                    <p:anim calcmode="lin" valueType="num">
                                      <p:cBhvr>
                                        <p:cTn id="63" dur="500" fill="hold"/>
                                        <p:tgtEl>
                                          <p:spTgt spid="594964"/>
                                        </p:tgtEl>
                                        <p:attrNameLst>
                                          <p:attrName>ppt_h</p:attrName>
                                        </p:attrNameLst>
                                      </p:cBhvr>
                                      <p:tavLst>
                                        <p:tav tm="0">
                                          <p:val>
                                            <p:fltVal val="0"/>
                                          </p:val>
                                        </p:tav>
                                        <p:tav tm="100000">
                                          <p:val>
                                            <p:strVal val="#ppt_h"/>
                                          </p:val>
                                        </p:tav>
                                      </p:tavLst>
                                    </p:anim>
                                    <p:animEffect transition="in" filter="fade">
                                      <p:cBhvr>
                                        <p:cTn id="64" dur="500"/>
                                        <p:tgtEl>
                                          <p:spTgt spid="59496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up)">
                                      <p:cBhvr>
                                        <p:cTn id="69" dur="500"/>
                                        <p:tgtEl>
                                          <p:spTgt spid="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4" presetClass="entr" presetSubtype="16" fill="hold" grpId="0" nodeType="clickEffect">
                                  <p:stCondLst>
                                    <p:cond delay="0"/>
                                  </p:stCondLst>
                                  <p:childTnLst>
                                    <p:set>
                                      <p:cBhvr>
                                        <p:cTn id="73" dur="1" fill="hold">
                                          <p:stCondLst>
                                            <p:cond delay="0"/>
                                          </p:stCondLst>
                                        </p:cTn>
                                        <p:tgtEl>
                                          <p:spTgt spid="594965"/>
                                        </p:tgtEl>
                                        <p:attrNameLst>
                                          <p:attrName>style.visibility</p:attrName>
                                        </p:attrNameLst>
                                      </p:cBhvr>
                                      <p:to>
                                        <p:strVal val="visible"/>
                                      </p:to>
                                    </p:set>
                                    <p:animEffect transition="in" filter="box(in)">
                                      <p:cBhvr>
                                        <p:cTn id="74" dur="500"/>
                                        <p:tgtEl>
                                          <p:spTgt spid="59496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4962"/>
                                        </p:tgtEl>
                                        <p:attrNameLst>
                                          <p:attrName>style.visibility</p:attrName>
                                        </p:attrNameLst>
                                      </p:cBhvr>
                                      <p:to>
                                        <p:strVal val="visible"/>
                                      </p:to>
                                    </p:set>
                                    <p:animEffect transition="in" filter="wipe(up)">
                                      <p:cBhvr>
                                        <p:cTn id="79" dur="500"/>
                                        <p:tgtEl>
                                          <p:spTgt spid="59496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3" presetClass="entr" presetSubtype="0" fill="hold" grpId="0" nodeType="clickEffect">
                                  <p:stCondLst>
                                    <p:cond delay="0"/>
                                  </p:stCondLst>
                                  <p:childTnLst>
                                    <p:set>
                                      <p:cBhvr>
                                        <p:cTn id="83" dur="1" fill="hold">
                                          <p:stCondLst>
                                            <p:cond delay="0"/>
                                          </p:stCondLst>
                                        </p:cTn>
                                        <p:tgtEl>
                                          <p:spTgt spid="594966"/>
                                        </p:tgtEl>
                                        <p:attrNameLst>
                                          <p:attrName>style.visibility</p:attrName>
                                        </p:attrNameLst>
                                      </p:cBhvr>
                                      <p:to>
                                        <p:strVal val="visible"/>
                                      </p:to>
                                    </p:set>
                                    <p:anim calcmode="lin" valueType="num">
                                      <p:cBhvr>
                                        <p:cTn id="84" dur="500" fill="hold"/>
                                        <p:tgtEl>
                                          <p:spTgt spid="594966"/>
                                        </p:tgtEl>
                                        <p:attrNameLst>
                                          <p:attrName>ppt_w</p:attrName>
                                        </p:attrNameLst>
                                      </p:cBhvr>
                                      <p:tavLst>
                                        <p:tav tm="0">
                                          <p:val>
                                            <p:fltVal val="0"/>
                                          </p:val>
                                        </p:tav>
                                        <p:tav tm="100000">
                                          <p:val>
                                            <p:strVal val="#ppt_w"/>
                                          </p:val>
                                        </p:tav>
                                      </p:tavLst>
                                    </p:anim>
                                    <p:anim calcmode="lin" valueType="num">
                                      <p:cBhvr>
                                        <p:cTn id="85" dur="500" fill="hold"/>
                                        <p:tgtEl>
                                          <p:spTgt spid="594966"/>
                                        </p:tgtEl>
                                        <p:attrNameLst>
                                          <p:attrName>ppt_h</p:attrName>
                                        </p:attrNameLst>
                                      </p:cBhvr>
                                      <p:tavLst>
                                        <p:tav tm="0">
                                          <p:val>
                                            <p:fltVal val="0"/>
                                          </p:val>
                                        </p:tav>
                                        <p:tav tm="100000">
                                          <p:val>
                                            <p:strVal val="#ppt_h"/>
                                          </p:val>
                                        </p:tav>
                                      </p:tavLst>
                                    </p:anim>
                                    <p:animEffect transition="in" filter="fade">
                                      <p:cBhvr>
                                        <p:cTn id="86" dur="500"/>
                                        <p:tgtEl>
                                          <p:spTgt spid="59496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594963"/>
                                        </p:tgtEl>
                                        <p:attrNameLst>
                                          <p:attrName>style.visibility</p:attrName>
                                        </p:attrNameLst>
                                      </p:cBhvr>
                                      <p:to>
                                        <p:strVal val="visible"/>
                                      </p:to>
                                    </p:set>
                                    <p:animEffect transition="in" filter="wipe(up)">
                                      <p:cBhvr>
                                        <p:cTn id="91" dur="500"/>
                                        <p:tgtEl>
                                          <p:spTgt spid="59496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53" presetClass="entr" presetSubtype="0" fill="hold" grpId="0" nodeType="clickEffect">
                                  <p:stCondLst>
                                    <p:cond delay="0"/>
                                  </p:stCondLst>
                                  <p:childTnLst>
                                    <p:set>
                                      <p:cBhvr>
                                        <p:cTn id="95" dur="1" fill="hold">
                                          <p:stCondLst>
                                            <p:cond delay="0"/>
                                          </p:stCondLst>
                                        </p:cTn>
                                        <p:tgtEl>
                                          <p:spTgt spid="594967"/>
                                        </p:tgtEl>
                                        <p:attrNameLst>
                                          <p:attrName>style.visibility</p:attrName>
                                        </p:attrNameLst>
                                      </p:cBhvr>
                                      <p:to>
                                        <p:strVal val="visible"/>
                                      </p:to>
                                    </p:set>
                                    <p:anim calcmode="lin" valueType="num">
                                      <p:cBhvr>
                                        <p:cTn id="96" dur="500" fill="hold"/>
                                        <p:tgtEl>
                                          <p:spTgt spid="594967"/>
                                        </p:tgtEl>
                                        <p:attrNameLst>
                                          <p:attrName>ppt_w</p:attrName>
                                        </p:attrNameLst>
                                      </p:cBhvr>
                                      <p:tavLst>
                                        <p:tav tm="0">
                                          <p:val>
                                            <p:fltVal val="0"/>
                                          </p:val>
                                        </p:tav>
                                        <p:tav tm="100000">
                                          <p:val>
                                            <p:strVal val="#ppt_w"/>
                                          </p:val>
                                        </p:tav>
                                      </p:tavLst>
                                    </p:anim>
                                    <p:anim calcmode="lin" valueType="num">
                                      <p:cBhvr>
                                        <p:cTn id="97" dur="500" fill="hold"/>
                                        <p:tgtEl>
                                          <p:spTgt spid="594967"/>
                                        </p:tgtEl>
                                        <p:attrNameLst>
                                          <p:attrName>ppt_h</p:attrName>
                                        </p:attrNameLst>
                                      </p:cBhvr>
                                      <p:tavLst>
                                        <p:tav tm="0">
                                          <p:val>
                                            <p:fltVal val="0"/>
                                          </p:val>
                                        </p:tav>
                                        <p:tav tm="100000">
                                          <p:val>
                                            <p:strVal val="#ppt_h"/>
                                          </p:val>
                                        </p:tav>
                                      </p:tavLst>
                                    </p:anim>
                                    <p:animEffect transition="in" filter="fade">
                                      <p:cBhvr>
                                        <p:cTn id="98" dur="500"/>
                                        <p:tgtEl>
                                          <p:spTgt spid="594967"/>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ppt_x"/>
                                          </p:val>
                                        </p:tav>
                                        <p:tav tm="100000">
                                          <p:val>
                                            <p:strVal val="#ppt_x"/>
                                          </p:val>
                                        </p:tav>
                                      </p:tavLst>
                                    </p:anim>
                                    <p:anim calcmode="lin" valueType="num">
                                      <p:cBhvr additive="base">
                                        <p:cTn id="10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6" grpId="0" animBg="1"/>
      <p:bldP spid="594947" grpId="0" animBg="1"/>
      <p:bldP spid="594948" grpId="0" animBg="1"/>
      <p:bldP spid="594949" grpId="0" animBg="1"/>
      <p:bldP spid="594953" grpId="0" animBg="1"/>
      <p:bldP spid="594954" grpId="0" animBg="1"/>
      <p:bldP spid="594955" grpId="0" animBg="1"/>
      <p:bldP spid="594962" grpId="0" animBg="1"/>
      <p:bldP spid="594963" grpId="0" animBg="1"/>
      <p:bldP spid="594964" grpId="0" animBg="1"/>
      <p:bldP spid="594965" grpId="0" animBg="1"/>
      <p:bldP spid="594966" grpId="0" animBg="1"/>
      <p:bldP spid="594967"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37209-E3F8-3A86-3422-154539CC9BD0}"/>
              </a:ext>
            </a:extLst>
          </p:cNvPr>
          <p:cNvSpPr>
            <a:spLocks noGrp="1"/>
          </p:cNvSpPr>
          <p:nvPr>
            <p:ph type="title"/>
          </p:nvPr>
        </p:nvSpPr>
        <p:spPr>
          <a:xfrm>
            <a:off x="457200" y="418476"/>
            <a:ext cx="8229600" cy="1143000"/>
          </a:xfrm>
        </p:spPr>
        <p:txBody>
          <a:bodyPr/>
          <a:lstStyle/>
          <a:p>
            <a:r>
              <a:rPr lang="zh-CN" altLang="en-US" sz="4400" dirty="0">
                <a:latin typeface="宋体" panose="02010600030101010101" pitchFamily="2" charset="-122"/>
                <a:ea typeface="宋体" panose="02010600030101010101" pitchFamily="2" charset="-122"/>
              </a:rPr>
              <a:t>导入案例</a:t>
            </a:r>
            <a:r>
              <a:rPr lang="en-US" altLang="zh-CN" sz="4400" dirty="0">
                <a:latin typeface="宋体" panose="02010600030101010101" pitchFamily="2" charset="-122"/>
                <a:ea typeface="宋体" panose="02010600030101010101" pitchFamily="2" charset="-122"/>
              </a:rPr>
              <a:t>1</a:t>
            </a:r>
            <a:endParaRPr lang="zh-CN" altLang="en-US" sz="44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089B18B-D198-CBF8-EB48-17FADD180F9F}"/>
              </a:ext>
            </a:extLst>
          </p:cNvPr>
          <p:cNvSpPr>
            <a:spLocks noGrp="1"/>
          </p:cNvSpPr>
          <p:nvPr>
            <p:ph idx="1"/>
          </p:nvPr>
        </p:nvSpPr>
        <p:spPr>
          <a:xfrm>
            <a:off x="685800" y="1561476"/>
            <a:ext cx="8001000" cy="4299736"/>
          </a:xfrm>
        </p:spPr>
        <p:txBody>
          <a:bodyPr/>
          <a:lstStyle/>
          <a:p>
            <a:r>
              <a:rPr lang="zh-CN" altLang="en-US" sz="3200" dirty="0">
                <a:latin typeface="宋体" panose="02010600030101010101" pitchFamily="2" charset="-122"/>
                <a:ea typeface="宋体" panose="02010600030101010101" pitchFamily="2" charset="-122"/>
              </a:rPr>
              <a:t>前不久，英伟达创始人黄仁勋在母校斯坦福大学的演讲中，提到了他人生中的第一笔融资。</a:t>
            </a:r>
            <a:r>
              <a:rPr lang="en-US" altLang="zh-CN" sz="3200" dirty="0">
                <a:latin typeface="宋体" panose="02010600030101010101" pitchFamily="2" charset="-122"/>
                <a:ea typeface="宋体" panose="02010600030101010101" pitchFamily="2" charset="-122"/>
              </a:rPr>
              <a:t>1993</a:t>
            </a:r>
            <a:r>
              <a:rPr lang="zh-CN" altLang="en-US" sz="3200" dirty="0">
                <a:latin typeface="宋体" panose="02010600030101010101" pitchFamily="2" charset="-122"/>
                <a:ea typeface="宋体" panose="02010600030101010101" pitchFamily="2" charset="-122"/>
              </a:rPr>
              <a:t>年，两位天使投资人联合出手出资</a:t>
            </a:r>
            <a:r>
              <a:rPr lang="en-US" altLang="zh-CN" sz="3200" dirty="0">
                <a:latin typeface="宋体" panose="02010600030101010101" pitchFamily="2" charset="-122"/>
                <a:ea typeface="宋体" panose="02010600030101010101" pitchFamily="2" charset="-122"/>
              </a:rPr>
              <a:t>200</a:t>
            </a:r>
            <a:r>
              <a:rPr lang="zh-CN" altLang="en-US" sz="3200" dirty="0">
                <a:latin typeface="宋体" panose="02010600030101010101" pitchFamily="2" charset="-122"/>
                <a:ea typeface="宋体" panose="02010600030101010101" pitchFamily="2" charset="-122"/>
              </a:rPr>
              <a:t>万美元，估值</a:t>
            </a:r>
            <a:r>
              <a:rPr lang="en-US" altLang="zh-CN" sz="3200" dirty="0">
                <a:latin typeface="宋体" panose="02010600030101010101" pitchFamily="2" charset="-122"/>
                <a:ea typeface="宋体" panose="02010600030101010101" pitchFamily="2" charset="-122"/>
              </a:rPr>
              <a:t>600</a:t>
            </a:r>
            <a:r>
              <a:rPr lang="zh-CN" altLang="en-US" sz="3200" dirty="0">
                <a:latin typeface="宋体" panose="02010600030101010101" pitchFamily="2" charset="-122"/>
                <a:ea typeface="宋体" panose="02010600030101010101" pitchFamily="2" charset="-122"/>
              </a:rPr>
              <a:t>万美元。正是这笔投资，让刚成立就面临倒闭风险的英伟达由危转安。</a:t>
            </a:r>
            <a:endParaRPr lang="en-US" altLang="zh-CN" sz="3200" dirty="0">
              <a:latin typeface="宋体" panose="02010600030101010101" pitchFamily="2" charset="-122"/>
              <a:ea typeface="宋体" panose="02010600030101010101" pitchFamily="2" charset="-122"/>
            </a:endParaRPr>
          </a:p>
          <a:p>
            <a:r>
              <a:rPr lang="en-US" altLang="zh-CN" sz="3200" dirty="0">
                <a:latin typeface="宋体" panose="02010600030101010101" pitchFamily="2" charset="-122"/>
                <a:ea typeface="宋体" panose="02010600030101010101" pitchFamily="2" charset="-122"/>
              </a:rPr>
              <a:t>1999</a:t>
            </a:r>
            <a:r>
              <a:rPr lang="zh-CN" altLang="en-US" sz="3200" dirty="0">
                <a:latin typeface="宋体" panose="02010600030101010101" pitchFamily="2" charset="-122"/>
                <a:ea typeface="宋体" panose="02010600030101010101" pitchFamily="2" charset="-122"/>
              </a:rPr>
              <a:t>年，英伟达在纳斯达克上市，发行市值</a:t>
            </a:r>
            <a:r>
              <a:rPr lang="en-US" altLang="zh-CN" sz="3200" dirty="0">
                <a:latin typeface="宋体" panose="02010600030101010101" pitchFamily="2" charset="-122"/>
                <a:ea typeface="宋体" panose="02010600030101010101" pitchFamily="2" charset="-122"/>
              </a:rPr>
              <a:t>2.3</a:t>
            </a:r>
            <a:r>
              <a:rPr lang="zh-CN" altLang="en-US" sz="3200" dirty="0">
                <a:latin typeface="宋体" panose="02010600030101010101" pitchFamily="2" charset="-122"/>
                <a:ea typeface="宋体" panose="02010600030101010101" pitchFamily="2" charset="-122"/>
              </a:rPr>
              <a:t>亿美元。以此计算，英伟达天使轮增值了</a:t>
            </a:r>
            <a:r>
              <a:rPr lang="en-US" altLang="zh-CN" sz="3200" dirty="0">
                <a:latin typeface="宋体" panose="02010600030101010101" pitchFamily="2" charset="-122"/>
                <a:ea typeface="宋体" panose="02010600030101010101" pitchFamily="2" charset="-122"/>
              </a:rPr>
              <a:t>38</a:t>
            </a:r>
            <a:r>
              <a:rPr lang="zh-CN" altLang="en-US" sz="3200" dirty="0">
                <a:latin typeface="宋体" panose="02010600030101010101" pitchFamily="2" charset="-122"/>
                <a:ea typeface="宋体" panose="02010600030101010101" pitchFamily="2" charset="-122"/>
              </a:rPr>
              <a:t>倍以上。</a:t>
            </a:r>
          </a:p>
        </p:txBody>
      </p:sp>
    </p:spTree>
    <p:extLst>
      <p:ext uri="{BB962C8B-B14F-4D97-AF65-F5344CB8AC3E}">
        <p14:creationId xmlns:p14="http://schemas.microsoft.com/office/powerpoint/2010/main" val="3265889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a:extLst>
              <a:ext uri="{FF2B5EF4-FFF2-40B4-BE49-F238E27FC236}">
                <a16:creationId xmlns:a16="http://schemas.microsoft.com/office/drawing/2014/main" id="{FA89DF4B-9505-4391-8257-5F210EA4029E}"/>
              </a:ext>
            </a:extLst>
          </p:cNvPr>
          <p:cNvSpPr txBox="1">
            <a:spLocks noChangeArrowheads="1"/>
          </p:cNvSpPr>
          <p:nvPr/>
        </p:nvSpPr>
        <p:spPr bwMode="auto">
          <a:xfrm>
            <a:off x="2412206" y="5319713"/>
            <a:ext cx="3829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50000"/>
              </a:spcBef>
              <a:spcAft>
                <a:spcPct val="0"/>
              </a:spcAft>
            </a:pPr>
            <a:r>
              <a:rPr lang="zh-CN" altLang="en-US" sz="1800" b="1">
                <a:solidFill>
                  <a:srgbClr val="CC3300"/>
                </a:solidFill>
                <a:latin typeface="Times New Roman" panose="02020603050405020304" pitchFamily="18" charset="0"/>
              </a:rPr>
              <a:t>按到期期限分类的市场</a:t>
            </a:r>
          </a:p>
        </p:txBody>
      </p:sp>
      <p:grpSp>
        <p:nvGrpSpPr>
          <p:cNvPr id="82947" name="Group 3">
            <a:extLst>
              <a:ext uri="{FF2B5EF4-FFF2-40B4-BE49-F238E27FC236}">
                <a16:creationId xmlns:a16="http://schemas.microsoft.com/office/drawing/2014/main" id="{8D28F9EF-2FA3-451A-AF42-ABB1996F01BD}"/>
              </a:ext>
            </a:extLst>
          </p:cNvPr>
          <p:cNvGrpSpPr>
            <a:grpSpLocks/>
          </p:cNvGrpSpPr>
          <p:nvPr/>
        </p:nvGrpSpPr>
        <p:grpSpPr bwMode="auto">
          <a:xfrm>
            <a:off x="1485900" y="1485900"/>
            <a:ext cx="5829300" cy="3486150"/>
            <a:chOff x="288" y="528"/>
            <a:chExt cx="4896" cy="2928"/>
          </a:xfrm>
        </p:grpSpPr>
        <p:sp>
          <p:nvSpPr>
            <p:cNvPr id="82948" name="AutoShape 4">
              <a:extLst>
                <a:ext uri="{FF2B5EF4-FFF2-40B4-BE49-F238E27FC236}">
                  <a16:creationId xmlns:a16="http://schemas.microsoft.com/office/drawing/2014/main" id="{7C47922A-C2BF-455B-B3C7-092C97FDFD3E}"/>
                </a:ext>
              </a:extLst>
            </p:cNvPr>
            <p:cNvSpPr>
              <a:spLocks noChangeArrowheads="1"/>
            </p:cNvSpPr>
            <p:nvPr/>
          </p:nvSpPr>
          <p:spPr bwMode="auto">
            <a:xfrm>
              <a:off x="1200" y="2208"/>
              <a:ext cx="192" cy="384"/>
            </a:xfrm>
            <a:prstGeom prst="downArrow">
              <a:avLst>
                <a:gd name="adj1" fmla="val 50000"/>
                <a:gd name="adj2" fmla="val 50000"/>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82949" name="AutoShape 5">
              <a:extLst>
                <a:ext uri="{FF2B5EF4-FFF2-40B4-BE49-F238E27FC236}">
                  <a16:creationId xmlns:a16="http://schemas.microsoft.com/office/drawing/2014/main" id="{5DE4C11B-4D4C-496F-8E97-EAFFD71F2B1B}"/>
                </a:ext>
              </a:extLst>
            </p:cNvPr>
            <p:cNvSpPr>
              <a:spLocks noChangeArrowheads="1"/>
            </p:cNvSpPr>
            <p:nvPr/>
          </p:nvSpPr>
          <p:spPr bwMode="auto">
            <a:xfrm>
              <a:off x="3552" y="2208"/>
              <a:ext cx="192" cy="384"/>
            </a:xfrm>
            <a:prstGeom prst="downArrow">
              <a:avLst>
                <a:gd name="adj1" fmla="val 50000"/>
                <a:gd name="adj2" fmla="val 50000"/>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grpSp>
          <p:nvGrpSpPr>
            <p:cNvPr id="82950" name="Group 6">
              <a:extLst>
                <a:ext uri="{FF2B5EF4-FFF2-40B4-BE49-F238E27FC236}">
                  <a16:creationId xmlns:a16="http://schemas.microsoft.com/office/drawing/2014/main" id="{5EF178BF-4B68-4714-AA60-C0DD1DBD7605}"/>
                </a:ext>
              </a:extLst>
            </p:cNvPr>
            <p:cNvGrpSpPr>
              <a:grpSpLocks/>
            </p:cNvGrpSpPr>
            <p:nvPr/>
          </p:nvGrpSpPr>
          <p:grpSpPr bwMode="auto">
            <a:xfrm>
              <a:off x="624" y="2592"/>
              <a:ext cx="4176" cy="864"/>
              <a:chOff x="624" y="2592"/>
              <a:chExt cx="4176" cy="864"/>
            </a:xfrm>
          </p:grpSpPr>
          <p:sp>
            <p:nvSpPr>
              <p:cNvPr id="82961" name="AutoShape 7">
                <a:extLst>
                  <a:ext uri="{FF2B5EF4-FFF2-40B4-BE49-F238E27FC236}">
                    <a16:creationId xmlns:a16="http://schemas.microsoft.com/office/drawing/2014/main" id="{01B65CF0-7B11-4A7A-A1F6-B08000C8BB8F}"/>
                  </a:ext>
                </a:extLst>
              </p:cNvPr>
              <p:cNvSpPr>
                <a:spLocks noChangeArrowheads="1"/>
              </p:cNvSpPr>
              <p:nvPr/>
            </p:nvSpPr>
            <p:spPr bwMode="auto">
              <a:xfrm>
                <a:off x="624" y="2592"/>
                <a:ext cx="1344" cy="864"/>
              </a:xfrm>
              <a:prstGeom prst="bevel">
                <a:avLst>
                  <a:gd name="adj" fmla="val 12500"/>
                </a:avLst>
              </a:prstGeom>
              <a:solidFill>
                <a:srgbClr val="84B8FE"/>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F00FF"/>
                    </a:solidFill>
                    <a:latin typeface="Times New Roman" panose="02020603050405020304" pitchFamily="18" charset="0"/>
                    <a:cs typeface="Times New Roman" panose="02020603050405020304" pitchFamily="18" charset="0"/>
                  </a:rPr>
                  <a:t>货币市场</a:t>
                </a:r>
                <a:endParaRPr lang="en-US" altLang="zh-CN" sz="1800" b="1">
                  <a:solidFill>
                    <a:srgbClr val="FF00FF"/>
                  </a:solidFill>
                  <a:latin typeface="Times New Roman" panose="02020603050405020304" pitchFamily="18" charset="0"/>
                  <a:cs typeface="Times New Roman" panose="02020603050405020304" pitchFamily="18" charset="0"/>
                </a:endParaRPr>
              </a:p>
            </p:txBody>
          </p:sp>
          <p:sp>
            <p:nvSpPr>
              <p:cNvPr id="82962" name="AutoShape 8">
                <a:extLst>
                  <a:ext uri="{FF2B5EF4-FFF2-40B4-BE49-F238E27FC236}">
                    <a16:creationId xmlns:a16="http://schemas.microsoft.com/office/drawing/2014/main" id="{9337BDBB-7B30-4DF5-B87C-CB41FF7A67E3}"/>
                  </a:ext>
                </a:extLst>
              </p:cNvPr>
              <p:cNvSpPr>
                <a:spLocks noChangeArrowheads="1"/>
              </p:cNvSpPr>
              <p:nvPr/>
            </p:nvSpPr>
            <p:spPr bwMode="auto">
              <a:xfrm>
                <a:off x="3456" y="2592"/>
                <a:ext cx="1344" cy="864"/>
              </a:xfrm>
              <a:prstGeom prst="bevel">
                <a:avLst>
                  <a:gd name="adj" fmla="val 12500"/>
                </a:avLst>
              </a:prstGeom>
              <a:solidFill>
                <a:srgbClr val="84B8FE"/>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F00FF"/>
                    </a:solidFill>
                    <a:latin typeface="Times New Roman" panose="02020603050405020304" pitchFamily="18" charset="0"/>
                    <a:cs typeface="Times New Roman" panose="02020603050405020304" pitchFamily="18" charset="0"/>
                  </a:rPr>
                  <a:t>资本市场</a:t>
                </a:r>
                <a:endParaRPr lang="en-US" altLang="zh-CN" sz="1800" b="1">
                  <a:solidFill>
                    <a:srgbClr val="FF00FF"/>
                  </a:solidFill>
                  <a:latin typeface="Times New Roman" panose="02020603050405020304" pitchFamily="18" charset="0"/>
                  <a:cs typeface="Times New Roman" panose="02020603050405020304" pitchFamily="18" charset="0"/>
                </a:endParaRPr>
              </a:p>
            </p:txBody>
          </p:sp>
        </p:grpSp>
        <p:grpSp>
          <p:nvGrpSpPr>
            <p:cNvPr id="82951" name="Group 9">
              <a:extLst>
                <a:ext uri="{FF2B5EF4-FFF2-40B4-BE49-F238E27FC236}">
                  <a16:creationId xmlns:a16="http://schemas.microsoft.com/office/drawing/2014/main" id="{09A828C2-0685-4914-AD5E-3CE30973C803}"/>
                </a:ext>
              </a:extLst>
            </p:cNvPr>
            <p:cNvGrpSpPr>
              <a:grpSpLocks/>
            </p:cNvGrpSpPr>
            <p:nvPr/>
          </p:nvGrpSpPr>
          <p:grpSpPr bwMode="auto">
            <a:xfrm>
              <a:off x="288" y="528"/>
              <a:ext cx="4896" cy="2064"/>
              <a:chOff x="288" y="528"/>
              <a:chExt cx="4896" cy="2064"/>
            </a:xfrm>
          </p:grpSpPr>
          <p:sp>
            <p:nvSpPr>
              <p:cNvPr id="82952" name="AutoShape 10">
                <a:extLst>
                  <a:ext uri="{FF2B5EF4-FFF2-40B4-BE49-F238E27FC236}">
                    <a16:creationId xmlns:a16="http://schemas.microsoft.com/office/drawing/2014/main" id="{75ABD3D0-A187-489C-ACF9-3D611158D51B}"/>
                  </a:ext>
                </a:extLst>
              </p:cNvPr>
              <p:cNvSpPr>
                <a:spLocks noChangeArrowheads="1"/>
              </p:cNvSpPr>
              <p:nvPr/>
            </p:nvSpPr>
            <p:spPr bwMode="auto">
              <a:xfrm>
                <a:off x="288" y="1488"/>
                <a:ext cx="1920" cy="720"/>
              </a:xfrm>
              <a:prstGeom prst="bevel">
                <a:avLst>
                  <a:gd name="adj" fmla="val 12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期限不足</a:t>
                </a:r>
                <a:r>
                  <a:rPr lang="en-US" altLang="zh-CN" sz="1800" b="1">
                    <a:solidFill>
                      <a:srgbClr val="FAFD00"/>
                    </a:solidFill>
                    <a:latin typeface="Times New Roman" panose="02020603050405020304" pitchFamily="18" charset="0"/>
                    <a:cs typeface="Times New Roman" panose="02020603050405020304" pitchFamily="18" charset="0"/>
                  </a:rPr>
                  <a:t>1</a:t>
                </a:r>
                <a:r>
                  <a:rPr lang="zh-CN" altLang="en-US" sz="1800" b="1">
                    <a:solidFill>
                      <a:srgbClr val="FAFD00"/>
                    </a:solidFill>
                    <a:latin typeface="Times New Roman" panose="02020603050405020304" pitchFamily="18" charset="0"/>
                    <a:cs typeface="Times New Roman" panose="02020603050405020304" pitchFamily="18" charset="0"/>
                  </a:rPr>
                  <a:t>年</a:t>
                </a:r>
                <a:endParaRPr lang="en-US" altLang="zh-CN" sz="1800" b="1">
                  <a:solidFill>
                    <a:srgbClr val="FAFD00"/>
                  </a:solidFill>
                  <a:latin typeface="Times New Roman" panose="02020603050405020304" pitchFamily="18" charset="0"/>
                  <a:cs typeface="Times New Roman" panose="02020603050405020304" pitchFamily="18" charset="0"/>
                </a:endParaRPr>
              </a:p>
            </p:txBody>
          </p:sp>
          <p:sp>
            <p:nvSpPr>
              <p:cNvPr id="82953" name="AutoShape 11">
                <a:extLst>
                  <a:ext uri="{FF2B5EF4-FFF2-40B4-BE49-F238E27FC236}">
                    <a16:creationId xmlns:a16="http://schemas.microsoft.com/office/drawing/2014/main" id="{164F32FB-B22A-4F82-ADFD-47E69B22B9F8}"/>
                  </a:ext>
                </a:extLst>
              </p:cNvPr>
              <p:cNvSpPr>
                <a:spLocks noChangeArrowheads="1"/>
              </p:cNvSpPr>
              <p:nvPr/>
            </p:nvSpPr>
            <p:spPr bwMode="auto">
              <a:xfrm>
                <a:off x="432" y="528"/>
                <a:ext cx="2160" cy="528"/>
              </a:xfrm>
              <a:prstGeom prst="bevel">
                <a:avLst>
                  <a:gd name="adj" fmla="val 12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债务工具</a:t>
                </a:r>
                <a:endParaRPr lang="en-US" altLang="zh-CN" sz="1800" b="1">
                  <a:solidFill>
                    <a:srgbClr val="FAFD00"/>
                  </a:solidFill>
                  <a:latin typeface="Times New Roman" panose="02020603050405020304" pitchFamily="18" charset="0"/>
                  <a:cs typeface="Times New Roman" panose="02020603050405020304" pitchFamily="18" charset="0"/>
                </a:endParaRPr>
              </a:p>
            </p:txBody>
          </p:sp>
          <p:sp>
            <p:nvSpPr>
              <p:cNvPr id="82954" name="AutoShape 12">
                <a:extLst>
                  <a:ext uri="{FF2B5EF4-FFF2-40B4-BE49-F238E27FC236}">
                    <a16:creationId xmlns:a16="http://schemas.microsoft.com/office/drawing/2014/main" id="{A919B61A-306C-4E2A-B551-2B8FEF43E0C0}"/>
                  </a:ext>
                </a:extLst>
              </p:cNvPr>
              <p:cNvSpPr>
                <a:spLocks noChangeArrowheads="1"/>
              </p:cNvSpPr>
              <p:nvPr/>
            </p:nvSpPr>
            <p:spPr bwMode="auto">
              <a:xfrm>
                <a:off x="3024" y="528"/>
                <a:ext cx="2160" cy="528"/>
              </a:xfrm>
              <a:prstGeom prst="bevel">
                <a:avLst>
                  <a:gd name="adj" fmla="val 12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优先股和普通股</a:t>
                </a:r>
                <a:endParaRPr lang="en-US" altLang="zh-CN" sz="1800" b="1">
                  <a:solidFill>
                    <a:srgbClr val="FAFD00"/>
                  </a:solidFill>
                  <a:latin typeface="Times New Roman" panose="02020603050405020304" pitchFamily="18" charset="0"/>
                  <a:cs typeface="Times New Roman" panose="02020603050405020304" pitchFamily="18" charset="0"/>
                </a:endParaRPr>
              </a:p>
            </p:txBody>
          </p:sp>
          <p:sp>
            <p:nvSpPr>
              <p:cNvPr id="82955" name="AutoShape 13">
                <a:extLst>
                  <a:ext uri="{FF2B5EF4-FFF2-40B4-BE49-F238E27FC236}">
                    <a16:creationId xmlns:a16="http://schemas.microsoft.com/office/drawing/2014/main" id="{5D4B7BF8-1932-463C-A2DC-BA371BC65678}"/>
                  </a:ext>
                </a:extLst>
              </p:cNvPr>
              <p:cNvSpPr>
                <a:spLocks noChangeArrowheads="1"/>
              </p:cNvSpPr>
              <p:nvPr/>
            </p:nvSpPr>
            <p:spPr bwMode="auto">
              <a:xfrm>
                <a:off x="960" y="1056"/>
                <a:ext cx="192" cy="432"/>
              </a:xfrm>
              <a:prstGeom prst="downArrow">
                <a:avLst>
                  <a:gd name="adj1" fmla="val 50000"/>
                  <a:gd name="adj2" fmla="val 5625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82956" name="AutoShape 14">
                <a:extLst>
                  <a:ext uri="{FF2B5EF4-FFF2-40B4-BE49-F238E27FC236}">
                    <a16:creationId xmlns:a16="http://schemas.microsoft.com/office/drawing/2014/main" id="{6E58C901-6F90-4C4B-80D6-F109E2C7A8D4}"/>
                  </a:ext>
                </a:extLst>
              </p:cNvPr>
              <p:cNvSpPr>
                <a:spLocks noChangeArrowheads="1"/>
              </p:cNvSpPr>
              <p:nvPr/>
            </p:nvSpPr>
            <p:spPr bwMode="auto">
              <a:xfrm>
                <a:off x="2400" y="1056"/>
                <a:ext cx="192" cy="432"/>
              </a:xfrm>
              <a:prstGeom prst="downArrow">
                <a:avLst>
                  <a:gd name="adj1" fmla="val 50000"/>
                  <a:gd name="adj2" fmla="val 5625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82957" name="AutoShape 15">
                <a:extLst>
                  <a:ext uri="{FF2B5EF4-FFF2-40B4-BE49-F238E27FC236}">
                    <a16:creationId xmlns:a16="http://schemas.microsoft.com/office/drawing/2014/main" id="{D2ECBAF6-C31B-4602-91B8-35D46B5F22A9}"/>
                  </a:ext>
                </a:extLst>
              </p:cNvPr>
              <p:cNvSpPr>
                <a:spLocks noChangeArrowheads="1"/>
              </p:cNvSpPr>
              <p:nvPr/>
            </p:nvSpPr>
            <p:spPr bwMode="auto">
              <a:xfrm>
                <a:off x="4608" y="1056"/>
                <a:ext cx="192" cy="1536"/>
              </a:xfrm>
              <a:prstGeom prst="downArrow">
                <a:avLst>
                  <a:gd name="adj1" fmla="val 50000"/>
                  <a:gd name="adj2" fmla="val 20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82958" name="AutoShape 16">
                <a:extLst>
                  <a:ext uri="{FF2B5EF4-FFF2-40B4-BE49-F238E27FC236}">
                    <a16:creationId xmlns:a16="http://schemas.microsoft.com/office/drawing/2014/main" id="{014A93CA-BBBD-4A41-AB1F-C047FF6761CE}"/>
                  </a:ext>
                </a:extLst>
              </p:cNvPr>
              <p:cNvSpPr>
                <a:spLocks noChangeArrowheads="1"/>
              </p:cNvSpPr>
              <p:nvPr/>
            </p:nvSpPr>
            <p:spPr bwMode="auto">
              <a:xfrm>
                <a:off x="2352" y="1488"/>
                <a:ext cx="1920" cy="720"/>
              </a:xfrm>
              <a:prstGeom prst="bevel">
                <a:avLst>
                  <a:gd name="adj" fmla="val 125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a:solidFill>
                      <a:srgbClr val="FAFD00"/>
                    </a:solidFill>
                    <a:latin typeface="Times New Roman" panose="02020603050405020304" pitchFamily="18" charset="0"/>
                    <a:cs typeface="Times New Roman" panose="02020603050405020304" pitchFamily="18" charset="0"/>
                  </a:rPr>
                  <a:t>期限超过</a:t>
                </a:r>
                <a:r>
                  <a:rPr lang="en-US" altLang="zh-CN" sz="1800" b="1">
                    <a:solidFill>
                      <a:srgbClr val="FAFD00"/>
                    </a:solidFill>
                    <a:latin typeface="Times New Roman" panose="02020603050405020304" pitchFamily="18" charset="0"/>
                    <a:cs typeface="Times New Roman" panose="02020603050405020304" pitchFamily="18" charset="0"/>
                  </a:rPr>
                  <a:t>1</a:t>
                </a:r>
                <a:r>
                  <a:rPr lang="zh-CN" altLang="en-US" sz="1800" b="1">
                    <a:solidFill>
                      <a:srgbClr val="FAFD00"/>
                    </a:solidFill>
                    <a:latin typeface="Times New Roman" panose="02020603050405020304" pitchFamily="18" charset="0"/>
                    <a:cs typeface="Times New Roman" panose="02020603050405020304" pitchFamily="18" charset="0"/>
                  </a:rPr>
                  <a:t>年</a:t>
                </a:r>
                <a:endParaRPr lang="en-US" altLang="zh-CN" sz="1800" b="1">
                  <a:solidFill>
                    <a:srgbClr val="FAFD00"/>
                  </a:solidFill>
                  <a:latin typeface="Times New Roman" panose="02020603050405020304" pitchFamily="18" charset="0"/>
                  <a:cs typeface="Times New Roman" panose="02020603050405020304" pitchFamily="18" charset="0"/>
                </a:endParaRPr>
              </a:p>
            </p:txBody>
          </p:sp>
          <p:sp>
            <p:nvSpPr>
              <p:cNvPr id="82959" name="AutoShape 17">
                <a:extLst>
                  <a:ext uri="{FF2B5EF4-FFF2-40B4-BE49-F238E27FC236}">
                    <a16:creationId xmlns:a16="http://schemas.microsoft.com/office/drawing/2014/main" id="{0F06B45D-1659-4892-9620-09EEA8B17261}"/>
                  </a:ext>
                </a:extLst>
              </p:cNvPr>
              <p:cNvSpPr>
                <a:spLocks noChangeArrowheads="1"/>
              </p:cNvSpPr>
              <p:nvPr/>
            </p:nvSpPr>
            <p:spPr bwMode="auto">
              <a:xfrm>
                <a:off x="1200" y="2208"/>
                <a:ext cx="192" cy="384"/>
              </a:xfrm>
              <a:prstGeom prst="downArrow">
                <a:avLst>
                  <a:gd name="adj1" fmla="val 50000"/>
                  <a:gd name="adj2"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82960" name="AutoShape 18">
                <a:extLst>
                  <a:ext uri="{FF2B5EF4-FFF2-40B4-BE49-F238E27FC236}">
                    <a16:creationId xmlns:a16="http://schemas.microsoft.com/office/drawing/2014/main" id="{F9F9C9D6-A48A-4F5D-A7D6-33E3A71EB27B}"/>
                  </a:ext>
                </a:extLst>
              </p:cNvPr>
              <p:cNvSpPr>
                <a:spLocks noChangeArrowheads="1"/>
              </p:cNvSpPr>
              <p:nvPr/>
            </p:nvSpPr>
            <p:spPr bwMode="auto">
              <a:xfrm>
                <a:off x="3552" y="2208"/>
                <a:ext cx="192" cy="384"/>
              </a:xfrm>
              <a:prstGeom prst="downArrow">
                <a:avLst>
                  <a:gd name="adj1" fmla="val 50000"/>
                  <a:gd name="adj2"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grpSp>
      </p:grpSp>
    </p:spTree>
    <p:extLst>
      <p:ext uri="{BB962C8B-B14F-4D97-AF65-F5344CB8AC3E}">
        <p14:creationId xmlns:p14="http://schemas.microsoft.com/office/powerpoint/2010/main" val="1992988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a:extLst>
              <a:ext uri="{FF2B5EF4-FFF2-40B4-BE49-F238E27FC236}">
                <a16:creationId xmlns:a16="http://schemas.microsoft.com/office/drawing/2014/main" id="{8D69B771-8F3A-4588-883B-151FA23B2883}"/>
              </a:ext>
            </a:extLst>
          </p:cNvPr>
          <p:cNvSpPr>
            <a:spLocks noGrp="1" noChangeArrowheads="1"/>
          </p:cNvSpPr>
          <p:nvPr>
            <p:ph type="title"/>
          </p:nvPr>
        </p:nvSpPr>
        <p:spPr bwMode="auto">
          <a:xfrm>
            <a:off x="1657350" y="1428750"/>
            <a:ext cx="5829300" cy="571500"/>
          </a:xfrm>
          <a:ln>
            <a:miter lim="800000"/>
            <a:headEnd/>
            <a:tailEnd/>
          </a:ln>
        </p:spPr>
        <p:txBody>
          <a:bodyPr vert="horz" wrap="square" lIns="68580" tIns="34290" rIns="68580" bIns="34290" numCol="1" anchor="t"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衍生工具市场</a:t>
            </a:r>
            <a:endParaRPr lang="en-US" altLang="zh-CN" sz="3000" dirty="0">
              <a:effectLst>
                <a:outerShdw blurRad="38100" dist="38100" dir="2700000" algn="tl">
                  <a:srgbClr val="C0C0C0"/>
                </a:outerShdw>
              </a:effectLst>
              <a:ea typeface="宋体" pitchFamily="2" charset="-122"/>
            </a:endParaRPr>
          </a:p>
        </p:txBody>
      </p:sp>
      <p:grpSp>
        <p:nvGrpSpPr>
          <p:cNvPr id="83971" name="Group 3">
            <a:extLst>
              <a:ext uri="{FF2B5EF4-FFF2-40B4-BE49-F238E27FC236}">
                <a16:creationId xmlns:a16="http://schemas.microsoft.com/office/drawing/2014/main" id="{76E448AA-18FC-44E8-983E-5399148AEE6F}"/>
              </a:ext>
            </a:extLst>
          </p:cNvPr>
          <p:cNvGrpSpPr>
            <a:grpSpLocks/>
          </p:cNvGrpSpPr>
          <p:nvPr/>
        </p:nvGrpSpPr>
        <p:grpSpPr bwMode="auto">
          <a:xfrm>
            <a:off x="1543051" y="2514600"/>
            <a:ext cx="5999560" cy="1714500"/>
            <a:chOff x="336" y="1392"/>
            <a:chExt cx="5039" cy="1440"/>
          </a:xfrm>
        </p:grpSpPr>
        <p:sp>
          <p:nvSpPr>
            <p:cNvPr id="87044" name="AutoShape 4">
              <a:extLst>
                <a:ext uri="{FF2B5EF4-FFF2-40B4-BE49-F238E27FC236}">
                  <a16:creationId xmlns:a16="http://schemas.microsoft.com/office/drawing/2014/main" id="{E923C327-3402-43FB-930A-7C5396F96954}"/>
                </a:ext>
              </a:extLst>
            </p:cNvPr>
            <p:cNvSpPr>
              <a:spLocks noChangeArrowheads="1"/>
            </p:cNvSpPr>
            <p:nvPr/>
          </p:nvSpPr>
          <p:spPr bwMode="auto">
            <a:xfrm>
              <a:off x="1584" y="1392"/>
              <a:ext cx="2339" cy="528"/>
            </a:xfrm>
            <a:prstGeom prst="bevel">
              <a:avLst>
                <a:gd name="adj" fmla="val 12500"/>
              </a:avLst>
            </a:prstGeom>
            <a:solidFill>
              <a:srgbClr val="60A4FE"/>
            </a:solidFill>
            <a:ln>
              <a:noFill/>
            </a:ln>
          </p:spPr>
          <p:txBody>
            <a:bodyPr wrap="none" anchor="ctr"/>
            <a:lstStyle/>
            <a:p>
              <a:pPr algn="ctr" eaLnBrk="0" fontAlgn="base" hangingPunct="0">
                <a:spcBef>
                  <a:spcPct val="0"/>
                </a:spcBef>
                <a:spcAft>
                  <a:spcPct val="0"/>
                </a:spcAft>
                <a:defRPr/>
              </a:pPr>
              <a:r>
                <a:rPr lang="zh-CN" altLang="en-US" b="1" dirty="0">
                  <a:solidFill>
                    <a:srgbClr val="FAFD00"/>
                  </a:solidFill>
                  <a:latin typeface="Times New Roman"/>
                  <a:ea typeface="宋体" panose="02010600030101010101" pitchFamily="2" charset="-122"/>
                </a:rPr>
                <a:t>衍生工具</a:t>
              </a:r>
              <a:endParaRPr lang="en-US" altLang="zh-CN" b="1" dirty="0">
                <a:solidFill>
                  <a:srgbClr val="FAFD00"/>
                </a:solidFill>
                <a:latin typeface="Times New Roman"/>
                <a:ea typeface="宋体" panose="02010600030101010101" pitchFamily="2" charset="-122"/>
              </a:endParaRPr>
            </a:p>
          </p:txBody>
        </p:sp>
        <p:sp>
          <p:nvSpPr>
            <p:cNvPr id="87045" name="AutoShape 5">
              <a:extLst>
                <a:ext uri="{FF2B5EF4-FFF2-40B4-BE49-F238E27FC236}">
                  <a16:creationId xmlns:a16="http://schemas.microsoft.com/office/drawing/2014/main" id="{4C08209D-C7D8-4B21-981F-56D223683BD5}"/>
                </a:ext>
              </a:extLst>
            </p:cNvPr>
            <p:cNvSpPr>
              <a:spLocks noChangeArrowheads="1"/>
            </p:cNvSpPr>
            <p:nvPr/>
          </p:nvSpPr>
          <p:spPr bwMode="auto">
            <a:xfrm>
              <a:off x="2832" y="2304"/>
              <a:ext cx="2543" cy="528"/>
            </a:xfrm>
            <a:prstGeom prst="bevel">
              <a:avLst>
                <a:gd name="adj" fmla="val 12500"/>
              </a:avLst>
            </a:prstGeom>
            <a:solidFill>
              <a:srgbClr val="60A4FE"/>
            </a:solidFill>
            <a:ln>
              <a:noFill/>
            </a:ln>
          </p:spPr>
          <p:txBody>
            <a:bodyPr wrap="none" anchor="ctr"/>
            <a:lstStyle/>
            <a:p>
              <a:pPr algn="ctr" eaLnBrk="0" fontAlgn="base" hangingPunct="0">
                <a:spcBef>
                  <a:spcPct val="0"/>
                </a:spcBef>
                <a:spcAft>
                  <a:spcPct val="0"/>
                </a:spcAft>
                <a:defRPr/>
              </a:pPr>
              <a:r>
                <a:rPr lang="zh-CN" altLang="en-US" b="1" dirty="0">
                  <a:solidFill>
                    <a:srgbClr val="FAFD00"/>
                  </a:solidFill>
                  <a:latin typeface="Times New Roman"/>
                  <a:ea typeface="宋体" panose="02010600030101010101" pitchFamily="2" charset="-122"/>
                </a:rPr>
                <a:t>远期合约市场</a:t>
              </a:r>
              <a:endParaRPr lang="en-US" altLang="zh-CN" b="1" dirty="0">
                <a:solidFill>
                  <a:srgbClr val="FAFD00"/>
                </a:solidFill>
                <a:latin typeface="Times New Roman"/>
                <a:ea typeface="宋体" panose="02010600030101010101" pitchFamily="2" charset="-122"/>
              </a:endParaRPr>
            </a:p>
          </p:txBody>
        </p:sp>
        <p:sp>
          <p:nvSpPr>
            <p:cNvPr id="87046" name="AutoShape 6">
              <a:extLst>
                <a:ext uri="{FF2B5EF4-FFF2-40B4-BE49-F238E27FC236}">
                  <a16:creationId xmlns:a16="http://schemas.microsoft.com/office/drawing/2014/main" id="{BB90FA63-B7F4-440A-A132-F05FCC5DD2FF}"/>
                </a:ext>
              </a:extLst>
            </p:cNvPr>
            <p:cNvSpPr>
              <a:spLocks noChangeArrowheads="1"/>
            </p:cNvSpPr>
            <p:nvPr/>
          </p:nvSpPr>
          <p:spPr bwMode="auto">
            <a:xfrm>
              <a:off x="1824" y="1920"/>
              <a:ext cx="192" cy="384"/>
            </a:xfrm>
            <a:prstGeom prst="downArrow">
              <a:avLst>
                <a:gd name="adj1" fmla="val 50000"/>
                <a:gd name="adj2" fmla="val 50000"/>
              </a:avLst>
            </a:prstGeom>
            <a:solidFill>
              <a:srgbClr val="60A4FE"/>
            </a:solidFill>
            <a:ln>
              <a:noFill/>
            </a:ln>
          </p:spPr>
          <p:txBody>
            <a:bodyPr wrap="none" anchor="ctr"/>
            <a:lstStyle/>
            <a:p>
              <a:pPr eaLnBrk="0" fontAlgn="base" hangingPunct="0">
                <a:spcBef>
                  <a:spcPct val="0"/>
                </a:spcBef>
                <a:spcAft>
                  <a:spcPct val="0"/>
                </a:spcAft>
                <a:defRPr/>
              </a:pPr>
              <a:endParaRPr lang="zh-CN" altLang="en-US">
                <a:solidFill>
                  <a:srgbClr val="000000"/>
                </a:solidFill>
                <a:latin typeface="Times New Roman"/>
                <a:ea typeface="宋体" panose="02010600030101010101" pitchFamily="2" charset="-122"/>
              </a:endParaRPr>
            </a:p>
          </p:txBody>
        </p:sp>
        <p:sp>
          <p:nvSpPr>
            <p:cNvPr id="87047" name="AutoShape 7">
              <a:extLst>
                <a:ext uri="{FF2B5EF4-FFF2-40B4-BE49-F238E27FC236}">
                  <a16:creationId xmlns:a16="http://schemas.microsoft.com/office/drawing/2014/main" id="{5B209462-BC42-40D1-B0AA-DDADB1AA56AD}"/>
                </a:ext>
              </a:extLst>
            </p:cNvPr>
            <p:cNvSpPr>
              <a:spLocks noChangeArrowheads="1"/>
            </p:cNvSpPr>
            <p:nvPr/>
          </p:nvSpPr>
          <p:spPr bwMode="auto">
            <a:xfrm>
              <a:off x="3459" y="1920"/>
              <a:ext cx="192" cy="384"/>
            </a:xfrm>
            <a:prstGeom prst="downArrow">
              <a:avLst>
                <a:gd name="adj1" fmla="val 50000"/>
                <a:gd name="adj2" fmla="val 50000"/>
              </a:avLst>
            </a:prstGeom>
            <a:solidFill>
              <a:srgbClr val="60A4FE"/>
            </a:solidFill>
            <a:ln>
              <a:noFill/>
            </a:ln>
          </p:spPr>
          <p:txBody>
            <a:bodyPr wrap="none" anchor="ctr"/>
            <a:lstStyle/>
            <a:p>
              <a:pPr eaLnBrk="0" fontAlgn="base" hangingPunct="0">
                <a:spcBef>
                  <a:spcPct val="0"/>
                </a:spcBef>
                <a:spcAft>
                  <a:spcPct val="0"/>
                </a:spcAft>
                <a:defRPr/>
              </a:pPr>
              <a:endParaRPr lang="zh-CN" altLang="en-US">
                <a:solidFill>
                  <a:srgbClr val="000000"/>
                </a:solidFill>
                <a:latin typeface="Times New Roman"/>
                <a:ea typeface="宋体" panose="02010600030101010101" pitchFamily="2" charset="-122"/>
              </a:endParaRPr>
            </a:p>
          </p:txBody>
        </p:sp>
        <p:sp>
          <p:nvSpPr>
            <p:cNvPr id="87048" name="AutoShape 8">
              <a:extLst>
                <a:ext uri="{FF2B5EF4-FFF2-40B4-BE49-F238E27FC236}">
                  <a16:creationId xmlns:a16="http://schemas.microsoft.com/office/drawing/2014/main" id="{1950297B-009C-4673-99B5-51A20D00949A}"/>
                </a:ext>
              </a:extLst>
            </p:cNvPr>
            <p:cNvSpPr>
              <a:spLocks noChangeArrowheads="1"/>
            </p:cNvSpPr>
            <p:nvPr/>
          </p:nvSpPr>
          <p:spPr bwMode="auto">
            <a:xfrm>
              <a:off x="336" y="2304"/>
              <a:ext cx="2160" cy="528"/>
            </a:xfrm>
            <a:prstGeom prst="bevel">
              <a:avLst>
                <a:gd name="adj" fmla="val 12500"/>
              </a:avLst>
            </a:prstGeom>
            <a:solidFill>
              <a:srgbClr val="60A4FE"/>
            </a:solidFill>
            <a:ln>
              <a:noFill/>
            </a:ln>
          </p:spPr>
          <p:txBody>
            <a:bodyPr wrap="none" anchor="ctr"/>
            <a:lstStyle/>
            <a:p>
              <a:pPr algn="ctr" eaLnBrk="0" fontAlgn="base" hangingPunct="0">
                <a:spcBef>
                  <a:spcPct val="0"/>
                </a:spcBef>
                <a:spcAft>
                  <a:spcPct val="0"/>
                </a:spcAft>
                <a:defRPr/>
              </a:pPr>
              <a:r>
                <a:rPr lang="zh-CN" altLang="en-US" b="1" dirty="0">
                  <a:solidFill>
                    <a:srgbClr val="FAFD00"/>
                  </a:solidFill>
                  <a:latin typeface="Times New Roman"/>
                  <a:ea typeface="宋体" panose="02010600030101010101" pitchFamily="2" charset="-122"/>
                </a:rPr>
                <a:t>期权市场</a:t>
              </a:r>
              <a:endParaRPr lang="en-US" altLang="zh-CN" b="1" dirty="0">
                <a:solidFill>
                  <a:srgbClr val="FAFD00"/>
                </a:solidFill>
                <a:latin typeface="Times New Roman"/>
                <a:ea typeface="宋体" panose="02010600030101010101" pitchFamily="2" charset="-122"/>
              </a:endParaRPr>
            </a:p>
          </p:txBody>
        </p:sp>
      </p:grpSp>
    </p:spTree>
    <p:extLst>
      <p:ext uri="{BB962C8B-B14F-4D97-AF65-F5344CB8AC3E}">
        <p14:creationId xmlns:p14="http://schemas.microsoft.com/office/powerpoint/2010/main" val="4007681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B3B15BB-9D27-B691-9BBF-59AE46C857C7}"/>
              </a:ext>
            </a:extLst>
          </p:cNvPr>
          <p:cNvSpPr>
            <a:spLocks noGrp="1"/>
          </p:cNvSpPr>
          <p:nvPr>
            <p:ph type="title"/>
          </p:nvPr>
        </p:nvSpPr>
        <p:spPr/>
        <p:txBody>
          <a:bodyPr>
            <a:normAutofit/>
          </a:bodyPr>
          <a:lstStyle/>
          <a:p>
            <a:r>
              <a:rPr lang="zh-CN" altLang="en-US" sz="4400" dirty="0">
                <a:latin typeface="宋体" panose="02010600030101010101" pitchFamily="2" charset="-122"/>
                <a:ea typeface="宋体" panose="02010600030101010101" pitchFamily="2" charset="-122"/>
              </a:rPr>
              <a:t>债券市场</a:t>
            </a:r>
          </a:p>
        </p:txBody>
      </p:sp>
      <p:sp>
        <p:nvSpPr>
          <p:cNvPr id="4" name="内容占位符 3">
            <a:extLst>
              <a:ext uri="{FF2B5EF4-FFF2-40B4-BE49-F238E27FC236}">
                <a16:creationId xmlns:a16="http://schemas.microsoft.com/office/drawing/2014/main" id="{189E16FF-DB2B-EBB9-49FB-741A44CB6E73}"/>
              </a:ext>
            </a:extLst>
          </p:cNvPr>
          <p:cNvSpPr>
            <a:spLocks noGrp="1"/>
          </p:cNvSpPr>
          <p:nvPr>
            <p:ph idx="1"/>
          </p:nvPr>
        </p:nvSpPr>
        <p:spPr>
          <a:xfrm>
            <a:off x="524945" y="1582219"/>
            <a:ext cx="7886700" cy="4110485"/>
          </a:xfrm>
        </p:spPr>
        <p:txBody>
          <a:bodyPr>
            <a:normAutofit/>
          </a:bodyPr>
          <a:lstStyle/>
          <a:p>
            <a:r>
              <a:rPr lang="zh-CN" altLang="en-US" sz="2800" dirty="0">
                <a:latin typeface="宋体" panose="02010600030101010101" pitchFamily="2" charset="-122"/>
                <a:ea typeface="宋体" panose="02010600030101010101" pitchFamily="2" charset="-122"/>
              </a:rPr>
              <a:t>债券市场是发行和交易债券的市场。政府或企业通过发行债券进行债务融资，企业或个人通过债券市场进行债券投资。债券是标准格式的债权凭证。</a:t>
            </a:r>
          </a:p>
        </p:txBody>
      </p:sp>
      <p:pic>
        <p:nvPicPr>
          <p:cNvPr id="6" name="图片 5">
            <a:extLst>
              <a:ext uri="{FF2B5EF4-FFF2-40B4-BE49-F238E27FC236}">
                <a16:creationId xmlns:a16="http://schemas.microsoft.com/office/drawing/2014/main" id="{890CF7BA-5185-C57F-1F44-36FFF0A55C5D}"/>
              </a:ext>
            </a:extLst>
          </p:cNvPr>
          <p:cNvPicPr>
            <a:picLocks noChangeAspect="1"/>
          </p:cNvPicPr>
          <p:nvPr/>
        </p:nvPicPr>
        <p:blipFill>
          <a:blip r:embed="rId2"/>
          <a:stretch>
            <a:fillRect/>
          </a:stretch>
        </p:blipFill>
        <p:spPr>
          <a:xfrm>
            <a:off x="1181528" y="3219115"/>
            <a:ext cx="6573534" cy="3088952"/>
          </a:xfrm>
          <a:prstGeom prst="rect">
            <a:avLst/>
          </a:prstGeom>
        </p:spPr>
      </p:pic>
    </p:spTree>
    <p:extLst>
      <p:ext uri="{BB962C8B-B14F-4D97-AF65-F5344CB8AC3E}">
        <p14:creationId xmlns:p14="http://schemas.microsoft.com/office/powerpoint/2010/main" val="4228007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5E392C18-3305-5411-7A07-DBC19D61C4E5}"/>
              </a:ext>
            </a:extLst>
          </p:cNvPr>
          <p:cNvGraphicFramePr>
            <a:graphicFrameLocks noGrp="1"/>
          </p:cNvGraphicFramePr>
          <p:nvPr>
            <p:extLst>
              <p:ext uri="{D42A27DB-BD31-4B8C-83A1-F6EECF244321}">
                <p14:modId xmlns:p14="http://schemas.microsoft.com/office/powerpoint/2010/main" val="963527264"/>
              </p:ext>
            </p:extLst>
          </p:nvPr>
        </p:nvGraphicFramePr>
        <p:xfrm>
          <a:off x="425735" y="1497982"/>
          <a:ext cx="8292530" cy="4267200"/>
        </p:xfrm>
        <a:graphic>
          <a:graphicData uri="http://schemas.openxmlformats.org/drawingml/2006/table">
            <a:tbl>
              <a:tblPr>
                <a:tableStyleId>{5C22544A-7EE6-4342-B048-85BDC9FD1C3A}</a:tableStyleId>
              </a:tblPr>
              <a:tblGrid>
                <a:gridCol w="2492126">
                  <a:extLst>
                    <a:ext uri="{9D8B030D-6E8A-4147-A177-3AD203B41FA5}">
                      <a16:colId xmlns:a16="http://schemas.microsoft.com/office/drawing/2014/main" val="2968215132"/>
                    </a:ext>
                  </a:extLst>
                </a:gridCol>
                <a:gridCol w="5800404">
                  <a:extLst>
                    <a:ext uri="{9D8B030D-6E8A-4147-A177-3AD203B41FA5}">
                      <a16:colId xmlns:a16="http://schemas.microsoft.com/office/drawing/2014/main" val="3982145831"/>
                    </a:ext>
                  </a:extLst>
                </a:gridCol>
              </a:tblGrid>
              <a:tr h="180975">
                <a:tc>
                  <a:txBody>
                    <a:bodyPr/>
                    <a:lstStyle/>
                    <a:p>
                      <a:pPr algn="ctr"/>
                      <a:r>
                        <a:rPr lang="zh-CN" sz="2000" kern="100">
                          <a:effectLst/>
                          <a:latin typeface="宋体" panose="02010600030101010101" pitchFamily="2" charset="-122"/>
                          <a:ea typeface="宋体" panose="02010600030101010101" pitchFamily="2" charset="-122"/>
                        </a:rPr>
                        <a:t>债券大类</a:t>
                      </a:r>
                    </a:p>
                  </a:txBody>
                  <a:tcPr marL="68580" marR="68580" marT="0" marB="0" anchor="ctr"/>
                </a:tc>
                <a:tc>
                  <a:txBody>
                    <a:bodyPr/>
                    <a:lstStyle/>
                    <a:p>
                      <a:pPr algn="ctr"/>
                      <a:r>
                        <a:rPr lang="zh-CN" sz="2000" kern="100">
                          <a:effectLst/>
                          <a:latin typeface="宋体" panose="02010600030101010101" pitchFamily="2" charset="-122"/>
                          <a:ea typeface="宋体" panose="02010600030101010101" pitchFamily="2" charset="-122"/>
                        </a:rPr>
                        <a:t>债券市场细分</a:t>
                      </a:r>
                    </a:p>
                  </a:txBody>
                  <a:tcPr marL="68580" marR="68580" marT="0" marB="0" anchor="ctr"/>
                </a:tc>
                <a:extLst>
                  <a:ext uri="{0D108BD9-81ED-4DB2-BD59-A6C34878D82A}">
                    <a16:rowId xmlns:a16="http://schemas.microsoft.com/office/drawing/2014/main" val="3285470245"/>
                  </a:ext>
                </a:extLst>
              </a:tr>
              <a:tr h="180975">
                <a:tc rowSpan="3">
                  <a:txBody>
                    <a:bodyPr/>
                    <a:lstStyle/>
                    <a:p>
                      <a:pPr algn="ctr"/>
                      <a:r>
                        <a:rPr lang="zh-CN" sz="2000" kern="100">
                          <a:effectLst/>
                          <a:latin typeface="宋体" panose="02010600030101010101" pitchFamily="2" charset="-122"/>
                          <a:ea typeface="宋体" panose="02010600030101010101" pitchFamily="2" charset="-122"/>
                        </a:rPr>
                        <a:t>政府债</a:t>
                      </a:r>
                    </a:p>
                  </a:txBody>
                  <a:tcPr marL="68580" marR="68580" marT="0" marB="0" anchor="ctr"/>
                </a:tc>
                <a:tc>
                  <a:txBody>
                    <a:bodyPr/>
                    <a:lstStyle/>
                    <a:p>
                      <a:pPr algn="just"/>
                      <a:r>
                        <a:rPr lang="zh-CN" sz="2000" kern="100">
                          <a:effectLst/>
                          <a:latin typeface="宋体" panose="02010600030101010101" pitchFamily="2" charset="-122"/>
                          <a:ea typeface="宋体" panose="02010600030101010101" pitchFamily="2" charset="-122"/>
                        </a:rPr>
                        <a:t>国债（记账式、凭证式）</a:t>
                      </a:r>
                    </a:p>
                  </a:txBody>
                  <a:tcPr marL="68580" marR="68580" marT="0" marB="0" anchor="ctr"/>
                </a:tc>
                <a:extLst>
                  <a:ext uri="{0D108BD9-81ED-4DB2-BD59-A6C34878D82A}">
                    <a16:rowId xmlns:a16="http://schemas.microsoft.com/office/drawing/2014/main" val="3784791281"/>
                  </a:ext>
                </a:extLst>
              </a:tr>
              <a:tr h="180975">
                <a:tc vMerge="1">
                  <a:txBody>
                    <a:bodyPr/>
                    <a:lstStyle/>
                    <a:p>
                      <a:endParaRPr lang="zh-CN" altLang="en-US"/>
                    </a:p>
                  </a:txBody>
                  <a:tcPr/>
                </a:tc>
                <a:tc>
                  <a:txBody>
                    <a:bodyPr/>
                    <a:lstStyle/>
                    <a:p>
                      <a:pPr algn="just"/>
                      <a:r>
                        <a:rPr lang="zh-CN" sz="2000" kern="100">
                          <a:effectLst/>
                          <a:latin typeface="宋体" panose="02010600030101010101" pitchFamily="2" charset="-122"/>
                          <a:ea typeface="宋体" panose="02010600030101010101" pitchFamily="2" charset="-122"/>
                        </a:rPr>
                        <a:t>地方政府债券</a:t>
                      </a:r>
                    </a:p>
                  </a:txBody>
                  <a:tcPr marL="68580" marR="68580" marT="0" marB="0" anchor="ctr"/>
                </a:tc>
                <a:extLst>
                  <a:ext uri="{0D108BD9-81ED-4DB2-BD59-A6C34878D82A}">
                    <a16:rowId xmlns:a16="http://schemas.microsoft.com/office/drawing/2014/main" val="1910366607"/>
                  </a:ext>
                </a:extLst>
              </a:tr>
              <a:tr h="180975">
                <a:tc vMerge="1">
                  <a:txBody>
                    <a:bodyPr/>
                    <a:lstStyle/>
                    <a:p>
                      <a:endParaRPr lang="zh-CN" altLang="en-US"/>
                    </a:p>
                  </a:txBody>
                  <a:tcPr/>
                </a:tc>
                <a:tc>
                  <a:txBody>
                    <a:bodyPr/>
                    <a:lstStyle/>
                    <a:p>
                      <a:pPr algn="just"/>
                      <a:r>
                        <a:rPr lang="zh-CN" sz="2000" kern="100" dirty="0">
                          <a:effectLst/>
                          <a:latin typeface="宋体" panose="02010600030101010101" pitchFamily="2" charset="-122"/>
                          <a:ea typeface="宋体" panose="02010600030101010101" pitchFamily="2" charset="-122"/>
                        </a:rPr>
                        <a:t>政府机构债券（中央汇金公司）</a:t>
                      </a:r>
                    </a:p>
                  </a:txBody>
                  <a:tcPr marL="68580" marR="68580" marT="0" marB="0" anchor="ctr"/>
                </a:tc>
                <a:extLst>
                  <a:ext uri="{0D108BD9-81ED-4DB2-BD59-A6C34878D82A}">
                    <a16:rowId xmlns:a16="http://schemas.microsoft.com/office/drawing/2014/main" val="2231372023"/>
                  </a:ext>
                </a:extLst>
              </a:tr>
              <a:tr h="180975">
                <a:tc>
                  <a:txBody>
                    <a:bodyPr/>
                    <a:lstStyle/>
                    <a:p>
                      <a:pPr algn="ctr"/>
                      <a:r>
                        <a:rPr lang="zh-CN" sz="2000" kern="100">
                          <a:effectLst/>
                          <a:latin typeface="宋体" panose="02010600030101010101" pitchFamily="2" charset="-122"/>
                          <a:ea typeface="宋体" panose="02010600030101010101" pitchFamily="2" charset="-122"/>
                        </a:rPr>
                        <a:t>中央银行</a:t>
                      </a:r>
                    </a:p>
                  </a:txBody>
                  <a:tcPr marL="68580" marR="68580" marT="0" marB="0" anchor="ctr"/>
                </a:tc>
                <a:tc>
                  <a:txBody>
                    <a:bodyPr/>
                    <a:lstStyle/>
                    <a:p>
                      <a:pPr algn="just"/>
                      <a:r>
                        <a:rPr lang="zh-CN" sz="2000" kern="100" dirty="0">
                          <a:effectLst/>
                          <a:latin typeface="宋体" panose="02010600030101010101" pitchFamily="2" charset="-122"/>
                          <a:ea typeface="宋体" panose="02010600030101010101" pitchFamily="2" charset="-122"/>
                        </a:rPr>
                        <a:t>央行票据</a:t>
                      </a:r>
                    </a:p>
                  </a:txBody>
                  <a:tcPr marL="68580" marR="68580" marT="0" marB="0" anchor="ctr"/>
                </a:tc>
                <a:extLst>
                  <a:ext uri="{0D108BD9-81ED-4DB2-BD59-A6C34878D82A}">
                    <a16:rowId xmlns:a16="http://schemas.microsoft.com/office/drawing/2014/main" val="2740126425"/>
                  </a:ext>
                </a:extLst>
              </a:tr>
              <a:tr h="180975">
                <a:tc rowSpan="4">
                  <a:txBody>
                    <a:bodyPr/>
                    <a:lstStyle/>
                    <a:p>
                      <a:pPr algn="ctr"/>
                      <a:r>
                        <a:rPr lang="zh-CN" sz="2000" kern="100">
                          <a:effectLst/>
                          <a:latin typeface="宋体" panose="02010600030101010101" pitchFamily="2" charset="-122"/>
                          <a:ea typeface="宋体" panose="02010600030101010101" pitchFamily="2" charset="-122"/>
                        </a:rPr>
                        <a:t>金融债</a:t>
                      </a:r>
                    </a:p>
                  </a:txBody>
                  <a:tcPr marL="68580" marR="68580" marT="0" marB="0" anchor="ctr"/>
                </a:tc>
                <a:tc>
                  <a:txBody>
                    <a:bodyPr/>
                    <a:lstStyle/>
                    <a:p>
                      <a:pPr algn="just"/>
                      <a:r>
                        <a:rPr lang="zh-CN" sz="2000" kern="100">
                          <a:effectLst/>
                          <a:latin typeface="宋体" panose="02010600030101010101" pitchFamily="2" charset="-122"/>
                          <a:ea typeface="宋体" panose="02010600030101010101" pitchFamily="2" charset="-122"/>
                        </a:rPr>
                        <a:t>政策性金融债（农发行、进出口银行、开发行）</a:t>
                      </a:r>
                    </a:p>
                  </a:txBody>
                  <a:tcPr marL="68580" marR="68580" marT="0" marB="0" anchor="ctr"/>
                </a:tc>
                <a:extLst>
                  <a:ext uri="{0D108BD9-81ED-4DB2-BD59-A6C34878D82A}">
                    <a16:rowId xmlns:a16="http://schemas.microsoft.com/office/drawing/2014/main" val="1041563495"/>
                  </a:ext>
                </a:extLst>
              </a:tr>
              <a:tr h="180975">
                <a:tc vMerge="1">
                  <a:txBody>
                    <a:bodyPr/>
                    <a:lstStyle/>
                    <a:p>
                      <a:endParaRPr lang="zh-CN" altLang="en-US"/>
                    </a:p>
                  </a:txBody>
                  <a:tcPr/>
                </a:tc>
                <a:tc>
                  <a:txBody>
                    <a:bodyPr/>
                    <a:lstStyle/>
                    <a:p>
                      <a:pPr algn="just"/>
                      <a:r>
                        <a:rPr lang="zh-CN" sz="2000" kern="100">
                          <a:effectLst/>
                          <a:latin typeface="宋体" panose="02010600030101010101" pitchFamily="2" charset="-122"/>
                          <a:ea typeface="宋体" panose="02010600030101010101" pitchFamily="2" charset="-122"/>
                        </a:rPr>
                        <a:t>普通金融债（商业银行、财务公司、租赁公司发行）</a:t>
                      </a:r>
                    </a:p>
                  </a:txBody>
                  <a:tcPr marL="68580" marR="68580" marT="0" marB="0" anchor="ctr"/>
                </a:tc>
                <a:extLst>
                  <a:ext uri="{0D108BD9-81ED-4DB2-BD59-A6C34878D82A}">
                    <a16:rowId xmlns:a16="http://schemas.microsoft.com/office/drawing/2014/main" val="3850295990"/>
                  </a:ext>
                </a:extLst>
              </a:tr>
              <a:tr h="180975">
                <a:tc vMerge="1">
                  <a:txBody>
                    <a:bodyPr/>
                    <a:lstStyle/>
                    <a:p>
                      <a:endParaRPr lang="zh-CN" altLang="en-US"/>
                    </a:p>
                  </a:txBody>
                  <a:tcPr/>
                </a:tc>
                <a:tc>
                  <a:txBody>
                    <a:bodyPr/>
                    <a:lstStyle/>
                    <a:p>
                      <a:pPr algn="just"/>
                      <a:r>
                        <a:rPr lang="zh-CN" sz="2000" kern="100">
                          <a:effectLst/>
                          <a:latin typeface="宋体" panose="02010600030101010101" pitchFamily="2" charset="-122"/>
                          <a:ea typeface="宋体" panose="02010600030101010101" pitchFamily="2" charset="-122"/>
                        </a:rPr>
                        <a:t>次级债券（商业银行）</a:t>
                      </a:r>
                    </a:p>
                  </a:txBody>
                  <a:tcPr marL="68580" marR="68580" marT="0" marB="0" anchor="ctr"/>
                </a:tc>
                <a:extLst>
                  <a:ext uri="{0D108BD9-81ED-4DB2-BD59-A6C34878D82A}">
                    <a16:rowId xmlns:a16="http://schemas.microsoft.com/office/drawing/2014/main" val="3865617787"/>
                  </a:ext>
                </a:extLst>
              </a:tr>
              <a:tr h="180975">
                <a:tc vMerge="1">
                  <a:txBody>
                    <a:bodyPr/>
                    <a:lstStyle/>
                    <a:p>
                      <a:endParaRPr lang="zh-CN" altLang="en-US"/>
                    </a:p>
                  </a:txBody>
                  <a:tcPr/>
                </a:tc>
                <a:tc>
                  <a:txBody>
                    <a:bodyPr/>
                    <a:lstStyle/>
                    <a:p>
                      <a:pPr algn="just"/>
                      <a:r>
                        <a:rPr lang="zh-CN" sz="2000" kern="100">
                          <a:effectLst/>
                          <a:latin typeface="宋体" panose="02010600030101010101" pitchFamily="2" charset="-122"/>
                          <a:ea typeface="宋体" panose="02010600030101010101" pitchFamily="2" charset="-122"/>
                        </a:rPr>
                        <a:t>混合资本债券（商业银行）</a:t>
                      </a:r>
                    </a:p>
                  </a:txBody>
                  <a:tcPr marL="68580" marR="68580" marT="0" marB="0" anchor="ctr"/>
                </a:tc>
                <a:extLst>
                  <a:ext uri="{0D108BD9-81ED-4DB2-BD59-A6C34878D82A}">
                    <a16:rowId xmlns:a16="http://schemas.microsoft.com/office/drawing/2014/main" val="1460998144"/>
                  </a:ext>
                </a:extLst>
              </a:tr>
              <a:tr h="180975">
                <a:tc rowSpan="3">
                  <a:txBody>
                    <a:bodyPr/>
                    <a:lstStyle/>
                    <a:p>
                      <a:pPr algn="ctr"/>
                      <a:r>
                        <a:rPr lang="zh-CN" sz="2000" kern="100">
                          <a:effectLst/>
                          <a:latin typeface="宋体" panose="02010600030101010101" pitchFamily="2" charset="-122"/>
                          <a:ea typeface="宋体" panose="02010600030101010101" pitchFamily="2" charset="-122"/>
                        </a:rPr>
                        <a:t>公司债</a:t>
                      </a:r>
                    </a:p>
                  </a:txBody>
                  <a:tcPr marL="68580" marR="68580" marT="0" marB="0" anchor="ctr"/>
                </a:tc>
                <a:tc>
                  <a:txBody>
                    <a:bodyPr/>
                    <a:lstStyle/>
                    <a:p>
                      <a:pPr algn="just"/>
                      <a:r>
                        <a:rPr lang="zh-CN" sz="2000" kern="100">
                          <a:effectLst/>
                          <a:latin typeface="宋体" panose="02010600030101010101" pitchFamily="2" charset="-122"/>
                          <a:ea typeface="宋体" panose="02010600030101010101" pitchFamily="2" charset="-122"/>
                        </a:rPr>
                        <a:t>企业债（包括中期票据企业债）</a:t>
                      </a:r>
                    </a:p>
                  </a:txBody>
                  <a:tcPr marL="68580" marR="68580" marT="0" marB="0" anchor="ctr"/>
                </a:tc>
                <a:extLst>
                  <a:ext uri="{0D108BD9-81ED-4DB2-BD59-A6C34878D82A}">
                    <a16:rowId xmlns:a16="http://schemas.microsoft.com/office/drawing/2014/main" val="2207286307"/>
                  </a:ext>
                </a:extLst>
              </a:tr>
              <a:tr h="180975">
                <a:tc vMerge="1">
                  <a:txBody>
                    <a:bodyPr/>
                    <a:lstStyle/>
                    <a:p>
                      <a:endParaRPr lang="zh-CN" altLang="en-US"/>
                    </a:p>
                  </a:txBody>
                  <a:tcPr/>
                </a:tc>
                <a:tc>
                  <a:txBody>
                    <a:bodyPr/>
                    <a:lstStyle/>
                    <a:p>
                      <a:pPr algn="just"/>
                      <a:r>
                        <a:rPr lang="zh-CN" sz="2000" kern="100">
                          <a:effectLst/>
                          <a:latin typeface="宋体" panose="02010600030101010101" pitchFamily="2" charset="-122"/>
                          <a:ea typeface="宋体" panose="02010600030101010101" pitchFamily="2" charset="-122"/>
                        </a:rPr>
                        <a:t>可转换债券</a:t>
                      </a:r>
                    </a:p>
                  </a:txBody>
                  <a:tcPr marL="68580" marR="68580" marT="0" marB="0" anchor="ctr"/>
                </a:tc>
                <a:extLst>
                  <a:ext uri="{0D108BD9-81ED-4DB2-BD59-A6C34878D82A}">
                    <a16:rowId xmlns:a16="http://schemas.microsoft.com/office/drawing/2014/main" val="1239290235"/>
                  </a:ext>
                </a:extLst>
              </a:tr>
              <a:tr h="74295">
                <a:tc vMerge="1">
                  <a:txBody>
                    <a:bodyPr/>
                    <a:lstStyle/>
                    <a:p>
                      <a:endParaRPr lang="zh-CN" altLang="en-US"/>
                    </a:p>
                  </a:txBody>
                  <a:tcPr/>
                </a:tc>
                <a:tc>
                  <a:txBody>
                    <a:bodyPr/>
                    <a:lstStyle/>
                    <a:p>
                      <a:pPr algn="just"/>
                      <a:r>
                        <a:rPr lang="zh-CN" sz="2000" kern="100">
                          <a:effectLst/>
                          <a:latin typeface="宋体" panose="02010600030101010101" pitchFamily="2" charset="-122"/>
                          <a:ea typeface="宋体" panose="02010600030101010101" pitchFamily="2" charset="-122"/>
                        </a:rPr>
                        <a:t>集合票据（中小企业）</a:t>
                      </a:r>
                    </a:p>
                  </a:txBody>
                  <a:tcPr marL="68580" marR="68580" marT="0" marB="0" anchor="ctr"/>
                </a:tc>
                <a:extLst>
                  <a:ext uri="{0D108BD9-81ED-4DB2-BD59-A6C34878D82A}">
                    <a16:rowId xmlns:a16="http://schemas.microsoft.com/office/drawing/2014/main" val="1665070982"/>
                  </a:ext>
                </a:extLst>
              </a:tr>
              <a:tr h="180975">
                <a:tc>
                  <a:txBody>
                    <a:bodyPr/>
                    <a:lstStyle/>
                    <a:p>
                      <a:pPr algn="ctr"/>
                      <a:r>
                        <a:rPr lang="zh-CN" sz="2000" kern="100">
                          <a:effectLst/>
                          <a:latin typeface="宋体" panose="02010600030101010101" pitchFamily="2" charset="-122"/>
                          <a:ea typeface="宋体" panose="02010600030101010101" pitchFamily="2" charset="-122"/>
                        </a:rPr>
                        <a:t>国际开发机构债券</a:t>
                      </a:r>
                    </a:p>
                  </a:txBody>
                  <a:tcPr marL="68580" marR="68580" marT="0" marB="0" anchor="ctr"/>
                </a:tc>
                <a:tc>
                  <a:txBody>
                    <a:bodyPr/>
                    <a:lstStyle/>
                    <a:p>
                      <a:pPr algn="just"/>
                      <a:r>
                        <a:rPr lang="zh-CN" sz="2000" kern="100">
                          <a:effectLst/>
                          <a:latin typeface="宋体" panose="02010600030101010101" pitchFamily="2" charset="-122"/>
                          <a:ea typeface="宋体" panose="02010600030101010101" pitchFamily="2" charset="-122"/>
                        </a:rPr>
                        <a:t>亚洲开发行等发行的债券</a:t>
                      </a:r>
                    </a:p>
                  </a:txBody>
                  <a:tcPr marL="68580" marR="68580" marT="0" marB="0" anchor="ctr"/>
                </a:tc>
                <a:extLst>
                  <a:ext uri="{0D108BD9-81ED-4DB2-BD59-A6C34878D82A}">
                    <a16:rowId xmlns:a16="http://schemas.microsoft.com/office/drawing/2014/main" val="946168852"/>
                  </a:ext>
                </a:extLst>
              </a:tr>
              <a:tr h="180975">
                <a:tc>
                  <a:txBody>
                    <a:bodyPr/>
                    <a:lstStyle/>
                    <a:p>
                      <a:pPr algn="ctr"/>
                      <a:r>
                        <a:rPr lang="zh-CN" sz="2000" kern="100">
                          <a:effectLst/>
                          <a:latin typeface="宋体" panose="02010600030101010101" pitchFamily="2" charset="-122"/>
                          <a:ea typeface="宋体" panose="02010600030101010101" pitchFamily="2" charset="-122"/>
                        </a:rPr>
                        <a:t>资产支持证券</a:t>
                      </a:r>
                    </a:p>
                  </a:txBody>
                  <a:tcPr marL="68580" marR="68580" marT="0" marB="0" anchor="ctr"/>
                </a:tc>
                <a:tc>
                  <a:txBody>
                    <a:bodyPr/>
                    <a:lstStyle/>
                    <a:p>
                      <a:pPr algn="just"/>
                      <a:r>
                        <a:rPr lang="zh-CN" sz="2000" kern="100" dirty="0">
                          <a:effectLst/>
                          <a:latin typeface="宋体" panose="02010600030101010101" pitchFamily="2" charset="-122"/>
                          <a:ea typeface="宋体" panose="02010600030101010101" pitchFamily="2" charset="-122"/>
                        </a:rPr>
                        <a:t>资产支持证券</a:t>
                      </a:r>
                    </a:p>
                  </a:txBody>
                  <a:tcPr marL="68580" marR="68580" marT="0" marB="0" anchor="ctr"/>
                </a:tc>
                <a:extLst>
                  <a:ext uri="{0D108BD9-81ED-4DB2-BD59-A6C34878D82A}">
                    <a16:rowId xmlns:a16="http://schemas.microsoft.com/office/drawing/2014/main" val="231029337"/>
                  </a:ext>
                </a:extLst>
              </a:tr>
            </a:tbl>
          </a:graphicData>
        </a:graphic>
      </p:graphicFrame>
      <p:sp>
        <p:nvSpPr>
          <p:cNvPr id="3" name="文本框 2">
            <a:extLst>
              <a:ext uri="{FF2B5EF4-FFF2-40B4-BE49-F238E27FC236}">
                <a16:creationId xmlns:a16="http://schemas.microsoft.com/office/drawing/2014/main" id="{45C2D64E-10EA-25BA-E8F1-BEC8FC011C26}"/>
              </a:ext>
            </a:extLst>
          </p:cNvPr>
          <p:cNvSpPr txBox="1"/>
          <p:nvPr/>
        </p:nvSpPr>
        <p:spPr>
          <a:xfrm>
            <a:off x="647272" y="651361"/>
            <a:ext cx="5239820" cy="584775"/>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我国债券市场细分</a:t>
            </a:r>
          </a:p>
        </p:txBody>
      </p:sp>
    </p:spTree>
    <p:extLst>
      <p:ext uri="{BB962C8B-B14F-4D97-AF65-F5344CB8AC3E}">
        <p14:creationId xmlns:p14="http://schemas.microsoft.com/office/powerpoint/2010/main" val="2379446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69BA17-FD4D-2A4B-0C79-2EFCFFB52772}"/>
              </a:ext>
            </a:extLst>
          </p:cNvPr>
          <p:cNvPicPr>
            <a:picLocks noChangeAspect="1"/>
          </p:cNvPicPr>
          <p:nvPr/>
        </p:nvPicPr>
        <p:blipFill>
          <a:blip r:embed="rId2"/>
          <a:stretch>
            <a:fillRect/>
          </a:stretch>
        </p:blipFill>
        <p:spPr>
          <a:xfrm>
            <a:off x="82193" y="934629"/>
            <a:ext cx="9144000" cy="4988742"/>
          </a:xfrm>
          <a:prstGeom prst="rect">
            <a:avLst/>
          </a:prstGeom>
        </p:spPr>
      </p:pic>
    </p:spTree>
    <p:extLst>
      <p:ext uri="{BB962C8B-B14F-4D97-AF65-F5344CB8AC3E}">
        <p14:creationId xmlns:p14="http://schemas.microsoft.com/office/powerpoint/2010/main" val="344597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B3B15BB-9D27-B691-9BBF-59AE46C857C7}"/>
              </a:ext>
            </a:extLst>
          </p:cNvPr>
          <p:cNvSpPr>
            <a:spLocks noGrp="1"/>
          </p:cNvSpPr>
          <p:nvPr>
            <p:ph type="title"/>
          </p:nvPr>
        </p:nvSpPr>
        <p:spPr/>
        <p:txBody>
          <a:bodyPr>
            <a:normAutofit/>
          </a:bodyPr>
          <a:lstStyle/>
          <a:p>
            <a:r>
              <a:rPr lang="zh-CN" altLang="en-US" sz="4400" dirty="0">
                <a:latin typeface="宋体" panose="02010600030101010101" pitchFamily="2" charset="-122"/>
                <a:ea typeface="宋体" panose="02010600030101010101" pitchFamily="2" charset="-122"/>
              </a:rPr>
              <a:t>股票市场</a:t>
            </a:r>
          </a:p>
        </p:txBody>
      </p:sp>
      <p:sp>
        <p:nvSpPr>
          <p:cNvPr id="4" name="内容占位符 3">
            <a:extLst>
              <a:ext uri="{FF2B5EF4-FFF2-40B4-BE49-F238E27FC236}">
                <a16:creationId xmlns:a16="http://schemas.microsoft.com/office/drawing/2014/main" id="{189E16FF-DB2B-EBB9-49FB-741A44CB6E73}"/>
              </a:ext>
            </a:extLst>
          </p:cNvPr>
          <p:cNvSpPr>
            <a:spLocks noGrp="1"/>
          </p:cNvSpPr>
          <p:nvPr>
            <p:ph idx="1"/>
          </p:nvPr>
        </p:nvSpPr>
        <p:spPr>
          <a:xfrm>
            <a:off x="524945" y="1582219"/>
            <a:ext cx="7886700" cy="4110485"/>
          </a:xfrm>
        </p:spPr>
        <p:txBody>
          <a:bodyPr>
            <a:normAutofit/>
          </a:bodyPr>
          <a:lstStyle/>
          <a:p>
            <a:r>
              <a:rPr lang="zh-CN" altLang="en-US" sz="2800" dirty="0">
                <a:latin typeface="宋体" panose="02010600030101010101" pitchFamily="2" charset="-122"/>
                <a:ea typeface="宋体" panose="02010600030101010101" pitchFamily="2" charset="-122"/>
              </a:rPr>
              <a:t>股票市场是发行和交易股票的市场。企业通过发行股票进行股权融资，企业或个人通过股票市场进行股票投资。股票是标准格式的所有权凭证。</a:t>
            </a:r>
          </a:p>
        </p:txBody>
      </p:sp>
      <p:pic>
        <p:nvPicPr>
          <p:cNvPr id="5" name="图片 4">
            <a:extLst>
              <a:ext uri="{FF2B5EF4-FFF2-40B4-BE49-F238E27FC236}">
                <a16:creationId xmlns:a16="http://schemas.microsoft.com/office/drawing/2014/main" id="{09429CB3-49AA-812F-E65D-3500A1195FBA}"/>
              </a:ext>
            </a:extLst>
          </p:cNvPr>
          <p:cNvPicPr>
            <a:picLocks noChangeAspect="1"/>
          </p:cNvPicPr>
          <p:nvPr/>
        </p:nvPicPr>
        <p:blipFill>
          <a:blip r:embed="rId2"/>
          <a:stretch>
            <a:fillRect/>
          </a:stretch>
        </p:blipFill>
        <p:spPr>
          <a:xfrm>
            <a:off x="341122" y="3174715"/>
            <a:ext cx="4129594" cy="2693394"/>
          </a:xfrm>
          <a:prstGeom prst="rect">
            <a:avLst/>
          </a:prstGeom>
        </p:spPr>
      </p:pic>
      <p:pic>
        <p:nvPicPr>
          <p:cNvPr id="8" name="图片 7">
            <a:extLst>
              <a:ext uri="{FF2B5EF4-FFF2-40B4-BE49-F238E27FC236}">
                <a16:creationId xmlns:a16="http://schemas.microsoft.com/office/drawing/2014/main" id="{85095FDD-0887-29A2-592A-FE25D2C0F459}"/>
              </a:ext>
            </a:extLst>
          </p:cNvPr>
          <p:cNvPicPr>
            <a:picLocks noChangeAspect="1"/>
          </p:cNvPicPr>
          <p:nvPr/>
        </p:nvPicPr>
        <p:blipFill>
          <a:blip r:embed="rId3"/>
          <a:stretch>
            <a:fillRect/>
          </a:stretch>
        </p:blipFill>
        <p:spPr>
          <a:xfrm>
            <a:off x="4798651" y="3269733"/>
            <a:ext cx="3940929" cy="2598376"/>
          </a:xfrm>
          <a:prstGeom prst="rect">
            <a:avLst/>
          </a:prstGeom>
        </p:spPr>
      </p:pic>
      <p:sp>
        <p:nvSpPr>
          <p:cNvPr id="9" name="文本框 8">
            <a:extLst>
              <a:ext uri="{FF2B5EF4-FFF2-40B4-BE49-F238E27FC236}">
                <a16:creationId xmlns:a16="http://schemas.microsoft.com/office/drawing/2014/main" id="{7CDAEE60-5FD0-5D76-55B4-AC98967A5F7A}"/>
              </a:ext>
            </a:extLst>
          </p:cNvPr>
          <p:cNvSpPr txBox="1"/>
          <p:nvPr/>
        </p:nvSpPr>
        <p:spPr>
          <a:xfrm>
            <a:off x="893851" y="6185043"/>
            <a:ext cx="4407613" cy="369332"/>
          </a:xfrm>
          <a:prstGeom prst="rect">
            <a:avLst/>
          </a:prstGeom>
          <a:noFill/>
        </p:spPr>
        <p:txBody>
          <a:bodyPr wrap="square" rtlCol="0">
            <a:spAutoFit/>
          </a:bodyPr>
          <a:lstStyle/>
          <a:p>
            <a:r>
              <a:rPr lang="zh-CN" altLang="en-US" dirty="0">
                <a:solidFill>
                  <a:srgbClr val="FF0000"/>
                </a:solidFill>
              </a:rPr>
              <a:t>视频：荷兰股票市场</a:t>
            </a:r>
          </a:p>
        </p:txBody>
      </p:sp>
    </p:spTree>
    <p:extLst>
      <p:ext uri="{BB962C8B-B14F-4D97-AF65-F5344CB8AC3E}">
        <p14:creationId xmlns:p14="http://schemas.microsoft.com/office/powerpoint/2010/main" val="1448226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9CCEE17A-96E2-F97F-2BB2-CEF2A848DCFE}"/>
              </a:ext>
            </a:extLst>
          </p:cNvPr>
          <p:cNvGraphicFramePr>
            <a:graphicFrameLocks noGrp="1"/>
          </p:cNvGraphicFramePr>
          <p:nvPr/>
        </p:nvGraphicFramePr>
        <p:xfrm>
          <a:off x="226030" y="1329890"/>
          <a:ext cx="8424809" cy="4475799"/>
        </p:xfrm>
        <a:graphic>
          <a:graphicData uri="http://schemas.openxmlformats.org/drawingml/2006/table">
            <a:tbl>
              <a:tblPr firstRow="1" firstCol="1" bandRow="1">
                <a:tableStyleId>{5C22544A-7EE6-4342-B048-85BDC9FD1C3A}</a:tableStyleId>
              </a:tblPr>
              <a:tblGrid>
                <a:gridCol w="1748668">
                  <a:extLst>
                    <a:ext uri="{9D8B030D-6E8A-4147-A177-3AD203B41FA5}">
                      <a16:colId xmlns:a16="http://schemas.microsoft.com/office/drawing/2014/main" val="4244105181"/>
                    </a:ext>
                  </a:extLst>
                </a:gridCol>
                <a:gridCol w="1748668">
                  <a:extLst>
                    <a:ext uri="{9D8B030D-6E8A-4147-A177-3AD203B41FA5}">
                      <a16:colId xmlns:a16="http://schemas.microsoft.com/office/drawing/2014/main" val="1555560088"/>
                    </a:ext>
                  </a:extLst>
                </a:gridCol>
                <a:gridCol w="1402277">
                  <a:extLst>
                    <a:ext uri="{9D8B030D-6E8A-4147-A177-3AD203B41FA5}">
                      <a16:colId xmlns:a16="http://schemas.microsoft.com/office/drawing/2014/main" val="3217773474"/>
                    </a:ext>
                  </a:extLst>
                </a:gridCol>
                <a:gridCol w="1762598">
                  <a:extLst>
                    <a:ext uri="{9D8B030D-6E8A-4147-A177-3AD203B41FA5}">
                      <a16:colId xmlns:a16="http://schemas.microsoft.com/office/drawing/2014/main" val="3334174251"/>
                    </a:ext>
                  </a:extLst>
                </a:gridCol>
                <a:gridCol w="1762598">
                  <a:extLst>
                    <a:ext uri="{9D8B030D-6E8A-4147-A177-3AD203B41FA5}">
                      <a16:colId xmlns:a16="http://schemas.microsoft.com/office/drawing/2014/main" val="2289489933"/>
                    </a:ext>
                  </a:extLst>
                </a:gridCol>
              </a:tblGrid>
              <a:tr h="213096">
                <a:tc>
                  <a:txBody>
                    <a:bodyPr/>
                    <a:lstStyle/>
                    <a:p>
                      <a:pPr algn="ctr"/>
                      <a:r>
                        <a:rPr lang="zh-CN" sz="1400" u="sng" kern="0">
                          <a:effectLst/>
                        </a:rPr>
                        <a:t>板块</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zh-CN" sz="1400" kern="0">
                          <a:effectLst/>
                        </a:rPr>
                        <a:t>具体交易所</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400" u="sng" kern="0">
                          <a:effectLst/>
                        </a:rPr>
                        <a:t>创立时间</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定位</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代表公司</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67895461"/>
                  </a:ext>
                </a:extLst>
              </a:tr>
              <a:tr h="426191">
                <a:tc rowSpan="4">
                  <a:txBody>
                    <a:bodyPr/>
                    <a:lstStyle/>
                    <a:p>
                      <a:pPr algn="ctr"/>
                      <a:r>
                        <a:rPr lang="zh-CN" sz="1400" u="sng" kern="0">
                          <a:effectLst/>
                        </a:rPr>
                        <a:t>主板</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zh-CN" sz="1400" u="sng" kern="0">
                          <a:effectLst/>
                        </a:rPr>
                        <a:t>上交所主板</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400" u="sng" kern="0">
                          <a:effectLst/>
                        </a:rPr>
                        <a:t>1990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大型成熟企业</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贵州茅台、工商银行</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38605303"/>
                  </a:ext>
                </a:extLst>
              </a:tr>
              <a:tr h="426191">
                <a:tc vMerge="1">
                  <a:txBody>
                    <a:bodyPr/>
                    <a:lstStyle/>
                    <a:p>
                      <a:endParaRPr lang="zh-CN" altLang="en-US"/>
                    </a:p>
                  </a:txBody>
                  <a:tcPr/>
                </a:tc>
                <a:tc>
                  <a:txBody>
                    <a:bodyPr/>
                    <a:lstStyle/>
                    <a:p>
                      <a:pPr algn="just"/>
                      <a:r>
                        <a:rPr lang="zh-CN" sz="1400" u="sng" kern="0">
                          <a:effectLst/>
                        </a:rPr>
                        <a:t>深交所主板</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400" u="sng" kern="0">
                          <a:effectLst/>
                        </a:rPr>
                        <a:t>1991</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大型成熟企业</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美的、万科</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59491658"/>
                  </a:ext>
                </a:extLst>
              </a:tr>
              <a:tr h="852382">
                <a:tc vMerge="1">
                  <a:txBody>
                    <a:bodyPr/>
                    <a:lstStyle/>
                    <a:p>
                      <a:endParaRPr lang="zh-CN" altLang="en-US"/>
                    </a:p>
                  </a:txBody>
                  <a:tcPr/>
                </a:tc>
                <a:tc>
                  <a:txBody>
                    <a:bodyPr/>
                    <a:lstStyle/>
                    <a:p>
                      <a:pPr algn="just"/>
                      <a:r>
                        <a:rPr lang="zh-CN" sz="1400" u="sng" kern="0">
                          <a:effectLst/>
                        </a:rPr>
                        <a:t>原深交所中小板</a:t>
                      </a:r>
                      <a:r>
                        <a:rPr lang="zh-CN" sz="1400" kern="0">
                          <a:effectLst/>
                        </a:rPr>
                        <a:t>（</a:t>
                      </a:r>
                      <a:r>
                        <a:rPr lang="en-US" sz="1400" kern="0">
                          <a:effectLst/>
                        </a:rPr>
                        <a:t>2021.2</a:t>
                      </a:r>
                      <a:r>
                        <a:rPr lang="zh-CN" sz="1400" kern="0">
                          <a:effectLst/>
                        </a:rPr>
                        <a:t>并入主板）</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400" u="sng" kern="0">
                          <a:effectLst/>
                        </a:rPr>
                        <a:t>2004</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中小型高成长企业</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海康威视、分众传媒</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38534498"/>
                  </a:ext>
                </a:extLst>
              </a:tr>
              <a:tr h="426191">
                <a:tc vMerge="1">
                  <a:txBody>
                    <a:bodyPr/>
                    <a:lstStyle/>
                    <a:p>
                      <a:endParaRPr lang="zh-CN" altLang="en-US"/>
                    </a:p>
                  </a:txBody>
                  <a:tcPr/>
                </a:tc>
                <a:tc>
                  <a:txBody>
                    <a:bodyPr/>
                    <a:lstStyle/>
                    <a:p>
                      <a:pPr algn="just"/>
                      <a:r>
                        <a:rPr lang="zh-CN" sz="1400" u="sng" kern="0">
                          <a:effectLst/>
                        </a:rPr>
                        <a:t>北交所</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400" u="sng" kern="0">
                          <a:effectLst/>
                        </a:rPr>
                        <a:t>2021</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服务创新型中小企业</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鼎智科技、曙光数创</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7680429"/>
                  </a:ext>
                </a:extLst>
              </a:tr>
              <a:tr h="426191">
                <a:tc>
                  <a:txBody>
                    <a:bodyPr/>
                    <a:lstStyle/>
                    <a:p>
                      <a:pPr algn="ctr"/>
                      <a:r>
                        <a:rPr lang="zh-CN" sz="1400" u="sng" kern="0">
                          <a:effectLst/>
                        </a:rPr>
                        <a:t>创业板</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zh-CN" sz="1400" u="sng" kern="0">
                          <a:effectLst/>
                        </a:rPr>
                        <a:t>深交所</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400" u="sng" kern="0">
                          <a:effectLst/>
                        </a:rPr>
                        <a:t>20</a:t>
                      </a:r>
                      <a:r>
                        <a:rPr lang="en-US" sz="1400" kern="0">
                          <a:effectLst/>
                        </a:rPr>
                        <a:t>09</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创业型企业、高成长企业</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宁德时代、迈瑞医疗</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42073330"/>
                  </a:ext>
                </a:extLst>
              </a:tr>
              <a:tr h="426191">
                <a:tc>
                  <a:txBody>
                    <a:bodyPr/>
                    <a:lstStyle/>
                    <a:p>
                      <a:pPr algn="ctr"/>
                      <a:r>
                        <a:rPr lang="zh-CN" sz="1400" u="sng" kern="0">
                          <a:effectLst/>
                        </a:rPr>
                        <a:t>科创板</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zh-CN" sz="1400" u="sng" kern="0">
                          <a:effectLst/>
                        </a:rPr>
                        <a:t>上交所</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400" u="sng" kern="0">
                          <a:effectLst/>
                        </a:rPr>
                        <a:t>2019</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中小科技创新企业</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kern="0">
                          <a:effectLst/>
                        </a:rPr>
                        <a:t>航天宏图、</a:t>
                      </a:r>
                      <a:r>
                        <a:rPr lang="zh-CN" sz="1400" u="sng" kern="0">
                          <a:effectLst/>
                        </a:rPr>
                        <a:t>中芯国际</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90845847"/>
                  </a:ext>
                </a:extLst>
              </a:tr>
              <a:tr h="852382">
                <a:tc>
                  <a:txBody>
                    <a:bodyPr/>
                    <a:lstStyle/>
                    <a:p>
                      <a:pPr algn="ctr"/>
                      <a:r>
                        <a:rPr lang="zh-CN" sz="1400" u="sng" kern="0">
                          <a:effectLst/>
                        </a:rPr>
                        <a:t>新三板</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zh-CN" sz="1400" u="sng" kern="0">
                          <a:effectLst/>
                        </a:rPr>
                        <a:t>全国股转系统</a:t>
                      </a:r>
                      <a:endParaRPr lang="zh-CN" sz="1800" kern="100">
                        <a:effectLst/>
                      </a:endParaRPr>
                    </a:p>
                    <a:p>
                      <a:pPr algn="just"/>
                      <a:r>
                        <a:rPr lang="zh-CN" sz="1400" kern="0">
                          <a:effectLst/>
                        </a:rPr>
                        <a:t>（基础层</a:t>
                      </a:r>
                      <a:r>
                        <a:rPr lang="en-US" sz="1400" kern="0">
                          <a:effectLst/>
                        </a:rPr>
                        <a:t>/</a:t>
                      </a:r>
                      <a:r>
                        <a:rPr lang="zh-CN" sz="1400" kern="0">
                          <a:effectLst/>
                        </a:rPr>
                        <a:t>创新层）</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400" u="sng" kern="0">
                          <a:effectLst/>
                        </a:rPr>
                        <a:t>2012</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中小微企业股份转让</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u="sng" kern="0">
                          <a:effectLst/>
                        </a:rPr>
                        <a:t>北京时代、现代农装</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88740395"/>
                  </a:ext>
                </a:extLst>
              </a:tr>
              <a:tr h="426191">
                <a:tc>
                  <a:txBody>
                    <a:bodyPr/>
                    <a:lstStyle/>
                    <a:p>
                      <a:pPr algn="ctr"/>
                      <a:r>
                        <a:rPr lang="zh-CN" sz="1400" kern="0">
                          <a:effectLst/>
                        </a:rPr>
                        <a:t>新</a:t>
                      </a:r>
                      <a:r>
                        <a:rPr lang="zh-CN" sz="1400" u="sng" kern="0">
                          <a:effectLst/>
                        </a:rPr>
                        <a:t>四板</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zh-CN" sz="1400" u="sng" kern="0">
                          <a:effectLst/>
                        </a:rPr>
                        <a:t>区域</a:t>
                      </a:r>
                      <a:r>
                        <a:rPr lang="zh-CN" sz="1400" kern="0">
                          <a:effectLst/>
                        </a:rPr>
                        <a:t>性股权市场</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400" kern="0">
                          <a:effectLst/>
                        </a:rPr>
                        <a:t>2017</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kern="0">
                          <a:effectLst/>
                        </a:rPr>
                        <a:t>地方中小微企业</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kern="0" dirty="0">
                          <a:effectLst/>
                        </a:rPr>
                        <a:t>迈童科技、国富光启</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8995283"/>
                  </a:ext>
                </a:extLst>
              </a:tr>
            </a:tbl>
          </a:graphicData>
        </a:graphic>
      </p:graphicFrame>
      <p:sp>
        <p:nvSpPr>
          <p:cNvPr id="6" name="文本框 5">
            <a:extLst>
              <a:ext uri="{FF2B5EF4-FFF2-40B4-BE49-F238E27FC236}">
                <a16:creationId xmlns:a16="http://schemas.microsoft.com/office/drawing/2014/main" id="{CCBA89F3-9013-50AF-3BA6-10D340E01673}"/>
              </a:ext>
            </a:extLst>
          </p:cNvPr>
          <p:cNvSpPr txBox="1"/>
          <p:nvPr/>
        </p:nvSpPr>
        <p:spPr>
          <a:xfrm>
            <a:off x="750012" y="534256"/>
            <a:ext cx="5116531" cy="523220"/>
          </a:xfrm>
          <a:prstGeom prst="rect">
            <a:avLst/>
          </a:prstGeom>
          <a:noFill/>
        </p:spPr>
        <p:txBody>
          <a:bodyPr wrap="square" rtlCol="0">
            <a:spAutoFit/>
          </a:bodyPr>
          <a:lstStyle/>
          <a:p>
            <a:r>
              <a:rPr lang="zh-CN" altLang="en-US" sz="2800" dirty="0"/>
              <a:t>我国股票市场的层次划分</a:t>
            </a:r>
          </a:p>
        </p:txBody>
      </p:sp>
    </p:spTree>
    <p:extLst>
      <p:ext uri="{BB962C8B-B14F-4D97-AF65-F5344CB8AC3E}">
        <p14:creationId xmlns:p14="http://schemas.microsoft.com/office/powerpoint/2010/main" val="412655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1613F-167D-49DF-B5D5-91B8FBD73546}"/>
              </a:ext>
            </a:extLst>
          </p:cNvPr>
          <p:cNvSpPr>
            <a:spLocks noGrp="1"/>
          </p:cNvSpPr>
          <p:nvPr>
            <p:ph type="title"/>
          </p:nvPr>
        </p:nvSpPr>
        <p:spPr>
          <a:xfrm>
            <a:off x="345440" y="219306"/>
            <a:ext cx="8229600" cy="840106"/>
          </a:xfrm>
        </p:spPr>
        <p:txBody>
          <a:bodyPr/>
          <a:lstStyle/>
          <a:p>
            <a:r>
              <a:rPr lang="zh-CN" altLang="en-US" dirty="0"/>
              <a:t>股票市场（</a:t>
            </a:r>
            <a:r>
              <a:rPr lang="en-US" altLang="zh-CN" dirty="0"/>
              <a:t>A</a:t>
            </a:r>
            <a:r>
              <a:rPr lang="zh-CN" altLang="en-US" dirty="0"/>
              <a:t>股沪市）</a:t>
            </a:r>
          </a:p>
        </p:txBody>
      </p:sp>
      <p:pic>
        <p:nvPicPr>
          <p:cNvPr id="4" name="图片 3">
            <a:extLst>
              <a:ext uri="{FF2B5EF4-FFF2-40B4-BE49-F238E27FC236}">
                <a16:creationId xmlns:a16="http://schemas.microsoft.com/office/drawing/2014/main" id="{AECE8D44-2232-423B-E0D1-A462D9072B83}"/>
              </a:ext>
            </a:extLst>
          </p:cNvPr>
          <p:cNvPicPr>
            <a:picLocks noChangeAspect="1"/>
          </p:cNvPicPr>
          <p:nvPr/>
        </p:nvPicPr>
        <p:blipFill>
          <a:blip r:embed="rId2"/>
          <a:stretch>
            <a:fillRect/>
          </a:stretch>
        </p:blipFill>
        <p:spPr>
          <a:xfrm>
            <a:off x="252973" y="1216380"/>
            <a:ext cx="8798560" cy="5183553"/>
          </a:xfrm>
          <a:prstGeom prst="rect">
            <a:avLst/>
          </a:prstGeom>
        </p:spPr>
      </p:pic>
    </p:spTree>
    <p:extLst>
      <p:ext uri="{BB962C8B-B14F-4D97-AF65-F5344CB8AC3E}">
        <p14:creationId xmlns:p14="http://schemas.microsoft.com/office/powerpoint/2010/main" val="3168348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4" name="Rectangle 4">
            <a:extLst>
              <a:ext uri="{FF2B5EF4-FFF2-40B4-BE49-F238E27FC236}">
                <a16:creationId xmlns:a16="http://schemas.microsoft.com/office/drawing/2014/main" id="{98CD6982-6D53-45DB-B4B3-965820E4049B}"/>
              </a:ext>
            </a:extLst>
          </p:cNvPr>
          <p:cNvSpPr>
            <a:spLocks noGrp="1" noChangeArrowheads="1"/>
          </p:cNvSpPr>
          <p:nvPr>
            <p:ph type="title"/>
          </p:nvPr>
        </p:nvSpPr>
        <p:spPr bwMode="auto">
          <a:xfrm>
            <a:off x="1285875" y="1538288"/>
            <a:ext cx="6572250" cy="514350"/>
          </a:xfrm>
          <a:ln>
            <a:miter lim="800000"/>
            <a:headEnd/>
            <a:tailEnd/>
          </a:ln>
        </p:spPr>
        <p:txBody>
          <a:bodyPr vert="horz" wrap="square" lIns="68580" tIns="34290" rIns="68580" bIns="34290" numCol="1" anchor="t"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金融资产价格和利率</a:t>
            </a:r>
          </a:p>
        </p:txBody>
      </p:sp>
      <p:sp>
        <p:nvSpPr>
          <p:cNvPr id="496643" name="Rectangle 3">
            <a:extLst>
              <a:ext uri="{FF2B5EF4-FFF2-40B4-BE49-F238E27FC236}">
                <a16:creationId xmlns:a16="http://schemas.microsoft.com/office/drawing/2014/main" id="{8A5F5807-A1CB-46F5-A67F-BD0A3F076875}"/>
              </a:ext>
            </a:extLst>
          </p:cNvPr>
          <p:cNvSpPr>
            <a:spLocks noGrp="1" noChangeArrowheads="1"/>
          </p:cNvSpPr>
          <p:nvPr>
            <p:ph idx="1"/>
          </p:nvPr>
        </p:nvSpPr>
        <p:spPr>
          <a:xfrm>
            <a:off x="1762232" y="2308009"/>
            <a:ext cx="3580213" cy="3137293"/>
          </a:xfrm>
        </p:spPr>
        <p:txBody>
          <a:bodyPr/>
          <a:lstStyle/>
          <a:p>
            <a:pPr>
              <a:lnSpc>
                <a:spcPct val="150000"/>
              </a:lnSpc>
              <a:defRPr/>
            </a:pPr>
            <a:r>
              <a:rPr lang="en-US" altLang="zh-CN" sz="2800" dirty="0">
                <a:latin typeface="华文宋体" panose="02010600040101010101" pitchFamily="2" charset="-122"/>
                <a:ea typeface="华文宋体" panose="02010600040101010101" pitchFamily="2" charset="-122"/>
              </a:rPr>
              <a:t> </a:t>
            </a:r>
            <a:r>
              <a:rPr lang="zh-CN" altLang="en-US" sz="2800" dirty="0">
                <a:latin typeface="华文宋体" panose="02010600040101010101" pitchFamily="2" charset="-122"/>
                <a:ea typeface="华文宋体" panose="02010600040101010101" pitchFamily="2" charset="-122"/>
              </a:rPr>
              <a:t>无风险资产的利率</a:t>
            </a:r>
            <a:endParaRPr lang="en-US" altLang="zh-CN" sz="2800" dirty="0">
              <a:latin typeface="华文宋体" panose="02010600040101010101" pitchFamily="2" charset="-122"/>
              <a:ea typeface="华文宋体" panose="02010600040101010101" pitchFamily="2" charset="-122"/>
            </a:endParaRPr>
          </a:p>
          <a:p>
            <a:pPr>
              <a:lnSpc>
                <a:spcPct val="150000"/>
              </a:lnSpc>
              <a:defRPr/>
            </a:pPr>
            <a:r>
              <a:rPr lang="zh-CN" altLang="en-US" sz="2800" dirty="0">
                <a:effectLst>
                  <a:outerShdw blurRad="38100" dist="38100" dir="2700000" algn="tl">
                    <a:srgbClr val="C0C0C0"/>
                  </a:outerShdw>
                </a:effectLst>
                <a:latin typeface="华文宋体" panose="02010600040101010101" pitchFamily="2" charset="-122"/>
                <a:ea typeface="华文宋体" panose="02010600040101010101" pitchFamily="2" charset="-122"/>
              </a:rPr>
              <a:t>汇率</a:t>
            </a:r>
            <a:endParaRPr lang="en-US" altLang="zh-CN" sz="2800" dirty="0">
              <a:effectLst>
                <a:outerShdw blurRad="38100" dist="38100" dir="2700000" algn="tl">
                  <a:srgbClr val="C0C0C0"/>
                </a:outerShdw>
              </a:effectLst>
              <a:latin typeface="华文宋体" panose="02010600040101010101" pitchFamily="2" charset="-122"/>
              <a:ea typeface="华文宋体" panose="02010600040101010101" pitchFamily="2" charset="-122"/>
            </a:endParaRPr>
          </a:p>
          <a:p>
            <a:pPr>
              <a:lnSpc>
                <a:spcPct val="150000"/>
              </a:lnSpc>
              <a:defRPr/>
            </a:pPr>
            <a:r>
              <a:rPr lang="zh-CN" altLang="en-US" sz="2800" dirty="0">
                <a:effectLst>
                  <a:outerShdw blurRad="38100" dist="38100" dir="2700000" algn="tl">
                    <a:srgbClr val="C0C0C0"/>
                  </a:outerShdw>
                </a:effectLst>
                <a:latin typeface="华文宋体" panose="02010600040101010101" pitchFamily="2" charset="-122"/>
                <a:ea typeface="华文宋体" panose="02010600040101010101" pitchFamily="2" charset="-122"/>
              </a:rPr>
              <a:t>风险资产收益率</a:t>
            </a:r>
            <a:endParaRPr lang="en-US" altLang="zh-CN" sz="2800" dirty="0">
              <a:latin typeface="华文宋体" panose="02010600040101010101" pitchFamily="2" charset="-122"/>
              <a:ea typeface="华文宋体" panose="02010600040101010101" pitchFamily="2" charset="-122"/>
            </a:endParaRPr>
          </a:p>
          <a:p>
            <a:pPr>
              <a:lnSpc>
                <a:spcPct val="150000"/>
              </a:lnSpc>
              <a:defRPr/>
            </a:pPr>
            <a:r>
              <a:rPr lang="zh-CN" altLang="en-US" sz="2800" dirty="0">
                <a:latin typeface="华文宋体" panose="02010600040101010101" pitchFamily="2" charset="-122"/>
                <a:ea typeface="华文宋体" panose="02010600040101010101" pitchFamily="2" charset="-122"/>
              </a:rPr>
              <a:t>市场指数</a:t>
            </a:r>
            <a:endParaRPr lang="en-US" altLang="zh-CN" sz="28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143164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3ECFB29D-EA02-47F1-A9BF-6ECDFE7AC4D2}"/>
              </a:ext>
            </a:extLst>
          </p:cNvPr>
          <p:cNvSpPr>
            <a:spLocks noGrp="1" noChangeArrowheads="1"/>
          </p:cNvSpPr>
          <p:nvPr>
            <p:ph type="title"/>
          </p:nvPr>
        </p:nvSpPr>
        <p:spPr bwMode="auto">
          <a:xfrm>
            <a:off x="925852" y="268670"/>
            <a:ext cx="5829300" cy="457200"/>
          </a:xfrm>
          <a:ln>
            <a:miter lim="800000"/>
            <a:headEnd/>
            <a:tailEnd/>
          </a:ln>
        </p:spPr>
        <p:txBody>
          <a:bodyPr vert="horz" wrap="square" lIns="68580" tIns="34290" rIns="68580" bIns="34290" numCol="1" anchor="t" anchorCtr="0" compatLnSpc="1">
            <a:prstTxWarp prst="textNoShape">
              <a:avLst/>
            </a:prstTxWarp>
            <a:normAutofit fontScale="90000"/>
          </a:bodyPr>
          <a:lstStyle/>
          <a:p>
            <a:pPr>
              <a:defRPr/>
            </a:pPr>
            <a:r>
              <a:rPr lang="zh-CN" altLang="en-US" sz="3200" dirty="0">
                <a:effectLst>
                  <a:outerShdw blurRad="38100" dist="38100" dir="2700000" algn="tl">
                    <a:srgbClr val="C0C0C0"/>
                  </a:outerShdw>
                </a:effectLst>
                <a:ea typeface="宋体" pitchFamily="2" charset="-122"/>
              </a:rPr>
              <a:t>利率</a:t>
            </a:r>
            <a:endParaRPr lang="en-US" altLang="zh-CN" sz="3200" dirty="0">
              <a:effectLst>
                <a:outerShdw blurRad="38100" dist="38100" dir="2700000" algn="tl">
                  <a:srgbClr val="C0C0C0"/>
                </a:outerShdw>
              </a:effectLst>
              <a:ea typeface="宋体" pitchFamily="2" charset="-122"/>
            </a:endParaRPr>
          </a:p>
        </p:txBody>
      </p:sp>
      <p:sp>
        <p:nvSpPr>
          <p:cNvPr id="497667" name="Rectangle 3">
            <a:extLst>
              <a:ext uri="{FF2B5EF4-FFF2-40B4-BE49-F238E27FC236}">
                <a16:creationId xmlns:a16="http://schemas.microsoft.com/office/drawing/2014/main" id="{67E0F0B2-9FED-43DB-9822-6BA95BA757F4}"/>
              </a:ext>
            </a:extLst>
          </p:cNvPr>
          <p:cNvSpPr>
            <a:spLocks noGrp="1" noChangeArrowheads="1"/>
          </p:cNvSpPr>
          <p:nvPr>
            <p:ph idx="1"/>
          </p:nvPr>
        </p:nvSpPr>
        <p:spPr>
          <a:xfrm>
            <a:off x="534256" y="1047987"/>
            <a:ext cx="7900449" cy="4946413"/>
          </a:xfrm>
        </p:spPr>
        <p:txBody>
          <a:bodyPr>
            <a:noAutofit/>
          </a:bodyPr>
          <a:lstStyle/>
          <a:p>
            <a:pPr>
              <a:lnSpc>
                <a:spcPct val="125000"/>
              </a:lnSpc>
              <a:defRPr/>
            </a:pPr>
            <a:r>
              <a:rPr lang="zh-CN" altLang="en-US" sz="2400" b="1" dirty="0">
                <a:latin typeface="华文宋体" panose="02010600040101010101" pitchFamily="2" charset="-122"/>
                <a:ea typeface="华文宋体" panose="02010600040101010101" pitchFamily="2" charset="-122"/>
              </a:rPr>
              <a:t>利率（</a:t>
            </a:r>
            <a:r>
              <a:rPr lang="en-US" altLang="zh-CN" sz="2400" b="1" dirty="0">
                <a:latin typeface="华文宋体" panose="02010600040101010101" pitchFamily="2" charset="-122"/>
                <a:ea typeface="华文宋体" panose="02010600040101010101" pitchFamily="2" charset="-122"/>
              </a:rPr>
              <a:t>interest rate </a:t>
            </a:r>
            <a:r>
              <a:rPr lang="zh-CN" altLang="en-US" sz="2400" b="1" dirty="0">
                <a:latin typeface="华文宋体" panose="02010600040101010101" pitchFamily="2" charset="-122"/>
                <a:ea typeface="华文宋体" panose="02010600040101010101" pitchFamily="2" charset="-122"/>
              </a:rPr>
              <a:t>）是</a:t>
            </a:r>
            <a:r>
              <a:rPr lang="zh-CN" altLang="en-US" sz="2400" b="1" dirty="0">
                <a:solidFill>
                  <a:srgbClr val="FF00FF"/>
                </a:solidFill>
                <a:latin typeface="华文宋体" panose="02010600040101010101" pitchFamily="2" charset="-122"/>
                <a:ea typeface="华文宋体" panose="02010600040101010101" pitchFamily="2" charset="-122"/>
              </a:rPr>
              <a:t>固定收益工具所承诺的收益率</a:t>
            </a:r>
            <a:r>
              <a:rPr lang="zh-CN" altLang="en-US" sz="2400" b="1" dirty="0">
                <a:latin typeface="华文宋体" panose="02010600040101010101" pitchFamily="2" charset="-122"/>
                <a:ea typeface="华文宋体" panose="02010600040101010101" pitchFamily="2" charset="-122"/>
              </a:rPr>
              <a:t>。</a:t>
            </a:r>
            <a:r>
              <a:rPr lang="zh-CN" altLang="en-US" sz="2400" b="1" dirty="0">
                <a:solidFill>
                  <a:srgbClr val="0101FF"/>
                </a:solidFill>
                <a:latin typeface="华文宋体" panose="02010600040101010101" pitchFamily="2" charset="-122"/>
                <a:ea typeface="华文宋体" panose="02010600040101010101" pitchFamily="2" charset="-122"/>
              </a:rPr>
              <a:t>举例：银行住房按揭贷款利率为</a:t>
            </a:r>
            <a:r>
              <a:rPr lang="en-US" altLang="zh-CN" sz="2400" b="1" dirty="0">
                <a:solidFill>
                  <a:srgbClr val="0101FF"/>
                </a:solidFill>
                <a:latin typeface="华文宋体" panose="02010600040101010101" pitchFamily="2" charset="-122"/>
                <a:ea typeface="华文宋体" panose="02010600040101010101" pitchFamily="2" charset="-122"/>
              </a:rPr>
              <a:t>5%</a:t>
            </a:r>
            <a:r>
              <a:rPr lang="zh-CN" altLang="en-US" sz="2400" b="1" dirty="0">
                <a:solidFill>
                  <a:srgbClr val="0101FF"/>
                </a:solidFill>
                <a:latin typeface="华文宋体" panose="02010600040101010101" pitchFamily="2" charset="-122"/>
                <a:ea typeface="华文宋体" panose="02010600040101010101" pitchFamily="2" charset="-122"/>
              </a:rPr>
              <a:t>，借</a:t>
            </a:r>
            <a:r>
              <a:rPr lang="en-US" altLang="zh-CN" sz="2400" b="1" dirty="0">
                <a:solidFill>
                  <a:srgbClr val="0101FF"/>
                </a:solidFill>
                <a:latin typeface="华文宋体" panose="02010600040101010101" pitchFamily="2" charset="-122"/>
                <a:ea typeface="华文宋体" panose="02010600040101010101" pitchFamily="2" charset="-122"/>
              </a:rPr>
              <a:t>100</a:t>
            </a:r>
            <a:r>
              <a:rPr lang="zh-CN" altLang="en-US" sz="2400" b="1" dirty="0">
                <a:solidFill>
                  <a:srgbClr val="0101FF"/>
                </a:solidFill>
                <a:latin typeface="华文宋体" panose="02010600040101010101" pitchFamily="2" charset="-122"/>
                <a:ea typeface="华文宋体" panose="02010600040101010101" pitchFamily="2" charset="-122"/>
              </a:rPr>
              <a:t>万，利息</a:t>
            </a:r>
            <a:r>
              <a:rPr lang="en-US" altLang="zh-CN" sz="2400" b="1" dirty="0">
                <a:solidFill>
                  <a:srgbClr val="0101FF"/>
                </a:solidFill>
                <a:latin typeface="华文宋体" panose="02010600040101010101" pitchFamily="2" charset="-122"/>
                <a:ea typeface="华文宋体" panose="02010600040101010101" pitchFamily="2" charset="-122"/>
              </a:rPr>
              <a:t>5</a:t>
            </a:r>
            <a:r>
              <a:rPr lang="zh-CN" altLang="en-US" sz="2400" b="1" dirty="0">
                <a:solidFill>
                  <a:srgbClr val="0101FF"/>
                </a:solidFill>
                <a:latin typeface="华文宋体" panose="02010600040101010101" pitchFamily="2" charset="-122"/>
                <a:ea typeface="华文宋体" panose="02010600040101010101" pitchFamily="2" charset="-122"/>
              </a:rPr>
              <a:t>万。</a:t>
            </a:r>
            <a:endParaRPr lang="en-US" altLang="zh-CN" sz="2400" b="1" dirty="0">
              <a:solidFill>
                <a:srgbClr val="0101FF"/>
              </a:solidFill>
              <a:latin typeface="华文宋体" panose="02010600040101010101" pitchFamily="2" charset="-122"/>
              <a:ea typeface="华文宋体" panose="02010600040101010101" pitchFamily="2" charset="-122"/>
            </a:endParaRPr>
          </a:p>
          <a:p>
            <a:pPr>
              <a:lnSpc>
                <a:spcPct val="125000"/>
              </a:lnSpc>
              <a:defRPr/>
            </a:pPr>
            <a:r>
              <a:rPr lang="zh-CN" altLang="en-US" sz="2400" b="1" dirty="0">
                <a:latin typeface="华文宋体" panose="02010600040101010101" pitchFamily="2" charset="-122"/>
                <a:ea typeface="华文宋体" panose="02010600040101010101" pitchFamily="2" charset="-122"/>
              </a:rPr>
              <a:t>不同借贷关系具有不同的利率。比如</a:t>
            </a:r>
            <a:r>
              <a:rPr lang="en-US" altLang="zh-CN" sz="2400" b="1" dirty="0">
                <a:latin typeface="华文宋体" panose="02010600040101010101" pitchFamily="2" charset="-122"/>
                <a:ea typeface="华文宋体" panose="02010600040101010101" pitchFamily="2" charset="-122"/>
              </a:rPr>
              <a:t>: </a:t>
            </a:r>
          </a:p>
          <a:p>
            <a:pPr lvl="1">
              <a:lnSpc>
                <a:spcPct val="125000"/>
              </a:lnSpc>
              <a:defRPr/>
            </a:pPr>
            <a:r>
              <a:rPr lang="zh-CN" altLang="en-US" b="1" dirty="0">
                <a:solidFill>
                  <a:srgbClr val="0101FF"/>
                </a:solidFill>
                <a:latin typeface="华文宋体" panose="02010600040101010101" pitchFamily="2" charset="-122"/>
                <a:ea typeface="华文宋体" panose="02010600040101010101" pitchFamily="2" charset="-122"/>
              </a:rPr>
              <a:t>抵押贷款利率</a:t>
            </a:r>
            <a:endParaRPr lang="en-US" altLang="zh-CN" b="1" dirty="0">
              <a:solidFill>
                <a:srgbClr val="0101FF"/>
              </a:solidFill>
              <a:latin typeface="华文宋体" panose="02010600040101010101" pitchFamily="2" charset="-122"/>
              <a:ea typeface="华文宋体" panose="02010600040101010101" pitchFamily="2" charset="-122"/>
            </a:endParaRPr>
          </a:p>
          <a:p>
            <a:pPr lvl="1">
              <a:lnSpc>
                <a:spcPct val="125000"/>
              </a:lnSpc>
              <a:defRPr/>
            </a:pPr>
            <a:r>
              <a:rPr lang="zh-CN" altLang="en-US" b="1" dirty="0">
                <a:solidFill>
                  <a:srgbClr val="0101FF"/>
                </a:solidFill>
                <a:latin typeface="华文宋体" panose="02010600040101010101" pitchFamily="2" charset="-122"/>
                <a:ea typeface="华文宋体" panose="02010600040101010101" pitchFamily="2" charset="-122"/>
              </a:rPr>
              <a:t>商业贷款利率等</a:t>
            </a:r>
            <a:endParaRPr lang="en-US" altLang="zh-CN" b="1" dirty="0">
              <a:solidFill>
                <a:srgbClr val="0101FF"/>
              </a:solidFill>
              <a:latin typeface="华文宋体" panose="02010600040101010101" pitchFamily="2" charset="-122"/>
              <a:ea typeface="华文宋体" panose="02010600040101010101" pitchFamily="2" charset="-122"/>
            </a:endParaRPr>
          </a:p>
          <a:p>
            <a:pPr>
              <a:lnSpc>
                <a:spcPct val="125000"/>
              </a:lnSpc>
              <a:defRPr/>
            </a:pPr>
            <a:r>
              <a:rPr lang="zh-CN" altLang="en-US" sz="2400" b="1" dirty="0">
                <a:solidFill>
                  <a:srgbClr val="0101FF"/>
                </a:solidFill>
                <a:latin typeface="华文宋体" panose="02010600040101010101" pitchFamily="2" charset="-122"/>
                <a:ea typeface="华文宋体" panose="02010600040101010101" pitchFamily="2" charset="-122"/>
              </a:rPr>
              <a:t>利息是对人们递延消费的价格或补偿。利率是消费、投资决策的重要变量。</a:t>
            </a:r>
            <a:endParaRPr lang="en-US" altLang="zh-CN" sz="2400" b="1" dirty="0">
              <a:solidFill>
                <a:srgbClr val="0101FF"/>
              </a:solidFill>
              <a:latin typeface="华文宋体" panose="02010600040101010101" pitchFamily="2" charset="-122"/>
              <a:ea typeface="华文宋体" panose="02010600040101010101" pitchFamily="2" charset="-122"/>
            </a:endParaRPr>
          </a:p>
          <a:p>
            <a:pPr>
              <a:lnSpc>
                <a:spcPct val="125000"/>
              </a:lnSpc>
              <a:defRPr/>
            </a:pPr>
            <a:r>
              <a:rPr lang="zh-CN" altLang="en-US" sz="2400" b="1" dirty="0">
                <a:latin typeface="华文宋体" panose="02010600040101010101" pitchFamily="2" charset="-122"/>
                <a:ea typeface="华文宋体" panose="02010600040101010101" pitchFamily="2" charset="-122"/>
              </a:rPr>
              <a:t>利率水平的决定因素包括：</a:t>
            </a:r>
            <a:endParaRPr lang="en-US" altLang="zh-CN" sz="2400" b="1" dirty="0">
              <a:latin typeface="华文宋体" panose="02010600040101010101" pitchFamily="2" charset="-122"/>
              <a:ea typeface="华文宋体" panose="02010600040101010101" pitchFamily="2" charset="-122"/>
            </a:endParaRPr>
          </a:p>
          <a:p>
            <a:pPr lvl="1">
              <a:lnSpc>
                <a:spcPct val="125000"/>
              </a:lnSpc>
              <a:defRPr/>
            </a:pPr>
            <a:r>
              <a:rPr lang="zh-CN" altLang="en-US" b="1" dirty="0">
                <a:effectLst>
                  <a:outerShdw blurRad="38100" dist="38100" dir="2700000" algn="tl">
                    <a:srgbClr val="C0C0C0"/>
                  </a:outerShdw>
                </a:effectLst>
                <a:latin typeface="楷体_GB2312" pitchFamily="49" charset="-122"/>
                <a:ea typeface="楷体_GB2312" pitchFamily="49" charset="-122"/>
              </a:rPr>
              <a:t>记账单位（</a:t>
            </a:r>
            <a:r>
              <a:rPr lang="en-US" altLang="zh-CN" b="1" dirty="0">
                <a:latin typeface="Times New Roman" pitchFamily="18" charset="0"/>
                <a:ea typeface="宋体" pitchFamily="2" charset="-122"/>
              </a:rPr>
              <a:t> Unit of account </a:t>
            </a:r>
            <a:r>
              <a:rPr lang="zh-CN" altLang="en-US" b="1" dirty="0">
                <a:effectLst>
                  <a:outerShdw blurRad="38100" dist="38100" dir="2700000" algn="tl">
                    <a:srgbClr val="C0C0C0"/>
                  </a:outerShdw>
                </a:effectLst>
                <a:latin typeface="楷体_GB2312" pitchFamily="49" charset="-122"/>
                <a:ea typeface="楷体_GB2312" pitchFamily="49" charset="-122"/>
              </a:rPr>
              <a:t>）：主要指货币单位</a:t>
            </a:r>
          </a:p>
          <a:p>
            <a:pPr lvl="1">
              <a:lnSpc>
                <a:spcPct val="125000"/>
              </a:lnSpc>
              <a:defRPr/>
            </a:pPr>
            <a:r>
              <a:rPr lang="zh-CN" altLang="en-US" b="1" dirty="0">
                <a:effectLst>
                  <a:outerShdw blurRad="38100" dist="38100" dir="2700000" algn="tl">
                    <a:srgbClr val="C0C0C0"/>
                  </a:outerShdw>
                </a:effectLst>
                <a:latin typeface="Times New Roman" pitchFamily="18" charset="0"/>
                <a:ea typeface="楷体_GB2312" pitchFamily="49" charset="-122"/>
              </a:rPr>
              <a:t>期限（</a:t>
            </a:r>
            <a:r>
              <a:rPr lang="en-US" altLang="zh-CN" b="1" dirty="0">
                <a:latin typeface="Times New Roman" pitchFamily="18" charset="0"/>
                <a:ea typeface="宋体" pitchFamily="2" charset="-122"/>
              </a:rPr>
              <a:t> Maturity </a:t>
            </a:r>
            <a:r>
              <a:rPr lang="zh-CN" altLang="en-US" b="1" dirty="0">
                <a:effectLst>
                  <a:outerShdw blurRad="38100" dist="38100" dir="2700000" algn="tl">
                    <a:srgbClr val="C0C0C0"/>
                  </a:outerShdw>
                </a:effectLst>
                <a:latin typeface="Times New Roman" pitchFamily="18" charset="0"/>
                <a:ea typeface="楷体_GB2312" pitchFamily="49" charset="-122"/>
              </a:rPr>
              <a:t>）</a:t>
            </a:r>
          </a:p>
          <a:p>
            <a:pPr lvl="1">
              <a:lnSpc>
                <a:spcPct val="125000"/>
              </a:lnSpc>
              <a:defRPr/>
            </a:pPr>
            <a:r>
              <a:rPr lang="zh-CN" altLang="en-US" b="1" dirty="0">
                <a:effectLst>
                  <a:outerShdw blurRad="38100" dist="38100" dir="2700000" algn="tl">
                    <a:srgbClr val="C0C0C0"/>
                  </a:outerShdw>
                </a:effectLst>
                <a:latin typeface="Times New Roman" pitchFamily="18" charset="0"/>
                <a:ea typeface="楷体_GB2312" pitchFamily="49" charset="-122"/>
              </a:rPr>
              <a:t>违约风险（</a:t>
            </a:r>
            <a:r>
              <a:rPr lang="en-US" altLang="zh-CN" b="1" dirty="0">
                <a:latin typeface="Times New Roman" pitchFamily="18" charset="0"/>
                <a:ea typeface="宋体" pitchFamily="2" charset="-122"/>
              </a:rPr>
              <a:t> Default risk </a:t>
            </a:r>
            <a:r>
              <a:rPr lang="zh-CN" altLang="en-US" b="1" dirty="0">
                <a:effectLst>
                  <a:outerShdw blurRad="38100" dist="38100" dir="2700000" algn="tl">
                    <a:srgbClr val="C0C0C0"/>
                  </a:outerShdw>
                </a:effectLst>
                <a:latin typeface="Times New Roman" pitchFamily="18" charset="0"/>
                <a:ea typeface="楷体_GB2312" pitchFamily="49" charset="-122"/>
              </a:rPr>
              <a:t>）</a:t>
            </a:r>
          </a:p>
        </p:txBody>
      </p:sp>
    </p:spTree>
    <p:extLst>
      <p:ext uri="{BB962C8B-B14F-4D97-AF65-F5344CB8AC3E}">
        <p14:creationId xmlns:p14="http://schemas.microsoft.com/office/powerpoint/2010/main" val="2670406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7667">
                                            <p:txEl>
                                              <p:pRg st="0" end="0"/>
                                            </p:txEl>
                                          </p:spTgt>
                                        </p:tgtEl>
                                        <p:attrNameLst>
                                          <p:attrName>style.visibility</p:attrName>
                                        </p:attrNameLst>
                                      </p:cBhvr>
                                      <p:to>
                                        <p:strVal val="visible"/>
                                      </p:to>
                                    </p:set>
                                    <p:animEffect transition="in" filter="blinds(horizontal)">
                                      <p:cBhvr>
                                        <p:cTn id="7" dur="500"/>
                                        <p:tgtEl>
                                          <p:spTgt spid="497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7667">
                                            <p:txEl>
                                              <p:pRg st="1" end="1"/>
                                            </p:txEl>
                                          </p:spTgt>
                                        </p:tgtEl>
                                        <p:attrNameLst>
                                          <p:attrName>style.visibility</p:attrName>
                                        </p:attrNameLst>
                                      </p:cBhvr>
                                      <p:to>
                                        <p:strVal val="visible"/>
                                      </p:to>
                                    </p:set>
                                    <p:animEffect transition="in" filter="blinds(horizontal)">
                                      <p:cBhvr>
                                        <p:cTn id="12" dur="500"/>
                                        <p:tgtEl>
                                          <p:spTgt spid="497667">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97667">
                                            <p:txEl>
                                              <p:pRg st="3" end="3"/>
                                            </p:txEl>
                                          </p:spTgt>
                                        </p:tgtEl>
                                        <p:attrNameLst>
                                          <p:attrName>style.visibility</p:attrName>
                                        </p:attrNameLst>
                                      </p:cBhvr>
                                      <p:to>
                                        <p:strVal val="visible"/>
                                      </p:to>
                                    </p:set>
                                    <p:animEffect transition="in" filter="blinds(horizontal)">
                                      <p:cBhvr>
                                        <p:cTn id="15" dur="500"/>
                                        <p:tgtEl>
                                          <p:spTgt spid="497667">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97667">
                                            <p:txEl>
                                              <p:pRg st="2" end="2"/>
                                            </p:txEl>
                                          </p:spTgt>
                                        </p:tgtEl>
                                        <p:attrNameLst>
                                          <p:attrName>style.visibility</p:attrName>
                                        </p:attrNameLst>
                                      </p:cBhvr>
                                      <p:to>
                                        <p:strVal val="visible"/>
                                      </p:to>
                                    </p:set>
                                    <p:animEffect transition="in" filter="blinds(horizontal)">
                                      <p:cBhvr>
                                        <p:cTn id="18" dur="500"/>
                                        <p:tgtEl>
                                          <p:spTgt spid="49766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97667">
                                            <p:txEl>
                                              <p:pRg st="4" end="4"/>
                                            </p:txEl>
                                          </p:spTgt>
                                        </p:tgtEl>
                                        <p:attrNameLst>
                                          <p:attrName>style.visibility</p:attrName>
                                        </p:attrNameLst>
                                      </p:cBhvr>
                                      <p:to>
                                        <p:strVal val="visible"/>
                                      </p:to>
                                    </p:set>
                                    <p:animEffect transition="in" filter="blinds(horizontal)">
                                      <p:cBhvr>
                                        <p:cTn id="21" dur="500"/>
                                        <p:tgtEl>
                                          <p:spTgt spid="497667">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497667">
                                            <p:txEl>
                                              <p:pRg st="5" end="5"/>
                                            </p:txEl>
                                          </p:spTgt>
                                        </p:tgtEl>
                                        <p:attrNameLst>
                                          <p:attrName>style.visibility</p:attrName>
                                        </p:attrNameLst>
                                      </p:cBhvr>
                                      <p:to>
                                        <p:strVal val="visible"/>
                                      </p:to>
                                    </p:set>
                                    <p:animEffect transition="in" filter="blinds(horizontal)">
                                      <p:cBhvr>
                                        <p:cTn id="26" dur="500"/>
                                        <p:tgtEl>
                                          <p:spTgt spid="497667">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97667">
                                            <p:txEl>
                                              <p:pRg st="6" end="6"/>
                                            </p:txEl>
                                          </p:spTgt>
                                        </p:tgtEl>
                                        <p:attrNameLst>
                                          <p:attrName>style.visibility</p:attrName>
                                        </p:attrNameLst>
                                      </p:cBhvr>
                                      <p:to>
                                        <p:strVal val="visible"/>
                                      </p:to>
                                    </p:set>
                                    <p:animEffect transition="in" filter="blinds(horizontal)">
                                      <p:cBhvr>
                                        <p:cTn id="29" dur="500"/>
                                        <p:tgtEl>
                                          <p:spTgt spid="497667">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497667">
                                            <p:txEl>
                                              <p:pRg st="7" end="7"/>
                                            </p:txEl>
                                          </p:spTgt>
                                        </p:tgtEl>
                                        <p:attrNameLst>
                                          <p:attrName>style.visibility</p:attrName>
                                        </p:attrNameLst>
                                      </p:cBhvr>
                                      <p:to>
                                        <p:strVal val="visible"/>
                                      </p:to>
                                    </p:set>
                                    <p:animEffect transition="in" filter="blinds(horizontal)">
                                      <p:cBhvr>
                                        <p:cTn id="32" dur="500"/>
                                        <p:tgtEl>
                                          <p:spTgt spid="497667">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497667">
                                            <p:txEl>
                                              <p:pRg st="8" end="8"/>
                                            </p:txEl>
                                          </p:spTgt>
                                        </p:tgtEl>
                                        <p:attrNameLst>
                                          <p:attrName>style.visibility</p:attrName>
                                        </p:attrNameLst>
                                      </p:cBhvr>
                                      <p:to>
                                        <p:strVal val="visible"/>
                                      </p:to>
                                    </p:set>
                                    <p:animEffect transition="in" filter="blinds(horizontal)">
                                      <p:cBhvr>
                                        <p:cTn id="35" dur="500"/>
                                        <p:tgtEl>
                                          <p:spTgt spid="4976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37209-E3F8-3A86-3422-154539CC9BD0}"/>
              </a:ext>
            </a:extLst>
          </p:cNvPr>
          <p:cNvSpPr>
            <a:spLocks noGrp="1"/>
          </p:cNvSpPr>
          <p:nvPr>
            <p:ph type="title"/>
          </p:nvPr>
        </p:nvSpPr>
        <p:spPr>
          <a:xfrm>
            <a:off x="457200" y="418476"/>
            <a:ext cx="8229600" cy="1143000"/>
          </a:xfrm>
        </p:spPr>
        <p:txBody>
          <a:bodyPr/>
          <a:lstStyle/>
          <a:p>
            <a:r>
              <a:rPr lang="zh-CN" altLang="en-US" sz="4400" dirty="0">
                <a:latin typeface="宋体" panose="02010600030101010101" pitchFamily="2" charset="-122"/>
                <a:ea typeface="宋体" panose="02010600030101010101" pitchFamily="2" charset="-122"/>
              </a:rPr>
              <a:t>导入案例</a:t>
            </a:r>
            <a:r>
              <a:rPr lang="en-US" altLang="zh-CN" sz="4400" dirty="0">
                <a:latin typeface="宋体" panose="02010600030101010101" pitchFamily="2" charset="-122"/>
                <a:ea typeface="宋体" panose="02010600030101010101" pitchFamily="2" charset="-122"/>
              </a:rPr>
              <a:t>2</a:t>
            </a:r>
            <a:endParaRPr lang="zh-CN" altLang="en-US" sz="44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089B18B-D198-CBF8-EB48-17FADD180F9F}"/>
              </a:ext>
            </a:extLst>
          </p:cNvPr>
          <p:cNvSpPr>
            <a:spLocks noGrp="1"/>
          </p:cNvSpPr>
          <p:nvPr>
            <p:ph idx="1"/>
          </p:nvPr>
        </p:nvSpPr>
        <p:spPr>
          <a:xfrm>
            <a:off x="685800" y="1910992"/>
            <a:ext cx="8001000" cy="3950219"/>
          </a:xfrm>
        </p:spPr>
        <p:txBody>
          <a:bodyPr/>
          <a:lstStyle/>
          <a:p>
            <a:r>
              <a:rPr lang="zh-CN" altLang="en-US" sz="3200" dirty="0">
                <a:latin typeface="宋体" panose="02010600030101010101" pitchFamily="2" charset="-122"/>
                <a:ea typeface="宋体" panose="02010600030101010101" pitchFamily="2" charset="-122"/>
              </a:rPr>
              <a:t>在光大证券的帮助下，某公司在上海证券交易所，发行</a:t>
            </a:r>
            <a:r>
              <a:rPr lang="en-US" altLang="zh-CN" sz="3200" dirty="0">
                <a:latin typeface="宋体" panose="02010600030101010101" pitchFamily="2" charset="-122"/>
                <a:ea typeface="宋体" panose="02010600030101010101" pitchFamily="2" charset="-122"/>
              </a:rPr>
              <a:t>5000</a:t>
            </a:r>
            <a:r>
              <a:rPr lang="zh-CN" altLang="en-US" sz="3200" dirty="0">
                <a:latin typeface="宋体" panose="02010600030101010101" pitchFamily="2" charset="-122"/>
                <a:ea typeface="宋体" panose="02010600030101010101" pitchFamily="2" charset="-122"/>
              </a:rPr>
              <a:t>万股股票，募资</a:t>
            </a:r>
            <a:r>
              <a:rPr lang="en-US" altLang="zh-CN" sz="3200" dirty="0">
                <a:latin typeface="宋体" panose="02010600030101010101" pitchFamily="2" charset="-122"/>
                <a:ea typeface="宋体" panose="02010600030101010101" pitchFamily="2" charset="-122"/>
              </a:rPr>
              <a:t>10</a:t>
            </a:r>
            <a:r>
              <a:rPr lang="zh-CN" altLang="en-US" sz="3200" dirty="0">
                <a:latin typeface="宋体" panose="02010600030101010101" pitchFamily="2" charset="-122"/>
                <a:ea typeface="宋体" panose="02010600030101010101" pitchFamily="2" charset="-122"/>
              </a:rPr>
              <a:t>亿元，用于偿还公司债务与建立新的生产线。</a:t>
            </a:r>
          </a:p>
        </p:txBody>
      </p:sp>
    </p:spTree>
    <p:extLst>
      <p:ext uri="{BB962C8B-B14F-4D97-AF65-F5344CB8AC3E}">
        <p14:creationId xmlns:p14="http://schemas.microsoft.com/office/powerpoint/2010/main" val="2547432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Line 2">
            <a:extLst>
              <a:ext uri="{FF2B5EF4-FFF2-40B4-BE49-F238E27FC236}">
                <a16:creationId xmlns:a16="http://schemas.microsoft.com/office/drawing/2014/main" id="{44698E69-1C3E-45A6-8ED2-9466B4BE5532}"/>
              </a:ext>
            </a:extLst>
          </p:cNvPr>
          <p:cNvSpPr>
            <a:spLocks noChangeShapeType="1"/>
          </p:cNvSpPr>
          <p:nvPr/>
        </p:nvSpPr>
        <p:spPr bwMode="auto">
          <a:xfrm>
            <a:off x="2056210" y="2545556"/>
            <a:ext cx="0" cy="2457450"/>
          </a:xfrm>
          <a:prstGeom prst="line">
            <a:avLst/>
          </a:prstGeom>
          <a:noFill/>
          <a:ln w="76200">
            <a:solidFill>
              <a:srgbClr val="808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91139" name="Text Box 3">
            <a:extLst>
              <a:ext uri="{FF2B5EF4-FFF2-40B4-BE49-F238E27FC236}">
                <a16:creationId xmlns:a16="http://schemas.microsoft.com/office/drawing/2014/main" id="{56F7363B-DB6E-47CA-8010-E218978BE62A}"/>
              </a:ext>
            </a:extLst>
          </p:cNvPr>
          <p:cNvSpPr txBox="1">
            <a:spLocks noChangeArrowheads="1"/>
          </p:cNvSpPr>
          <p:nvPr/>
        </p:nvSpPr>
        <p:spPr bwMode="auto">
          <a:xfrm>
            <a:off x="1672832" y="2368154"/>
            <a:ext cx="1697831"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50000"/>
              </a:spcBef>
              <a:spcAft>
                <a:spcPct val="0"/>
              </a:spcAft>
              <a:buFontTx/>
              <a:buChar char="•"/>
            </a:pPr>
            <a:endParaRPr lang="zh-CN" altLang="en-US" sz="2250">
              <a:solidFill>
                <a:srgbClr val="000000"/>
              </a:solidFill>
              <a:latin typeface="Tahoma" panose="020B0604030504040204" pitchFamily="34" charset="0"/>
            </a:endParaRPr>
          </a:p>
        </p:txBody>
      </p:sp>
      <p:sp>
        <p:nvSpPr>
          <p:cNvPr id="91140" name="Text Box 4">
            <a:extLst>
              <a:ext uri="{FF2B5EF4-FFF2-40B4-BE49-F238E27FC236}">
                <a16:creationId xmlns:a16="http://schemas.microsoft.com/office/drawing/2014/main" id="{9415F104-9FF4-441C-8C9C-552D04694617}"/>
              </a:ext>
            </a:extLst>
          </p:cNvPr>
          <p:cNvSpPr txBox="1">
            <a:spLocks noChangeArrowheads="1"/>
          </p:cNvSpPr>
          <p:nvPr/>
        </p:nvSpPr>
        <p:spPr bwMode="auto">
          <a:xfrm>
            <a:off x="1656160" y="2088357"/>
            <a:ext cx="857250" cy="438582"/>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50000"/>
              </a:spcBef>
              <a:spcAft>
                <a:spcPct val="0"/>
              </a:spcAft>
              <a:buClr>
                <a:srgbClr val="008A84"/>
              </a:buClr>
            </a:pPr>
            <a:r>
              <a:rPr lang="zh-CN" altLang="en-US" sz="2250">
                <a:solidFill>
                  <a:srgbClr val="000000"/>
                </a:solidFill>
                <a:latin typeface="Tahoma" panose="020B0604030504040204" pitchFamily="34" charset="0"/>
              </a:rPr>
              <a:t>现在</a:t>
            </a:r>
            <a:endParaRPr lang="en-US" altLang="zh-CN" sz="2250">
              <a:solidFill>
                <a:srgbClr val="000000"/>
              </a:solidFill>
              <a:latin typeface="Tahoma" panose="020B0604030504040204" pitchFamily="34" charset="0"/>
            </a:endParaRPr>
          </a:p>
        </p:txBody>
      </p:sp>
      <p:grpSp>
        <p:nvGrpSpPr>
          <p:cNvPr id="91141" name="Group 5">
            <a:extLst>
              <a:ext uri="{FF2B5EF4-FFF2-40B4-BE49-F238E27FC236}">
                <a16:creationId xmlns:a16="http://schemas.microsoft.com/office/drawing/2014/main" id="{4F5289BC-401B-4644-B807-91894ED1DDF0}"/>
              </a:ext>
            </a:extLst>
          </p:cNvPr>
          <p:cNvGrpSpPr>
            <a:grpSpLocks/>
          </p:cNvGrpSpPr>
          <p:nvPr/>
        </p:nvGrpSpPr>
        <p:grpSpPr bwMode="auto">
          <a:xfrm>
            <a:off x="2913460" y="1916906"/>
            <a:ext cx="4148138" cy="3348038"/>
            <a:chOff x="1487" y="890"/>
            <a:chExt cx="3484" cy="2812"/>
          </a:xfrm>
        </p:grpSpPr>
        <p:sp>
          <p:nvSpPr>
            <p:cNvPr id="91152" name="Rectangle 6">
              <a:extLst>
                <a:ext uri="{FF2B5EF4-FFF2-40B4-BE49-F238E27FC236}">
                  <a16:creationId xmlns:a16="http://schemas.microsoft.com/office/drawing/2014/main" id="{EDED6632-8085-4D78-B77C-599F08E0DBA0}"/>
                </a:ext>
              </a:extLst>
            </p:cNvPr>
            <p:cNvSpPr>
              <a:spLocks noChangeArrowheads="1"/>
            </p:cNvSpPr>
            <p:nvPr/>
          </p:nvSpPr>
          <p:spPr bwMode="auto">
            <a:xfrm>
              <a:off x="1487" y="1514"/>
              <a:ext cx="941" cy="336"/>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500" dirty="0">
                  <a:solidFill>
                    <a:srgbClr val="000000"/>
                  </a:solidFill>
                  <a:latin typeface="Times New Roman" panose="02020603050405020304" pitchFamily="18" charset="0"/>
                </a:rPr>
                <a:t>15000 ¥</a:t>
              </a:r>
            </a:p>
          </p:txBody>
        </p:sp>
        <p:sp>
          <p:nvSpPr>
            <p:cNvPr id="91153" name="Rectangle 7">
              <a:extLst>
                <a:ext uri="{FF2B5EF4-FFF2-40B4-BE49-F238E27FC236}">
                  <a16:creationId xmlns:a16="http://schemas.microsoft.com/office/drawing/2014/main" id="{4E0575E8-83D9-42AC-9759-B73344E1D76A}"/>
                </a:ext>
              </a:extLst>
            </p:cNvPr>
            <p:cNvSpPr>
              <a:spLocks noChangeArrowheads="1"/>
            </p:cNvSpPr>
            <p:nvPr/>
          </p:nvSpPr>
          <p:spPr bwMode="auto">
            <a:xfrm>
              <a:off x="1487" y="3002"/>
              <a:ext cx="941" cy="700"/>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500">
                  <a:solidFill>
                    <a:srgbClr val="FF0000"/>
                  </a:solidFill>
                  <a:latin typeface="Times New Roman" panose="02020603050405020304" pitchFamily="18" charset="0"/>
                </a:rPr>
                <a:t>15450 ¥ </a:t>
              </a:r>
            </a:p>
            <a:p>
              <a:pPr algn="ctr" eaLnBrk="0" fontAlgn="base" hangingPunct="0">
                <a:spcBef>
                  <a:spcPct val="0"/>
                </a:spcBef>
                <a:spcAft>
                  <a:spcPct val="0"/>
                </a:spcAft>
              </a:pPr>
              <a:r>
                <a:rPr lang="zh-CN" altLang="en-US" sz="1500">
                  <a:solidFill>
                    <a:srgbClr val="000000"/>
                  </a:solidFill>
                  <a:latin typeface="Times New Roman" panose="02020603050405020304" pitchFamily="18" charset="0"/>
                </a:rPr>
                <a:t>1</a:t>
              </a:r>
              <a:r>
                <a:rPr lang="en-US" altLang="zh-CN" sz="1500">
                  <a:solidFill>
                    <a:srgbClr val="000000"/>
                  </a:solidFill>
                  <a:latin typeface="Times New Roman" panose="02020603050405020304" pitchFamily="18" charset="0"/>
                </a:rPr>
                <a:t>6350 ¥</a:t>
              </a:r>
            </a:p>
            <a:p>
              <a:pPr algn="ctr" eaLnBrk="0" fontAlgn="base" hangingPunct="0">
                <a:spcBef>
                  <a:spcPct val="0"/>
                </a:spcBef>
                <a:spcAft>
                  <a:spcPct val="0"/>
                </a:spcAft>
              </a:pPr>
              <a:endParaRPr lang="en-US" altLang="zh-CN" sz="1500">
                <a:solidFill>
                  <a:srgbClr val="000000"/>
                </a:solidFill>
                <a:latin typeface="Times New Roman" panose="02020603050405020304" pitchFamily="18" charset="0"/>
              </a:endParaRPr>
            </a:p>
          </p:txBody>
        </p:sp>
        <p:sp>
          <p:nvSpPr>
            <p:cNvPr id="91154" name="Rectangle 8">
              <a:extLst>
                <a:ext uri="{FF2B5EF4-FFF2-40B4-BE49-F238E27FC236}">
                  <a16:creationId xmlns:a16="http://schemas.microsoft.com/office/drawing/2014/main" id="{1319DA29-3C65-4054-B55D-8C28A59E11BF}"/>
                </a:ext>
              </a:extLst>
            </p:cNvPr>
            <p:cNvSpPr>
              <a:spLocks noChangeArrowheads="1"/>
            </p:cNvSpPr>
            <p:nvPr/>
          </p:nvSpPr>
          <p:spPr bwMode="auto">
            <a:xfrm>
              <a:off x="3983" y="1514"/>
              <a:ext cx="950" cy="336"/>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500">
                  <a:solidFill>
                    <a:srgbClr val="000000"/>
                  </a:solidFill>
                  <a:latin typeface="Times New Roman" panose="02020603050405020304" pitchFamily="18" charset="0"/>
                </a:rPr>
                <a:t>£100</a:t>
              </a:r>
            </a:p>
          </p:txBody>
        </p:sp>
        <p:sp>
          <p:nvSpPr>
            <p:cNvPr id="91155" name="Rectangle 9">
              <a:extLst>
                <a:ext uri="{FF2B5EF4-FFF2-40B4-BE49-F238E27FC236}">
                  <a16:creationId xmlns:a16="http://schemas.microsoft.com/office/drawing/2014/main" id="{090CC144-2FE9-4152-AAC2-98A2A128E533}"/>
                </a:ext>
              </a:extLst>
            </p:cNvPr>
            <p:cNvSpPr>
              <a:spLocks noChangeArrowheads="1"/>
            </p:cNvSpPr>
            <p:nvPr/>
          </p:nvSpPr>
          <p:spPr bwMode="auto">
            <a:xfrm>
              <a:off x="4059" y="2976"/>
              <a:ext cx="912" cy="636"/>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endParaRPr lang="zh-CN" altLang="en-US" sz="1500">
                <a:solidFill>
                  <a:srgbClr val="000000"/>
                </a:solidFill>
                <a:latin typeface="Times New Roman" panose="02020603050405020304" pitchFamily="18" charset="0"/>
              </a:endParaRPr>
            </a:p>
            <a:p>
              <a:pPr algn="ctr" eaLnBrk="0" fontAlgn="base" hangingPunct="0">
                <a:spcBef>
                  <a:spcPct val="0"/>
                </a:spcBef>
                <a:spcAft>
                  <a:spcPct val="0"/>
                </a:spcAft>
              </a:pPr>
              <a:r>
                <a:rPr lang="zh-CN" altLang="en-US" sz="1500">
                  <a:solidFill>
                    <a:srgbClr val="000000"/>
                  </a:solidFill>
                  <a:latin typeface="Times New Roman" panose="02020603050405020304" pitchFamily="18" charset="0"/>
                </a:rPr>
                <a:t>£109</a:t>
              </a:r>
            </a:p>
          </p:txBody>
        </p:sp>
        <p:sp>
          <p:nvSpPr>
            <p:cNvPr id="91156" name="Line 10">
              <a:extLst>
                <a:ext uri="{FF2B5EF4-FFF2-40B4-BE49-F238E27FC236}">
                  <a16:creationId xmlns:a16="http://schemas.microsoft.com/office/drawing/2014/main" id="{DD312CD0-6C61-4B4A-A9E1-1F19F29A39F4}"/>
                </a:ext>
              </a:extLst>
            </p:cNvPr>
            <p:cNvSpPr>
              <a:spLocks noChangeShapeType="1"/>
            </p:cNvSpPr>
            <p:nvPr/>
          </p:nvSpPr>
          <p:spPr bwMode="auto">
            <a:xfrm>
              <a:off x="2447" y="1706"/>
              <a:ext cx="15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91157" name="Line 11">
              <a:extLst>
                <a:ext uri="{FF2B5EF4-FFF2-40B4-BE49-F238E27FC236}">
                  <a16:creationId xmlns:a16="http://schemas.microsoft.com/office/drawing/2014/main" id="{0917F3EB-CF6C-4916-A18A-7DF42B44DD0F}"/>
                </a:ext>
              </a:extLst>
            </p:cNvPr>
            <p:cNvSpPr>
              <a:spLocks noChangeShapeType="1"/>
            </p:cNvSpPr>
            <p:nvPr/>
          </p:nvSpPr>
          <p:spPr bwMode="auto">
            <a:xfrm>
              <a:off x="4463" y="1850"/>
              <a:ext cx="0" cy="11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91158" name="Line 12">
              <a:extLst>
                <a:ext uri="{FF2B5EF4-FFF2-40B4-BE49-F238E27FC236}">
                  <a16:creationId xmlns:a16="http://schemas.microsoft.com/office/drawing/2014/main" id="{E36F20C4-7A20-4D4B-BD36-71EB6F48AE22}"/>
                </a:ext>
              </a:extLst>
            </p:cNvPr>
            <p:cNvSpPr>
              <a:spLocks noChangeShapeType="1"/>
            </p:cNvSpPr>
            <p:nvPr/>
          </p:nvSpPr>
          <p:spPr bwMode="auto">
            <a:xfrm flipH="1">
              <a:off x="2447" y="3194"/>
              <a:ext cx="158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91159" name="Line 13">
              <a:extLst>
                <a:ext uri="{FF2B5EF4-FFF2-40B4-BE49-F238E27FC236}">
                  <a16:creationId xmlns:a16="http://schemas.microsoft.com/office/drawing/2014/main" id="{BAE308DA-B2C9-427A-8518-3DA943F35342}"/>
                </a:ext>
              </a:extLst>
            </p:cNvPr>
            <p:cNvSpPr>
              <a:spLocks noChangeShapeType="1"/>
            </p:cNvSpPr>
            <p:nvPr/>
          </p:nvSpPr>
          <p:spPr bwMode="auto">
            <a:xfrm>
              <a:off x="1967" y="1850"/>
              <a:ext cx="0" cy="115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91160" name="Rectangle 14">
              <a:extLst>
                <a:ext uri="{FF2B5EF4-FFF2-40B4-BE49-F238E27FC236}">
                  <a16:creationId xmlns:a16="http://schemas.microsoft.com/office/drawing/2014/main" id="{312F1440-D9ED-4A81-A6A1-D9B98E33959E}"/>
                </a:ext>
              </a:extLst>
            </p:cNvPr>
            <p:cNvSpPr>
              <a:spLocks noChangeArrowheads="1"/>
            </p:cNvSpPr>
            <p:nvPr/>
          </p:nvSpPr>
          <p:spPr bwMode="auto">
            <a:xfrm>
              <a:off x="2064" y="2115"/>
              <a:ext cx="1321" cy="480"/>
            </a:xfrm>
            <a:prstGeom prst="rect">
              <a:avLst/>
            </a:prstGeom>
            <a:solidFill>
              <a:srgbClr val="FFFFFF">
                <a:alpha val="50195"/>
              </a:srgbClr>
            </a:solidFill>
            <a:ln w="12700">
              <a:solidFill>
                <a:schemeClr val="tx1"/>
              </a:solidFill>
              <a:miter lim="800000"/>
              <a:headEnd type="none" w="sm" len="sm"/>
              <a:tailEnd type="none" w="sm" len="sm"/>
            </a:ln>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20000"/>
                </a:spcBef>
                <a:spcAft>
                  <a:spcPct val="0"/>
                </a:spcAft>
              </a:pPr>
              <a:r>
                <a:rPr lang="zh-CN" altLang="en-US" sz="1500">
                  <a:solidFill>
                    <a:srgbClr val="FF0000"/>
                  </a:solidFill>
                  <a:latin typeface="Times New Roman" panose="02020603050405020304" pitchFamily="18" charset="0"/>
                </a:rPr>
                <a:t>3% ¥/¥ (直接投资</a:t>
              </a:r>
              <a:r>
                <a:rPr lang="en-US" altLang="zh-CN" sz="1500">
                  <a:solidFill>
                    <a:srgbClr val="FF0000"/>
                  </a:solidFill>
                  <a:latin typeface="Times New Roman" panose="02020603050405020304" pitchFamily="18" charset="0"/>
                </a:rPr>
                <a:t>)</a:t>
              </a:r>
              <a:endParaRPr lang="en-US" altLang="zh-CN" sz="1800">
                <a:solidFill>
                  <a:srgbClr val="000000"/>
                </a:solidFill>
                <a:latin typeface="Times New Roman" panose="02020603050405020304" pitchFamily="18" charset="0"/>
              </a:endParaRPr>
            </a:p>
          </p:txBody>
        </p:sp>
        <p:sp>
          <p:nvSpPr>
            <p:cNvPr id="91161" name="Rectangle 15">
              <a:extLst>
                <a:ext uri="{FF2B5EF4-FFF2-40B4-BE49-F238E27FC236}">
                  <a16:creationId xmlns:a16="http://schemas.microsoft.com/office/drawing/2014/main" id="{ED10F21A-4BE8-4663-8095-FA773F49AD1D}"/>
                </a:ext>
              </a:extLst>
            </p:cNvPr>
            <p:cNvSpPr>
              <a:spLocks noChangeArrowheads="1"/>
            </p:cNvSpPr>
            <p:nvPr/>
          </p:nvSpPr>
          <p:spPr bwMode="auto">
            <a:xfrm>
              <a:off x="2835" y="1298"/>
              <a:ext cx="768" cy="336"/>
            </a:xfrm>
            <a:prstGeom prst="rect">
              <a:avLst/>
            </a:prstGeom>
            <a:solidFill>
              <a:srgbClr val="FFFFFF">
                <a:alpha val="50195"/>
              </a:srgbClr>
            </a:solidFill>
            <a:ln w="12700">
              <a:solidFill>
                <a:schemeClr val="tx1"/>
              </a:solidFill>
              <a:miter lim="800000"/>
              <a:headEnd type="none" w="sm" len="sm"/>
              <a:tailEnd type="none" w="sm" len="sm"/>
            </a:ln>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20000"/>
                </a:spcBef>
                <a:spcAft>
                  <a:spcPct val="0"/>
                </a:spcAft>
              </a:pPr>
              <a:r>
                <a:rPr lang="zh-CN" altLang="en-US" sz="1800" dirty="0">
                  <a:solidFill>
                    <a:srgbClr val="000000"/>
                  </a:solidFill>
                  <a:latin typeface="Times New Roman" panose="02020603050405020304" pitchFamily="18" charset="0"/>
                </a:rPr>
                <a:t>150 ¥/£</a:t>
              </a:r>
            </a:p>
          </p:txBody>
        </p:sp>
        <p:sp>
          <p:nvSpPr>
            <p:cNvPr id="91162" name="Rectangle 16">
              <a:extLst>
                <a:ext uri="{FF2B5EF4-FFF2-40B4-BE49-F238E27FC236}">
                  <a16:creationId xmlns:a16="http://schemas.microsoft.com/office/drawing/2014/main" id="{CA0BB50B-333C-457B-A137-D95663AEDC07}"/>
                </a:ext>
              </a:extLst>
            </p:cNvPr>
            <p:cNvSpPr>
              <a:spLocks noChangeArrowheads="1"/>
            </p:cNvSpPr>
            <p:nvPr/>
          </p:nvSpPr>
          <p:spPr bwMode="auto">
            <a:xfrm>
              <a:off x="3606" y="2160"/>
              <a:ext cx="768" cy="336"/>
            </a:xfrm>
            <a:prstGeom prst="rect">
              <a:avLst/>
            </a:prstGeom>
            <a:solidFill>
              <a:srgbClr val="FFFFFF">
                <a:alpha val="50195"/>
              </a:srgbClr>
            </a:solidFill>
            <a:ln w="12700">
              <a:solidFill>
                <a:schemeClr val="tx1"/>
              </a:solidFill>
              <a:miter lim="800000"/>
              <a:headEnd type="none" w="sm" len="sm"/>
              <a:tailEnd type="none" w="sm" len="sm"/>
            </a:ln>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20000"/>
                </a:spcBef>
                <a:spcAft>
                  <a:spcPct val="0"/>
                </a:spcAft>
              </a:pPr>
              <a:r>
                <a:rPr lang="zh-CN" altLang="en-US" sz="1800">
                  <a:solidFill>
                    <a:srgbClr val="000000"/>
                  </a:solidFill>
                  <a:latin typeface="Times New Roman" panose="02020603050405020304" pitchFamily="18" charset="0"/>
                </a:rPr>
                <a:t>9%£/£</a:t>
              </a:r>
            </a:p>
          </p:txBody>
        </p:sp>
        <p:sp>
          <p:nvSpPr>
            <p:cNvPr id="91163" name="Rectangle 17">
              <a:extLst>
                <a:ext uri="{FF2B5EF4-FFF2-40B4-BE49-F238E27FC236}">
                  <a16:creationId xmlns:a16="http://schemas.microsoft.com/office/drawing/2014/main" id="{929DA985-7C3F-4DB0-8786-A879D5BCB1AE}"/>
                </a:ext>
              </a:extLst>
            </p:cNvPr>
            <p:cNvSpPr>
              <a:spLocks noChangeArrowheads="1"/>
            </p:cNvSpPr>
            <p:nvPr/>
          </p:nvSpPr>
          <p:spPr bwMode="auto">
            <a:xfrm>
              <a:off x="2835" y="2795"/>
              <a:ext cx="768" cy="336"/>
            </a:xfrm>
            <a:prstGeom prst="rect">
              <a:avLst/>
            </a:prstGeom>
            <a:solidFill>
              <a:srgbClr val="FFFFFF">
                <a:alpha val="50195"/>
              </a:srgbClr>
            </a:solidFill>
            <a:ln w="12700">
              <a:solidFill>
                <a:schemeClr val="tx1"/>
              </a:solidFill>
              <a:miter lim="800000"/>
              <a:headEnd type="none" w="sm" len="sm"/>
              <a:tailEnd type="none" w="sm" len="sm"/>
            </a:ln>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20000"/>
                </a:spcBef>
                <a:spcAft>
                  <a:spcPct val="0"/>
                </a:spcAft>
              </a:pPr>
              <a:r>
                <a:rPr lang="zh-CN" altLang="en-US" sz="1800">
                  <a:solidFill>
                    <a:srgbClr val="000000"/>
                  </a:solidFill>
                  <a:latin typeface="Times New Roman" panose="02020603050405020304" pitchFamily="18" charset="0"/>
                </a:rPr>
                <a:t>1</a:t>
              </a:r>
              <a:r>
                <a:rPr lang="en-US" altLang="zh-CN" sz="1800">
                  <a:solidFill>
                    <a:srgbClr val="000000"/>
                  </a:solidFill>
                  <a:latin typeface="Times New Roman" panose="02020603050405020304" pitchFamily="18" charset="0"/>
                </a:rPr>
                <a:t>50 ¥/£</a:t>
              </a:r>
            </a:p>
          </p:txBody>
        </p:sp>
        <p:sp>
          <p:nvSpPr>
            <p:cNvPr id="91164" name="Text Box 18">
              <a:extLst>
                <a:ext uri="{FF2B5EF4-FFF2-40B4-BE49-F238E27FC236}">
                  <a16:creationId xmlns:a16="http://schemas.microsoft.com/office/drawing/2014/main" id="{16301E79-F698-4E85-AA23-477098A2F5B7}"/>
                </a:ext>
              </a:extLst>
            </p:cNvPr>
            <p:cNvSpPr txBox="1">
              <a:spLocks noChangeArrowheads="1"/>
            </p:cNvSpPr>
            <p:nvPr/>
          </p:nvSpPr>
          <p:spPr bwMode="auto">
            <a:xfrm>
              <a:off x="1608" y="890"/>
              <a:ext cx="82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20000"/>
                </a:spcBef>
                <a:spcAft>
                  <a:spcPct val="0"/>
                </a:spcAft>
              </a:pPr>
              <a:r>
                <a:rPr lang="zh-CN" altLang="en-US" sz="2250">
                  <a:solidFill>
                    <a:srgbClr val="618FFD"/>
                  </a:solidFill>
                  <a:latin typeface="Tahoma" panose="020B0604030504040204" pitchFamily="34" charset="0"/>
                </a:rPr>
                <a:t>日本</a:t>
              </a:r>
              <a:endParaRPr lang="en-US" altLang="zh-CN" sz="2250">
                <a:solidFill>
                  <a:srgbClr val="000000"/>
                </a:solidFill>
                <a:latin typeface="Tahoma" panose="020B0604030504040204" pitchFamily="34" charset="0"/>
              </a:endParaRPr>
            </a:p>
          </p:txBody>
        </p:sp>
        <p:sp>
          <p:nvSpPr>
            <p:cNvPr id="91165" name="Text Box 19">
              <a:extLst>
                <a:ext uri="{FF2B5EF4-FFF2-40B4-BE49-F238E27FC236}">
                  <a16:creationId xmlns:a16="http://schemas.microsoft.com/office/drawing/2014/main" id="{6EFC121C-15C3-48AD-8337-3496CDD50C3C}"/>
                </a:ext>
              </a:extLst>
            </p:cNvPr>
            <p:cNvSpPr txBox="1">
              <a:spLocks noChangeArrowheads="1"/>
            </p:cNvSpPr>
            <p:nvPr/>
          </p:nvSpPr>
          <p:spPr bwMode="auto">
            <a:xfrm>
              <a:off x="4162" y="890"/>
              <a:ext cx="64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20000"/>
                </a:spcBef>
                <a:spcAft>
                  <a:spcPct val="0"/>
                </a:spcAft>
              </a:pPr>
              <a:r>
                <a:rPr lang="zh-CN" altLang="en-US" sz="2250">
                  <a:solidFill>
                    <a:srgbClr val="618FFD"/>
                  </a:solidFill>
                  <a:latin typeface="Tahoma" panose="020B0604030504040204" pitchFamily="34" charset="0"/>
                </a:rPr>
                <a:t>英国</a:t>
              </a:r>
              <a:endParaRPr lang="en-US" altLang="zh-CN" sz="2250">
                <a:solidFill>
                  <a:srgbClr val="000000"/>
                </a:solidFill>
                <a:latin typeface="Tahoma" panose="020B0604030504040204" pitchFamily="34" charset="0"/>
              </a:endParaRPr>
            </a:p>
          </p:txBody>
        </p:sp>
      </p:grpSp>
      <p:sp>
        <p:nvSpPr>
          <p:cNvPr id="598036" name="Rectangle 20">
            <a:extLst>
              <a:ext uri="{FF2B5EF4-FFF2-40B4-BE49-F238E27FC236}">
                <a16:creationId xmlns:a16="http://schemas.microsoft.com/office/drawing/2014/main" id="{4B731079-E0F2-4BA0-B864-D31AE71C6803}"/>
              </a:ext>
            </a:extLst>
          </p:cNvPr>
          <p:cNvSpPr>
            <a:spLocks noGrp="1" noChangeArrowheads="1"/>
          </p:cNvSpPr>
          <p:nvPr>
            <p:ph type="title"/>
          </p:nvPr>
        </p:nvSpPr>
        <p:spPr bwMode="auto">
          <a:xfrm>
            <a:off x="1503132" y="365181"/>
            <a:ext cx="6000750" cy="514350"/>
          </a:xfrm>
          <a:ln>
            <a:miter lim="800000"/>
            <a:headEnd/>
            <a:tailEnd/>
          </a:ln>
        </p:spPr>
        <p:txBody>
          <a:bodyPr vert="horz" wrap="square" lIns="69056" tIns="34529" rIns="69056" bIns="34529" numCol="1" anchor="ctr" anchorCtr="0" compatLnSpc="1">
            <a:prstTxWarp prst="textNoShape">
              <a:avLst/>
            </a:prstTxWarp>
          </a:bodyPr>
          <a:lstStyle/>
          <a:p>
            <a:pPr>
              <a:defRPr/>
            </a:pPr>
            <a:r>
              <a:rPr lang="zh-CN" altLang="en-US" sz="2700" dirty="0">
                <a:effectLst>
                  <a:outerShdw blurRad="38100" dist="38100" dir="2700000" algn="tl">
                    <a:srgbClr val="C0C0C0"/>
                  </a:outerShdw>
                </a:effectLst>
                <a:ea typeface="宋体" pitchFamily="2" charset="-122"/>
              </a:rPr>
              <a:t>利率水平的影响因素：记账单位</a:t>
            </a:r>
            <a:endParaRPr lang="en-US" altLang="zh-CN" sz="2700" dirty="0">
              <a:ea typeface="宋体" pitchFamily="2" charset="-122"/>
            </a:endParaRPr>
          </a:p>
        </p:txBody>
      </p:sp>
      <p:sp>
        <p:nvSpPr>
          <p:cNvPr id="598037" name="Rectangle 21">
            <a:extLst>
              <a:ext uri="{FF2B5EF4-FFF2-40B4-BE49-F238E27FC236}">
                <a16:creationId xmlns:a16="http://schemas.microsoft.com/office/drawing/2014/main" id="{D4AE6579-9BFF-464F-8AB5-687939733DC6}"/>
              </a:ext>
            </a:extLst>
          </p:cNvPr>
          <p:cNvSpPr>
            <a:spLocks noChangeArrowheads="1"/>
          </p:cNvSpPr>
          <p:nvPr/>
        </p:nvSpPr>
        <p:spPr bwMode="auto">
          <a:xfrm>
            <a:off x="3006332" y="4941095"/>
            <a:ext cx="863203" cy="216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500">
                <a:solidFill>
                  <a:srgbClr val="0101FF"/>
                </a:solidFill>
                <a:latin typeface="Times New Roman" panose="02020603050405020304" pitchFamily="18" charset="0"/>
              </a:rPr>
              <a:t>15</a:t>
            </a:r>
            <a:r>
              <a:rPr lang="en-US" altLang="zh-CN" sz="1500">
                <a:solidFill>
                  <a:srgbClr val="0101FF"/>
                </a:solidFill>
                <a:latin typeface="Times New Roman" panose="02020603050405020304" pitchFamily="18" charset="0"/>
              </a:rPr>
              <a:t>260 ¥</a:t>
            </a:r>
            <a:r>
              <a:rPr lang="en-US" altLang="zh-CN" sz="1500">
                <a:solidFill>
                  <a:srgbClr val="FF0000"/>
                </a:solidFill>
                <a:latin typeface="Times New Roman" panose="02020603050405020304" pitchFamily="18" charset="0"/>
              </a:rPr>
              <a:t> </a:t>
            </a:r>
          </a:p>
        </p:txBody>
      </p:sp>
      <p:grpSp>
        <p:nvGrpSpPr>
          <p:cNvPr id="3" name="Group 22">
            <a:extLst>
              <a:ext uri="{FF2B5EF4-FFF2-40B4-BE49-F238E27FC236}">
                <a16:creationId xmlns:a16="http://schemas.microsoft.com/office/drawing/2014/main" id="{7E8F60F6-D6B7-4786-908F-EB8B2946BE91}"/>
              </a:ext>
            </a:extLst>
          </p:cNvPr>
          <p:cNvGrpSpPr>
            <a:grpSpLocks/>
          </p:cNvGrpSpPr>
          <p:nvPr/>
        </p:nvGrpSpPr>
        <p:grpSpPr bwMode="auto">
          <a:xfrm>
            <a:off x="4086226" y="4832749"/>
            <a:ext cx="1835944" cy="508397"/>
            <a:chOff x="2472" y="3339"/>
            <a:chExt cx="1542" cy="427"/>
          </a:xfrm>
        </p:grpSpPr>
        <p:sp>
          <p:nvSpPr>
            <p:cNvPr id="91150" name="Rectangle 23">
              <a:extLst>
                <a:ext uri="{FF2B5EF4-FFF2-40B4-BE49-F238E27FC236}">
                  <a16:creationId xmlns:a16="http://schemas.microsoft.com/office/drawing/2014/main" id="{EE287DD7-814B-42D9-BF76-0DBDF4B813CF}"/>
                </a:ext>
              </a:extLst>
            </p:cNvPr>
            <p:cNvSpPr>
              <a:spLocks noChangeArrowheads="1"/>
            </p:cNvSpPr>
            <p:nvPr/>
          </p:nvSpPr>
          <p:spPr bwMode="auto">
            <a:xfrm>
              <a:off x="2835" y="3430"/>
              <a:ext cx="768" cy="336"/>
            </a:xfrm>
            <a:prstGeom prst="rect">
              <a:avLst/>
            </a:prstGeom>
            <a:solidFill>
              <a:srgbClr val="FFFFFF"/>
            </a:solidFill>
            <a:ln w="28575">
              <a:solidFill>
                <a:srgbClr val="0101FF"/>
              </a:solidFill>
              <a:prstDash val="sysDot"/>
              <a:miter lim="800000"/>
              <a:headEnd type="none" w="sm" len="sm"/>
              <a:tailEnd type="none" w="sm" len="sm"/>
            </a:ln>
          </p:spPr>
          <p:txBody>
            <a:bodyPr wrap="none"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20000"/>
                </a:spcBef>
                <a:spcAft>
                  <a:spcPct val="0"/>
                </a:spcAft>
              </a:pPr>
              <a:r>
                <a:rPr lang="zh-CN" altLang="en-US" sz="1800">
                  <a:solidFill>
                    <a:srgbClr val="0101FF"/>
                  </a:solidFill>
                  <a:latin typeface="Times New Roman" panose="02020603050405020304" pitchFamily="18" charset="0"/>
                </a:rPr>
                <a:t>1</a:t>
              </a:r>
              <a:r>
                <a:rPr lang="en-US" altLang="zh-CN" sz="1800">
                  <a:solidFill>
                    <a:srgbClr val="0101FF"/>
                  </a:solidFill>
                  <a:latin typeface="Times New Roman" panose="02020603050405020304" pitchFamily="18" charset="0"/>
                </a:rPr>
                <a:t>40 ¥/£</a:t>
              </a:r>
            </a:p>
          </p:txBody>
        </p:sp>
        <p:sp>
          <p:nvSpPr>
            <p:cNvPr id="91151" name="Line 24">
              <a:extLst>
                <a:ext uri="{FF2B5EF4-FFF2-40B4-BE49-F238E27FC236}">
                  <a16:creationId xmlns:a16="http://schemas.microsoft.com/office/drawing/2014/main" id="{B99AF411-40E1-4CAA-A1FC-788859C8AA0D}"/>
                </a:ext>
              </a:extLst>
            </p:cNvPr>
            <p:cNvSpPr>
              <a:spLocks noChangeShapeType="1"/>
            </p:cNvSpPr>
            <p:nvPr/>
          </p:nvSpPr>
          <p:spPr bwMode="auto">
            <a:xfrm flipH="1">
              <a:off x="2472" y="3339"/>
              <a:ext cx="1542" cy="0"/>
            </a:xfrm>
            <a:prstGeom prst="line">
              <a:avLst/>
            </a:prstGeom>
            <a:noFill/>
            <a:ln w="28575" cap="rnd">
              <a:solidFill>
                <a:srgbClr val="0101FF"/>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grpSp>
      <p:grpSp>
        <p:nvGrpSpPr>
          <p:cNvPr id="4" name="Group 25">
            <a:extLst>
              <a:ext uri="{FF2B5EF4-FFF2-40B4-BE49-F238E27FC236}">
                <a16:creationId xmlns:a16="http://schemas.microsoft.com/office/drawing/2014/main" id="{B5891C8B-316C-4B87-9DA8-F4FC50035BF0}"/>
              </a:ext>
            </a:extLst>
          </p:cNvPr>
          <p:cNvGrpSpPr>
            <a:grpSpLocks/>
          </p:cNvGrpSpPr>
          <p:nvPr/>
        </p:nvGrpSpPr>
        <p:grpSpPr bwMode="auto">
          <a:xfrm>
            <a:off x="2195516" y="3050384"/>
            <a:ext cx="1026319" cy="1350169"/>
            <a:chOff x="884" y="1842"/>
            <a:chExt cx="862" cy="1134"/>
          </a:xfrm>
        </p:grpSpPr>
        <p:sp>
          <p:nvSpPr>
            <p:cNvPr id="91148" name="Line 26">
              <a:extLst>
                <a:ext uri="{FF2B5EF4-FFF2-40B4-BE49-F238E27FC236}">
                  <a16:creationId xmlns:a16="http://schemas.microsoft.com/office/drawing/2014/main" id="{0C7C6A00-3C2E-46FE-BBC9-5D0495B87124}"/>
                </a:ext>
              </a:extLst>
            </p:cNvPr>
            <p:cNvSpPr>
              <a:spLocks noChangeShapeType="1"/>
            </p:cNvSpPr>
            <p:nvPr/>
          </p:nvSpPr>
          <p:spPr bwMode="auto">
            <a:xfrm flipV="1">
              <a:off x="1746" y="1842"/>
              <a:ext cx="0" cy="1134"/>
            </a:xfrm>
            <a:prstGeom prst="line">
              <a:avLst/>
            </a:prstGeom>
            <a:noFill/>
            <a:ln w="38100" cap="rnd">
              <a:solidFill>
                <a:srgbClr val="0101FF"/>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91149" name="Text Box 27">
              <a:extLst>
                <a:ext uri="{FF2B5EF4-FFF2-40B4-BE49-F238E27FC236}">
                  <a16:creationId xmlns:a16="http://schemas.microsoft.com/office/drawing/2014/main" id="{F624C5C2-0382-4900-BAE2-375D0D304945}"/>
                </a:ext>
              </a:extLst>
            </p:cNvPr>
            <p:cNvSpPr txBox="1">
              <a:spLocks noChangeArrowheads="1"/>
            </p:cNvSpPr>
            <p:nvPr/>
          </p:nvSpPr>
          <p:spPr bwMode="auto">
            <a:xfrm>
              <a:off x="884" y="2205"/>
              <a:ext cx="819" cy="271"/>
            </a:xfrm>
            <a:prstGeom prst="rect">
              <a:avLst/>
            </a:prstGeom>
            <a:noFill/>
            <a:ln w="28575" cap="rnd">
              <a:solidFill>
                <a:srgbClr val="0101FF"/>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a:solidFill>
                    <a:srgbClr val="0101FF"/>
                  </a:solidFill>
                  <a:latin typeface="Times New Roman" panose="02020603050405020304" pitchFamily="18" charset="0"/>
                </a:rPr>
                <a:t>1.73% </a:t>
              </a:r>
              <a:r>
                <a:rPr lang="zh-CN" altLang="en-US" sz="1500">
                  <a:solidFill>
                    <a:srgbClr val="0101FF"/>
                  </a:solidFill>
                  <a:latin typeface="Times New Roman" panose="02020603050405020304" pitchFamily="18" charset="0"/>
                </a:rPr>
                <a:t>¥/¥</a:t>
              </a:r>
              <a:endParaRPr lang="en-US" altLang="zh-CN" sz="1500">
                <a:solidFill>
                  <a:srgbClr val="0101FF"/>
                </a:solidFill>
                <a:latin typeface="Times New Roman" panose="02020603050405020304" pitchFamily="18" charset="0"/>
              </a:endParaRPr>
            </a:p>
          </p:txBody>
        </p:sp>
      </p:grpSp>
      <p:sp>
        <p:nvSpPr>
          <p:cNvPr id="598044" name="AutoShape 28">
            <a:extLst>
              <a:ext uri="{FF2B5EF4-FFF2-40B4-BE49-F238E27FC236}">
                <a16:creationId xmlns:a16="http://schemas.microsoft.com/office/drawing/2014/main" id="{E50876B3-BB42-4530-96F0-449B3AF038D4}"/>
              </a:ext>
            </a:extLst>
          </p:cNvPr>
          <p:cNvSpPr>
            <a:spLocks noChangeArrowheads="1"/>
          </p:cNvSpPr>
          <p:nvPr/>
        </p:nvSpPr>
        <p:spPr bwMode="auto">
          <a:xfrm>
            <a:off x="5489974" y="3213497"/>
            <a:ext cx="2322909" cy="917972"/>
          </a:xfrm>
          <a:prstGeom prst="wedgeEllipseCallout">
            <a:avLst>
              <a:gd name="adj1" fmla="val -49384"/>
              <a:gd name="adj2" fmla="val 67639"/>
            </a:avLst>
          </a:prstGeom>
          <a:solidFill>
            <a:srgbClr val="C0C0C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500" b="1">
                <a:solidFill>
                  <a:srgbClr val="0000FF"/>
                </a:solidFill>
              </a:rPr>
              <a:t>未来的汇率是不确定的！</a:t>
            </a:r>
          </a:p>
        </p:txBody>
      </p:sp>
      <p:sp>
        <p:nvSpPr>
          <p:cNvPr id="91147" name="Text Box 4">
            <a:extLst>
              <a:ext uri="{FF2B5EF4-FFF2-40B4-BE49-F238E27FC236}">
                <a16:creationId xmlns:a16="http://schemas.microsoft.com/office/drawing/2014/main" id="{FE064259-1602-4CD1-93F7-64A8242366E8}"/>
              </a:ext>
            </a:extLst>
          </p:cNvPr>
          <p:cNvSpPr txBox="1">
            <a:spLocks noChangeArrowheads="1"/>
          </p:cNvSpPr>
          <p:nvPr/>
        </p:nvSpPr>
        <p:spPr bwMode="auto">
          <a:xfrm>
            <a:off x="1491857" y="5057775"/>
            <a:ext cx="1187053" cy="438582"/>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50000"/>
              </a:spcBef>
              <a:spcAft>
                <a:spcPct val="0"/>
              </a:spcAft>
              <a:buClr>
                <a:srgbClr val="008A84"/>
              </a:buClr>
            </a:pPr>
            <a:r>
              <a:rPr lang="en-US" altLang="zh-CN" sz="2250">
                <a:solidFill>
                  <a:srgbClr val="000000"/>
                </a:solidFill>
                <a:latin typeface="Tahoma" panose="020B0604030504040204" pitchFamily="34" charset="0"/>
              </a:rPr>
              <a:t>1</a:t>
            </a:r>
            <a:r>
              <a:rPr lang="zh-CN" altLang="en-US" sz="2250">
                <a:solidFill>
                  <a:srgbClr val="000000"/>
                </a:solidFill>
                <a:latin typeface="Tahoma" panose="020B0604030504040204" pitchFamily="34" charset="0"/>
              </a:rPr>
              <a:t>年后</a:t>
            </a:r>
            <a:endParaRPr lang="en-US" altLang="zh-CN" sz="2250">
              <a:solidFill>
                <a:srgbClr val="000000"/>
              </a:solidFill>
              <a:latin typeface="Tahoma" panose="020B0604030504040204" pitchFamily="34" charset="0"/>
            </a:endParaRPr>
          </a:p>
        </p:txBody>
      </p:sp>
      <p:sp>
        <p:nvSpPr>
          <p:cNvPr id="2" name="文本框 1">
            <a:extLst>
              <a:ext uri="{FF2B5EF4-FFF2-40B4-BE49-F238E27FC236}">
                <a16:creationId xmlns:a16="http://schemas.microsoft.com/office/drawing/2014/main" id="{7ED09158-409D-4890-9E2D-822F46F1E4AA}"/>
              </a:ext>
            </a:extLst>
          </p:cNvPr>
          <p:cNvSpPr txBox="1"/>
          <p:nvPr/>
        </p:nvSpPr>
        <p:spPr>
          <a:xfrm>
            <a:off x="462280" y="925443"/>
            <a:ext cx="8219439" cy="1200329"/>
          </a:xfrm>
          <a:prstGeom prst="rect">
            <a:avLst/>
          </a:prstGeom>
          <a:noFill/>
        </p:spPr>
        <p:txBody>
          <a:bodyPr wrap="square" rtlCol="0">
            <a:spAutoFit/>
          </a:bodyPr>
          <a:lstStyle/>
          <a:p>
            <a:r>
              <a:rPr lang="zh-CN" altLang="en-US" dirty="0"/>
              <a:t>固定收益工具只有在自己国家货币记账下，才是无风险的，利率随着记账货币的变化而变化。假设你是日本投资者，投资金额</a:t>
            </a:r>
            <a:r>
              <a:rPr lang="en-US" altLang="zh-CN" dirty="0"/>
              <a:t>15000 ¥</a:t>
            </a:r>
            <a:r>
              <a:rPr lang="zh-CN" altLang="en-US" dirty="0"/>
              <a:t>。可投资</a:t>
            </a:r>
            <a:r>
              <a:rPr lang="en-US" altLang="zh-CN" dirty="0"/>
              <a:t>1</a:t>
            </a:r>
            <a:r>
              <a:rPr lang="zh-CN" altLang="en-US" dirty="0"/>
              <a:t>年期日元政府债券，利率为</a:t>
            </a:r>
            <a:r>
              <a:rPr lang="en-US" altLang="zh-CN" dirty="0"/>
              <a:t>3%</a:t>
            </a:r>
            <a:r>
              <a:rPr lang="zh-CN" altLang="en-US" dirty="0"/>
              <a:t>，同期英国国债为</a:t>
            </a:r>
            <a:r>
              <a:rPr lang="en-US" altLang="zh-CN" dirty="0"/>
              <a:t>9%</a:t>
            </a:r>
            <a:r>
              <a:rPr lang="zh-CN" altLang="en-US" dirty="0"/>
              <a:t>，当前汇率为</a:t>
            </a:r>
            <a:r>
              <a:rPr lang="en-US" altLang="zh-CN" dirty="0"/>
              <a:t>150 ¥/£</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153896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8044"/>
                                        </p:tgtEl>
                                        <p:attrNameLst>
                                          <p:attrName>style.visibility</p:attrName>
                                        </p:attrNameLst>
                                      </p:cBhvr>
                                      <p:to>
                                        <p:strVal val="visible"/>
                                      </p:to>
                                    </p:set>
                                    <p:animEffect transition="in" filter="wipe(down)">
                                      <p:cBhvr>
                                        <p:cTn id="7" dur="500"/>
                                        <p:tgtEl>
                                          <p:spTgt spid="598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3" presetClass="entr" presetSubtype="0" fill="hold" grpId="0" nodeType="clickEffect">
                                  <p:stCondLst>
                                    <p:cond delay="0"/>
                                  </p:stCondLst>
                                  <p:childTnLst>
                                    <p:set>
                                      <p:cBhvr>
                                        <p:cTn id="15" dur="1" fill="hold">
                                          <p:stCondLst>
                                            <p:cond delay="0"/>
                                          </p:stCondLst>
                                        </p:cTn>
                                        <p:tgtEl>
                                          <p:spTgt spid="598037"/>
                                        </p:tgtEl>
                                        <p:attrNameLst>
                                          <p:attrName>style.visibility</p:attrName>
                                        </p:attrNameLst>
                                      </p:cBhvr>
                                      <p:to>
                                        <p:strVal val="visible"/>
                                      </p:to>
                                    </p:set>
                                    <p:anim calcmode="lin" valueType="num">
                                      <p:cBhvr>
                                        <p:cTn id="16" dur="500" fill="hold"/>
                                        <p:tgtEl>
                                          <p:spTgt spid="598037"/>
                                        </p:tgtEl>
                                        <p:attrNameLst>
                                          <p:attrName>ppt_w</p:attrName>
                                        </p:attrNameLst>
                                      </p:cBhvr>
                                      <p:tavLst>
                                        <p:tav tm="0">
                                          <p:val>
                                            <p:fltVal val="0"/>
                                          </p:val>
                                        </p:tav>
                                        <p:tav tm="100000">
                                          <p:val>
                                            <p:strVal val="#ppt_w"/>
                                          </p:val>
                                        </p:tav>
                                      </p:tavLst>
                                    </p:anim>
                                    <p:anim calcmode="lin" valueType="num">
                                      <p:cBhvr>
                                        <p:cTn id="17" dur="500" fill="hold"/>
                                        <p:tgtEl>
                                          <p:spTgt spid="598037"/>
                                        </p:tgtEl>
                                        <p:attrNameLst>
                                          <p:attrName>ppt_h</p:attrName>
                                        </p:attrNameLst>
                                      </p:cBhvr>
                                      <p:tavLst>
                                        <p:tav tm="0">
                                          <p:val>
                                            <p:fltVal val="0"/>
                                          </p:val>
                                        </p:tav>
                                        <p:tav tm="100000">
                                          <p:val>
                                            <p:strVal val="#ppt_h"/>
                                          </p:val>
                                        </p:tav>
                                      </p:tavLst>
                                    </p:anim>
                                    <p:animEffect transition="in" filter="fade">
                                      <p:cBhvr>
                                        <p:cTn id="18" dur="500"/>
                                        <p:tgtEl>
                                          <p:spTgt spid="59803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37" grpId="0" animBg="1"/>
      <p:bldP spid="59804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a:extLst>
              <a:ext uri="{FF2B5EF4-FFF2-40B4-BE49-F238E27FC236}">
                <a16:creationId xmlns:a16="http://schemas.microsoft.com/office/drawing/2014/main" id="{B8485D5E-A04A-4287-87B0-DE2AD15B2951}"/>
              </a:ext>
            </a:extLst>
          </p:cNvPr>
          <p:cNvSpPr>
            <a:spLocks noGrp="1" noChangeArrowheads="1"/>
          </p:cNvSpPr>
          <p:nvPr>
            <p:ph type="title"/>
          </p:nvPr>
        </p:nvSpPr>
        <p:spPr bwMode="auto">
          <a:xfrm>
            <a:off x="1475185" y="807245"/>
            <a:ext cx="5829300" cy="628650"/>
          </a:xfrm>
          <a:ln>
            <a:miter lim="800000"/>
            <a:headEnd/>
            <a:tailEnd/>
          </a:ln>
        </p:spPr>
        <p:txBody>
          <a:bodyPr vert="horz" wrap="square" lIns="69056" tIns="34529" rIns="69056" bIns="34529" numCol="1" anchor="ctr"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利率水平的影响因素：到期期限</a:t>
            </a:r>
            <a:endParaRPr lang="en-US" altLang="zh-CN" sz="3000" dirty="0">
              <a:effectLst>
                <a:outerShdw blurRad="38100" dist="38100" dir="2700000" algn="tl">
                  <a:srgbClr val="C0C0C0"/>
                </a:outerShdw>
              </a:effectLst>
              <a:ea typeface="宋体" pitchFamily="2" charset="-122"/>
            </a:endParaRPr>
          </a:p>
        </p:txBody>
      </p:sp>
      <p:sp>
        <p:nvSpPr>
          <p:cNvPr id="92163" name="Rectangle 3">
            <a:extLst>
              <a:ext uri="{FF2B5EF4-FFF2-40B4-BE49-F238E27FC236}">
                <a16:creationId xmlns:a16="http://schemas.microsoft.com/office/drawing/2014/main" id="{23E04454-A1E5-4014-B241-1318254F4B8B}"/>
              </a:ext>
            </a:extLst>
          </p:cNvPr>
          <p:cNvSpPr>
            <a:spLocks noChangeArrowheads="1"/>
          </p:cNvSpPr>
          <p:nvPr/>
        </p:nvSpPr>
        <p:spPr bwMode="auto">
          <a:xfrm>
            <a:off x="1832372" y="1789511"/>
            <a:ext cx="5348288" cy="404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60000"/>
              </a:spcBef>
              <a:spcAft>
                <a:spcPct val="0"/>
              </a:spcAft>
              <a:buClr>
                <a:srgbClr val="000000"/>
              </a:buClr>
              <a:buFontTx/>
              <a:buChar char="•"/>
            </a:pPr>
            <a:endParaRPr lang="zh-CN" altLang="en-US" sz="1800">
              <a:solidFill>
                <a:srgbClr val="000000"/>
              </a:solidFill>
              <a:latin typeface="Times New Roman" panose="02020603050405020304" pitchFamily="18" charset="0"/>
            </a:endParaRPr>
          </a:p>
        </p:txBody>
      </p:sp>
      <p:pic>
        <p:nvPicPr>
          <p:cNvPr id="92164" name="Picture 76">
            <a:extLst>
              <a:ext uri="{FF2B5EF4-FFF2-40B4-BE49-F238E27FC236}">
                <a16:creationId xmlns:a16="http://schemas.microsoft.com/office/drawing/2014/main" id="{28021690-2FDC-4073-BB78-488EFED9C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160" y="2165749"/>
            <a:ext cx="6057900" cy="331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92165" name="Rectangle 77">
            <a:extLst>
              <a:ext uri="{FF2B5EF4-FFF2-40B4-BE49-F238E27FC236}">
                <a16:creationId xmlns:a16="http://schemas.microsoft.com/office/drawing/2014/main" id="{B946B3A3-463D-41A9-995A-76399C831AB5}"/>
              </a:ext>
            </a:extLst>
          </p:cNvPr>
          <p:cNvSpPr>
            <a:spLocks noChangeArrowheads="1"/>
          </p:cNvSpPr>
          <p:nvPr/>
        </p:nvSpPr>
        <p:spPr bwMode="auto">
          <a:xfrm>
            <a:off x="1818085" y="2025254"/>
            <a:ext cx="5486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eaLnBrk="0" fontAlgn="base" hangingPunct="0">
              <a:spcBef>
                <a:spcPct val="0"/>
              </a:spcBef>
              <a:spcAft>
                <a:spcPct val="0"/>
              </a:spcAft>
            </a:pPr>
            <a:r>
              <a:rPr lang="zh-CN" altLang="en-US" sz="1800" b="1" dirty="0">
                <a:solidFill>
                  <a:srgbClr val="000000"/>
                </a:solidFill>
                <a:latin typeface="Times New Roman" panose="02020603050405020304" pitchFamily="18" charset="0"/>
              </a:rPr>
              <a:t>美国国债的收益率曲线</a:t>
            </a:r>
            <a:endParaRPr lang="en-US" altLang="zh-CN" sz="1800" b="1" i="1" dirty="0">
              <a:solidFill>
                <a:srgbClr val="000000"/>
              </a:solidFill>
              <a:latin typeface="Times New Roman" panose="02020603050405020304" pitchFamily="18" charset="0"/>
            </a:endParaRPr>
          </a:p>
        </p:txBody>
      </p:sp>
      <p:sp>
        <p:nvSpPr>
          <p:cNvPr id="2" name="文本框 1">
            <a:extLst>
              <a:ext uri="{FF2B5EF4-FFF2-40B4-BE49-F238E27FC236}">
                <a16:creationId xmlns:a16="http://schemas.microsoft.com/office/drawing/2014/main" id="{B5CED8AE-D8B1-4FF5-960A-E12F29D2438F}"/>
              </a:ext>
            </a:extLst>
          </p:cNvPr>
          <p:cNvSpPr txBox="1"/>
          <p:nvPr/>
        </p:nvSpPr>
        <p:spPr>
          <a:xfrm>
            <a:off x="1963340" y="5730240"/>
            <a:ext cx="5393532" cy="369332"/>
          </a:xfrm>
          <a:prstGeom prst="rect">
            <a:avLst/>
          </a:prstGeom>
          <a:noFill/>
        </p:spPr>
        <p:txBody>
          <a:bodyPr wrap="square" rtlCol="0">
            <a:spAutoFit/>
          </a:bodyPr>
          <a:lstStyle/>
          <a:p>
            <a:r>
              <a:rPr lang="zh-CN" altLang="en-US" dirty="0"/>
              <a:t>反转的期限结构给出了未来经济衰退的信息吗？</a:t>
            </a:r>
          </a:p>
        </p:txBody>
      </p:sp>
    </p:spTree>
    <p:extLst>
      <p:ext uri="{BB962C8B-B14F-4D97-AF65-F5344CB8AC3E}">
        <p14:creationId xmlns:p14="http://schemas.microsoft.com/office/powerpoint/2010/main" val="245555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a:extLst>
              <a:ext uri="{FF2B5EF4-FFF2-40B4-BE49-F238E27FC236}">
                <a16:creationId xmlns:a16="http://schemas.microsoft.com/office/drawing/2014/main" id="{07F5A7FF-848C-4F59-8522-036BADADD7CB}"/>
              </a:ext>
            </a:extLst>
          </p:cNvPr>
          <p:cNvSpPr>
            <a:spLocks noGrp="1" noChangeArrowheads="1"/>
          </p:cNvSpPr>
          <p:nvPr>
            <p:ph type="title"/>
          </p:nvPr>
        </p:nvSpPr>
        <p:spPr bwMode="auto">
          <a:xfrm>
            <a:off x="1543050" y="1333500"/>
            <a:ext cx="6057900" cy="685800"/>
          </a:xfrm>
          <a:ln>
            <a:miter lim="800000"/>
            <a:headEnd/>
            <a:tailEnd/>
          </a:ln>
        </p:spPr>
        <p:txBody>
          <a:bodyPr vert="horz" wrap="square" lIns="69056" tIns="34529" rIns="69056" bIns="34529" numCol="1" anchor="ctr" anchorCtr="0" compatLnSpc="1">
            <a:prstTxWarp prst="textNoShape">
              <a:avLst/>
            </a:prstTxWarp>
          </a:bodyPr>
          <a:lstStyle/>
          <a:p>
            <a:pPr>
              <a:defRPr/>
            </a:pPr>
            <a:r>
              <a:rPr lang="zh-CN" altLang="en-US" sz="2700" dirty="0">
                <a:effectLst>
                  <a:outerShdw blurRad="38100" dist="38100" dir="2700000" algn="tl">
                    <a:srgbClr val="C0C0C0"/>
                  </a:outerShdw>
                </a:effectLst>
                <a:ea typeface="宋体" pitchFamily="2" charset="-122"/>
              </a:rPr>
              <a:t>利率水平的影响因素</a:t>
            </a:r>
            <a:r>
              <a:rPr lang="en-US" altLang="zh-CN" sz="2700" dirty="0">
                <a:effectLst>
                  <a:outerShdw blurRad="38100" dist="38100" dir="2700000" algn="tl">
                    <a:srgbClr val="C0C0C0"/>
                  </a:outerShdw>
                </a:effectLst>
                <a:ea typeface="宋体" pitchFamily="2" charset="-122"/>
              </a:rPr>
              <a:t>: </a:t>
            </a:r>
            <a:r>
              <a:rPr lang="zh-CN" altLang="en-US" sz="2700" dirty="0">
                <a:effectLst>
                  <a:outerShdw blurRad="38100" dist="38100" dir="2700000" algn="tl">
                    <a:srgbClr val="C0C0C0"/>
                  </a:outerShdw>
                </a:effectLst>
                <a:ea typeface="宋体" pitchFamily="2" charset="-122"/>
              </a:rPr>
              <a:t>违约风险</a:t>
            </a:r>
            <a:endParaRPr lang="en-US" altLang="zh-CN" sz="2700" dirty="0">
              <a:effectLst>
                <a:outerShdw blurRad="38100" dist="38100" dir="2700000" algn="tl">
                  <a:srgbClr val="C0C0C0"/>
                </a:outerShdw>
              </a:effectLst>
              <a:ea typeface="宋体" pitchFamily="2" charset="-122"/>
            </a:endParaRPr>
          </a:p>
        </p:txBody>
      </p:sp>
      <p:graphicFrame>
        <p:nvGraphicFramePr>
          <p:cNvPr id="93187" name="Object 2">
            <a:extLst>
              <a:ext uri="{FF2B5EF4-FFF2-40B4-BE49-F238E27FC236}">
                <a16:creationId xmlns:a16="http://schemas.microsoft.com/office/drawing/2014/main" id="{2D60C221-B884-40D2-95A4-54E0B845C54E}"/>
              </a:ext>
            </a:extLst>
          </p:cNvPr>
          <p:cNvGraphicFramePr>
            <a:graphicFrameLocks/>
          </p:cNvGraphicFramePr>
          <p:nvPr/>
        </p:nvGraphicFramePr>
        <p:xfrm>
          <a:off x="1204915" y="2859881"/>
          <a:ext cx="6734175" cy="1138238"/>
        </p:xfrm>
        <a:graphic>
          <a:graphicData uri="http://schemas.openxmlformats.org/presentationml/2006/ole">
            <mc:AlternateContent xmlns:mc="http://schemas.openxmlformats.org/markup-compatibility/2006">
              <mc:Choice xmlns:v="urn:schemas-microsoft-com:vml" Requires="v">
                <p:oleObj name="Worksheet" r:id="rId3" imgW="4051239" imgH="654212" progId="Excel.Sheet.8">
                  <p:embed/>
                </p:oleObj>
              </mc:Choice>
              <mc:Fallback>
                <p:oleObj name="Worksheet" r:id="rId3" imgW="4051239" imgH="654212" progId="Excel.Sheet.8">
                  <p:embed/>
                  <p:pic>
                    <p:nvPicPr>
                      <p:cNvPr id="93187" name="Object 2">
                        <a:extLst>
                          <a:ext uri="{FF2B5EF4-FFF2-40B4-BE49-F238E27FC236}">
                            <a16:creationId xmlns:a16="http://schemas.microsoft.com/office/drawing/2014/main" id="{2D60C221-B884-40D2-95A4-54E0B845C54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915" y="2859881"/>
                        <a:ext cx="6734175" cy="113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645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a:extLst>
              <a:ext uri="{FF2B5EF4-FFF2-40B4-BE49-F238E27FC236}">
                <a16:creationId xmlns:a16="http://schemas.microsoft.com/office/drawing/2014/main" id="{1CF8F077-B02B-4C33-9291-7C202E370B4B}"/>
              </a:ext>
            </a:extLst>
          </p:cNvPr>
          <p:cNvSpPr>
            <a:spLocks noGrp="1" noChangeArrowheads="1"/>
          </p:cNvSpPr>
          <p:nvPr>
            <p:ph type="title"/>
          </p:nvPr>
        </p:nvSpPr>
        <p:spPr bwMode="auto">
          <a:xfrm>
            <a:off x="1632812" y="564312"/>
            <a:ext cx="5829300" cy="685800"/>
          </a:xfrm>
          <a:ln>
            <a:miter lim="800000"/>
            <a:headEnd/>
            <a:tailEnd/>
          </a:ln>
        </p:spPr>
        <p:txBody>
          <a:bodyPr vert="horz" wrap="square" lIns="69056" tIns="34529" rIns="69056" bIns="34529" numCol="1" anchor="ctr"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风险资产收益率</a:t>
            </a:r>
            <a:endParaRPr lang="en-US" altLang="zh-CN" dirty="0">
              <a:ea typeface="宋体" pitchFamily="2" charset="-122"/>
            </a:endParaRPr>
          </a:p>
        </p:txBody>
      </p:sp>
      <p:sp>
        <p:nvSpPr>
          <p:cNvPr id="506885" name="AutoShape 5">
            <a:extLst>
              <a:ext uri="{FF2B5EF4-FFF2-40B4-BE49-F238E27FC236}">
                <a16:creationId xmlns:a16="http://schemas.microsoft.com/office/drawing/2014/main" id="{46DF6024-459C-48A2-A794-EE8A1217247C}"/>
              </a:ext>
            </a:extLst>
          </p:cNvPr>
          <p:cNvSpPr>
            <a:spLocks/>
          </p:cNvSpPr>
          <p:nvPr/>
        </p:nvSpPr>
        <p:spPr bwMode="auto">
          <a:xfrm>
            <a:off x="1331121" y="2371727"/>
            <a:ext cx="2214563" cy="657225"/>
          </a:xfrm>
          <a:prstGeom prst="borderCallout2">
            <a:avLst>
              <a:gd name="adj1" fmla="val 13042"/>
              <a:gd name="adj2" fmla="val 102648"/>
              <a:gd name="adj3" fmla="val 13042"/>
              <a:gd name="adj4" fmla="val 110255"/>
              <a:gd name="adj5" fmla="val 176669"/>
              <a:gd name="adj6" fmla="val 118376"/>
            </a:avLst>
          </a:prstGeom>
          <a:solidFill>
            <a:schemeClr val="accent2"/>
          </a:solidFill>
          <a:ln w="19050">
            <a:solidFill>
              <a:schemeClr val="tx1"/>
            </a:solidFill>
            <a:miter lim="800000"/>
            <a:headEnd type="none" w="sm" len="sm"/>
            <a:tailEnd type="none" w="sm" len="sm"/>
          </a:ln>
          <a:effectLst/>
        </p:spPr>
        <p:txBody>
          <a:bodyPr/>
          <a:lstStyle/>
          <a:p>
            <a:pPr algn="ctr" eaLnBrk="0" fontAlgn="base" hangingPunct="0">
              <a:spcBef>
                <a:spcPct val="0"/>
              </a:spcBef>
              <a:spcAft>
                <a:spcPct val="0"/>
              </a:spcAft>
              <a:defRPr/>
            </a:pPr>
            <a:r>
              <a:rPr lang="zh-CN" altLang="en-US" b="1" dirty="0">
                <a:solidFill>
                  <a:srgbClr val="0000FF"/>
                </a:solidFill>
                <a:latin typeface="ZapfDingbats"/>
                <a:ea typeface="楷体_GB2312" pitchFamily="49" charset="-122"/>
              </a:rPr>
              <a:t>资本利得收益</a:t>
            </a:r>
            <a:r>
              <a:rPr lang="en-US" altLang="zh-CN" b="1" dirty="0">
                <a:solidFill>
                  <a:srgbClr val="0000FF"/>
                </a:solidFill>
                <a:latin typeface="ZapfDingbats"/>
                <a:ea typeface="楷体_GB2312" pitchFamily="49" charset="-122"/>
              </a:rPr>
              <a:t>(</a:t>
            </a:r>
            <a:r>
              <a:rPr lang="en-US" altLang="zh-CN" b="1" dirty="0">
                <a:solidFill>
                  <a:srgbClr val="0000FF"/>
                </a:solidFill>
                <a:latin typeface="Times New Roman" pitchFamily="18" charset="0"/>
                <a:ea typeface="宋体" panose="02010600030101010101" pitchFamily="2" charset="-122"/>
              </a:rPr>
              <a:t>Capital gain or loss)</a:t>
            </a:r>
            <a:r>
              <a:rPr lang="en-US" altLang="zh-CN" dirty="0">
                <a:solidFill>
                  <a:srgbClr val="0000FF"/>
                </a:solidFill>
                <a:latin typeface="ZapfDingbats"/>
                <a:ea typeface="宋体" panose="02010600030101010101" pitchFamily="2" charset="-122"/>
              </a:rPr>
              <a:t> </a:t>
            </a:r>
          </a:p>
        </p:txBody>
      </p:sp>
      <p:sp>
        <p:nvSpPr>
          <p:cNvPr id="506886" name="AutoShape 6">
            <a:extLst>
              <a:ext uri="{FF2B5EF4-FFF2-40B4-BE49-F238E27FC236}">
                <a16:creationId xmlns:a16="http://schemas.microsoft.com/office/drawing/2014/main" id="{F4B9E507-E081-4162-968B-172BD367E542}"/>
              </a:ext>
            </a:extLst>
          </p:cNvPr>
          <p:cNvSpPr>
            <a:spLocks/>
          </p:cNvSpPr>
          <p:nvPr/>
        </p:nvSpPr>
        <p:spPr bwMode="auto">
          <a:xfrm>
            <a:off x="4193383" y="2371727"/>
            <a:ext cx="2420777" cy="657225"/>
          </a:xfrm>
          <a:prstGeom prst="borderCallout2">
            <a:avLst>
              <a:gd name="adj1" fmla="val 13042"/>
              <a:gd name="adj2" fmla="val 102713"/>
              <a:gd name="adj3" fmla="val 13042"/>
              <a:gd name="adj4" fmla="val 116000"/>
              <a:gd name="adj5" fmla="val 183200"/>
              <a:gd name="adj6" fmla="val 123662"/>
            </a:avLst>
          </a:prstGeom>
          <a:solidFill>
            <a:schemeClr val="accent2"/>
          </a:solidFill>
          <a:ln w="19050">
            <a:solidFill>
              <a:schemeClr val="tx1"/>
            </a:solidFill>
            <a:miter lim="800000"/>
            <a:headEnd type="none" w="sm" len="sm"/>
            <a:tailEnd type="none" w="sm" len="sm"/>
          </a:ln>
          <a:effectLst/>
        </p:spPr>
        <p:txBody>
          <a:bodyPr/>
          <a:lstStyle/>
          <a:p>
            <a:pPr algn="ctr" eaLnBrk="0" fontAlgn="base" hangingPunct="0">
              <a:spcBef>
                <a:spcPct val="0"/>
              </a:spcBef>
              <a:spcAft>
                <a:spcPct val="0"/>
              </a:spcAft>
              <a:defRPr/>
            </a:pPr>
            <a:r>
              <a:rPr lang="zh-CN" altLang="en-US" b="1" dirty="0">
                <a:solidFill>
                  <a:srgbClr val="0000FF"/>
                </a:solidFill>
                <a:latin typeface="ZapfDingbats"/>
                <a:ea typeface="楷体_GB2312" pitchFamily="49" charset="-122"/>
              </a:rPr>
              <a:t>红利收益</a:t>
            </a:r>
            <a:endParaRPr lang="en-US" altLang="zh-CN" b="1" dirty="0">
              <a:solidFill>
                <a:srgbClr val="0000FF"/>
              </a:solidFill>
              <a:latin typeface="ZapfDingbats"/>
              <a:ea typeface="楷体_GB2312" pitchFamily="49" charset="-122"/>
            </a:endParaRPr>
          </a:p>
          <a:p>
            <a:pPr algn="ctr" eaLnBrk="0" fontAlgn="base" hangingPunct="0">
              <a:spcBef>
                <a:spcPct val="0"/>
              </a:spcBef>
              <a:spcAft>
                <a:spcPct val="0"/>
              </a:spcAft>
              <a:defRPr/>
            </a:pPr>
            <a:r>
              <a:rPr lang="en-US" altLang="zh-CN" b="1" dirty="0">
                <a:solidFill>
                  <a:srgbClr val="0000FF"/>
                </a:solidFill>
                <a:latin typeface="Times New Roman" pitchFamily="18" charset="0"/>
                <a:ea typeface="楷体_GB2312" pitchFamily="49" charset="-122"/>
              </a:rPr>
              <a:t>(</a:t>
            </a:r>
            <a:r>
              <a:rPr lang="en-US" altLang="zh-CN" b="1" dirty="0">
                <a:solidFill>
                  <a:srgbClr val="0000FF"/>
                </a:solidFill>
                <a:latin typeface="Times New Roman" pitchFamily="18" charset="0"/>
                <a:ea typeface="宋体" panose="02010600030101010101" pitchFamily="2" charset="-122"/>
              </a:rPr>
              <a:t>Dividend payments</a:t>
            </a:r>
            <a:r>
              <a:rPr lang="en-US" altLang="zh-CN" b="1" dirty="0">
                <a:solidFill>
                  <a:srgbClr val="0000FF"/>
                </a:solidFill>
                <a:latin typeface="ZapfDingbats"/>
                <a:ea typeface="楷体_GB2312" pitchFamily="49" charset="-122"/>
              </a:rPr>
              <a:t>)</a:t>
            </a:r>
            <a:endParaRPr lang="en-US" altLang="zh-CN" b="1" dirty="0">
              <a:solidFill>
                <a:srgbClr val="0000FF"/>
              </a:solidFill>
              <a:latin typeface="Times New Roman" pitchFamily="18" charset="0"/>
              <a:ea typeface="宋体" panose="02010600030101010101" pitchFamily="2" charset="-122"/>
            </a:endParaRPr>
          </a:p>
        </p:txBody>
      </p:sp>
      <p:sp>
        <p:nvSpPr>
          <p:cNvPr id="2" name="矩形 1">
            <a:extLst>
              <a:ext uri="{FF2B5EF4-FFF2-40B4-BE49-F238E27FC236}">
                <a16:creationId xmlns:a16="http://schemas.microsoft.com/office/drawing/2014/main" id="{872FF5EF-C2FB-4945-8295-4C7D8C09D83D}"/>
              </a:ext>
            </a:extLst>
          </p:cNvPr>
          <p:cNvSpPr>
            <a:spLocks noRot="1" noChangeAspect="1" noMove="1" noResize="1" noEditPoints="1" noAdjustHandles="1" noChangeArrowheads="1" noChangeShapeType="1" noTextEdit="1"/>
          </p:cNvSpPr>
          <p:nvPr/>
        </p:nvSpPr>
        <p:spPr>
          <a:xfrm>
            <a:off x="1665989" y="3400426"/>
            <a:ext cx="5967282" cy="2550362"/>
          </a:xfrm>
          <a:prstGeom prst="rect">
            <a:avLst/>
          </a:prstGeom>
          <a:blipFill>
            <a:blip r:embed="rId3"/>
            <a:stretch>
              <a:fillRect/>
            </a:stretch>
          </a:blipFill>
        </p:spPr>
        <p:txBody>
          <a:bodyPr/>
          <a:lstStyle/>
          <a:p>
            <a:pPr eaLnBrk="0" fontAlgn="base" hangingPunct="0">
              <a:spcBef>
                <a:spcPct val="0"/>
              </a:spcBef>
              <a:spcAft>
                <a:spcPct val="0"/>
              </a:spcAft>
              <a:defRPr/>
            </a:pPr>
            <a:r>
              <a:rPr lang="zh-CN" altLang="en-US">
                <a:noFill/>
                <a:latin typeface="ZapfDingbats"/>
                <a:ea typeface="宋体" panose="02010600030101010101" pitchFamily="2" charset="-122"/>
              </a:rPr>
              <a:t> </a:t>
            </a:r>
          </a:p>
        </p:txBody>
      </p:sp>
      <p:sp>
        <p:nvSpPr>
          <p:cNvPr id="3" name="文本框 2">
            <a:extLst>
              <a:ext uri="{FF2B5EF4-FFF2-40B4-BE49-F238E27FC236}">
                <a16:creationId xmlns:a16="http://schemas.microsoft.com/office/drawing/2014/main" id="{25BBF64A-967F-41D4-9C0C-A58DB8DC509B}"/>
              </a:ext>
            </a:extLst>
          </p:cNvPr>
          <p:cNvSpPr txBox="1"/>
          <p:nvPr/>
        </p:nvSpPr>
        <p:spPr>
          <a:xfrm>
            <a:off x="985520" y="1361440"/>
            <a:ext cx="6929120" cy="707886"/>
          </a:xfrm>
          <a:prstGeom prst="rect">
            <a:avLst/>
          </a:prstGeom>
          <a:noFill/>
        </p:spPr>
        <p:txBody>
          <a:bodyPr wrap="square" rtlCol="0">
            <a:spAutoFit/>
          </a:bodyPr>
          <a:lstStyle/>
          <a:p>
            <a:r>
              <a:rPr lang="zh-CN" altLang="en-US" sz="2000" dirty="0"/>
              <a:t>利率指固定收益证券承诺的收益率。而不动产、股票、艺术品投资对未来并不承诺明确的回报。</a:t>
            </a:r>
          </a:p>
        </p:txBody>
      </p:sp>
    </p:spTree>
    <p:extLst>
      <p:ext uri="{BB962C8B-B14F-4D97-AF65-F5344CB8AC3E}">
        <p14:creationId xmlns:p14="http://schemas.microsoft.com/office/powerpoint/2010/main" val="2768229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6885"/>
                                        </p:tgtEl>
                                        <p:attrNameLst>
                                          <p:attrName>style.visibility</p:attrName>
                                        </p:attrNameLst>
                                      </p:cBhvr>
                                      <p:to>
                                        <p:strVal val="visible"/>
                                      </p:to>
                                    </p:set>
                                    <p:animEffect transition="in" filter="wipe(left)">
                                      <p:cBhvr>
                                        <p:cTn id="7" dur="500"/>
                                        <p:tgtEl>
                                          <p:spTgt spid="5068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6886"/>
                                        </p:tgtEl>
                                        <p:attrNameLst>
                                          <p:attrName>style.visibility</p:attrName>
                                        </p:attrNameLst>
                                      </p:cBhvr>
                                      <p:to>
                                        <p:strVal val="visible"/>
                                      </p:to>
                                    </p:set>
                                    <p:animEffect transition="in" filter="wipe(left)">
                                      <p:cBhvr>
                                        <p:cTn id="12" dur="500"/>
                                        <p:tgtEl>
                                          <p:spTgt spid="506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5" grpId="0" animBg="1"/>
      <p:bldP spid="506886"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19"/>
          <p:cNvSpPr>
            <a:spLocks noGrp="1" noChangeArrowheads="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marL="0" algn="r" defTabSz="914400" rtl="0" eaLnBrk="1" latinLnBrk="0" hangingPunct="1">
              <a:defRPr kumimoji="0" sz="1400" kern="1200">
                <a:solidFill>
                  <a:schemeClr val="tx1"/>
                </a:solidFill>
                <a:effectLst>
                  <a:outerShdw blurRad="38100" dist="38100" dir="2700000" algn="tl">
                    <a:srgbClr val="000000"/>
                  </a:outerShdw>
                </a:effectLst>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fld id="{B028E252-1BEC-48FB-8E89-11227165CBB5}" type="slidenum">
              <a:rPr lang="en-US" altLang="zh-CN" smtClean="0">
                <a:solidFill>
                  <a:srgbClr val="FFFFFF"/>
                </a:solidFill>
              </a:rPr>
              <a:pPr eaLnBrk="1" hangingPunct="1">
                <a:defRPr/>
              </a:pPr>
              <a:t>44</a:t>
            </a:fld>
            <a:endParaRPr kumimoji="0" lang="en-US" altLang="zh-CN" sz="1400">
              <a:solidFill>
                <a:srgbClr val="3C3E96"/>
              </a:solidFill>
              <a:latin typeface="Arial" pitchFamily="34" charset="0"/>
            </a:endParaRPr>
          </a:p>
        </p:txBody>
      </p:sp>
      <p:sp>
        <p:nvSpPr>
          <p:cNvPr id="713730" name="Rectangle 1026"/>
          <p:cNvSpPr>
            <a:spLocks noGrp="1" noChangeArrowheads="1"/>
          </p:cNvSpPr>
          <p:nvPr>
            <p:ph type="title" idx="4294967295"/>
          </p:nvPr>
        </p:nvSpPr>
        <p:spPr bwMode="auto">
          <a:xfrm>
            <a:off x="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dirty="0"/>
              <a:t>课堂练习</a:t>
            </a:r>
            <a:endParaRPr lang="zh-CN" altLang="en-US" dirty="0">
              <a:effectLst>
                <a:outerShdw blurRad="38100" dist="38100" dir="2700000" algn="tl">
                  <a:srgbClr val="000000"/>
                </a:outerShdw>
              </a:effectLst>
            </a:endParaRPr>
          </a:p>
        </p:txBody>
      </p:sp>
      <mc:AlternateContent xmlns:mc="http://schemas.openxmlformats.org/markup-compatibility/2006" xmlns:a14="http://schemas.microsoft.com/office/drawing/2010/main">
        <mc:Choice Requires="a14">
          <p:sp>
            <p:nvSpPr>
              <p:cNvPr id="713731" name="Rectangle 1027"/>
              <p:cNvSpPr>
                <a:spLocks noGrp="1" noChangeArrowheads="1"/>
              </p:cNvSpPr>
              <p:nvPr>
                <p:ph type="body" idx="4294967295"/>
              </p:nvPr>
            </p:nvSpPr>
            <p:spPr>
              <a:xfrm>
                <a:off x="760288" y="1598613"/>
                <a:ext cx="7375650" cy="3960812"/>
              </a:xfrm>
              <a:solidFill>
                <a:schemeClr val="bg1"/>
              </a:solidFill>
            </p:spPr>
            <p:txBody>
              <a:bodyPr>
                <a:normAutofit/>
              </a:bodyPr>
              <a:lstStyle/>
              <a:p>
                <a:pPr>
                  <a:spcBef>
                    <a:spcPct val="25000"/>
                  </a:spcBef>
                  <a:defRPr/>
                </a:pPr>
                <a:r>
                  <a:rPr lang="zh-CN" altLang="en-US" sz="2000" dirty="0">
                    <a:latin typeface="宋体" panose="02010600030101010101" pitchFamily="2" charset="-122"/>
                    <a:ea typeface="宋体" panose="02010600030101010101" pitchFamily="2" charset="-122"/>
                  </a:rPr>
                  <a:t>假定年初你以每股</a:t>
                </a:r>
                <a:r>
                  <a:rPr lang="en-US" altLang="zh-CN" sz="2000" dirty="0">
                    <a:latin typeface="宋体" panose="02010600030101010101" pitchFamily="2" charset="-122"/>
                    <a:ea typeface="宋体" panose="02010600030101010101" pitchFamily="2" charset="-122"/>
                  </a:rPr>
                  <a:t>25</a:t>
                </a:r>
                <a:r>
                  <a:rPr lang="zh-CN" altLang="en-US" sz="2000" dirty="0">
                    <a:latin typeface="宋体" panose="02010600030101010101" pitchFamily="2" charset="-122"/>
                    <a:ea typeface="宋体" panose="02010600030101010101" pitchFamily="2" charset="-122"/>
                  </a:rPr>
                  <a:t>元的价格购买了</a:t>
                </a:r>
                <a:r>
                  <a:rPr lang="en-US" altLang="zh-CN" sz="2000" dirty="0">
                    <a:latin typeface="宋体" panose="02010600030101010101" pitchFamily="2" charset="-122"/>
                    <a:ea typeface="宋体" panose="02010600030101010101" pitchFamily="2" charset="-122"/>
                  </a:rPr>
                  <a:t>100</a:t>
                </a:r>
                <a:r>
                  <a:rPr lang="zh-CN" altLang="en-US" sz="2000" dirty="0">
                    <a:latin typeface="宋体" panose="02010600030101010101" pitchFamily="2" charset="-122"/>
                    <a:ea typeface="宋体" panose="02010600030101010101" pitchFamily="2" charset="-122"/>
                  </a:rPr>
                  <a:t>股某公司股票。过去一年中你得到</a:t>
                </a:r>
                <a:r>
                  <a:rPr lang="en-US" altLang="zh-CN" sz="2000" dirty="0">
                    <a:latin typeface="宋体" panose="02010600030101010101" pitchFamily="2" charset="-122"/>
                    <a:ea typeface="宋体" panose="02010600030101010101" pitchFamily="2" charset="-122"/>
                  </a:rPr>
                  <a:t>20</a:t>
                </a:r>
                <a:r>
                  <a:rPr lang="zh-CN" altLang="en-US" sz="2000" dirty="0">
                    <a:latin typeface="宋体" panose="02010600030101010101" pitchFamily="2" charset="-122"/>
                    <a:ea typeface="宋体" panose="02010600030101010101" pitchFamily="2" charset="-122"/>
                  </a:rPr>
                  <a:t>元的红利（＝</a:t>
                </a:r>
                <a:r>
                  <a:rPr lang="en-US" altLang="zh-CN" sz="2000" dirty="0">
                    <a:latin typeface="宋体" panose="02010600030101010101" pitchFamily="2" charset="-122"/>
                    <a:ea typeface="宋体" panose="02010600030101010101" pitchFamily="2" charset="-122"/>
                  </a:rPr>
                  <a:t>20</a:t>
                </a:r>
                <a:r>
                  <a:rPr lang="zh-CN" altLang="en-US" sz="2000" dirty="0">
                    <a:latin typeface="宋体" panose="02010600030101010101" pitchFamily="2" charset="-122"/>
                    <a:ea typeface="宋体" panose="02010600030101010101" pitchFamily="2" charset="-122"/>
                  </a:rPr>
                  <a:t>分</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股</a:t>
                </a:r>
                <a:r>
                  <a:rPr lang="en-US" altLang="zh-CN" sz="2000" dirty="0">
                    <a:latin typeface="宋体" panose="02010600030101010101" pitchFamily="2" charset="-122"/>
                    <a:ea typeface="宋体" panose="02010600030101010101" pitchFamily="2" charset="-122"/>
                  </a:rPr>
                  <a:t>×100</a:t>
                </a:r>
                <a:r>
                  <a:rPr lang="zh-CN" altLang="en-US" sz="2000" dirty="0">
                    <a:latin typeface="宋体" panose="02010600030101010101" pitchFamily="2" charset="-122"/>
                    <a:ea typeface="宋体" panose="02010600030101010101" pitchFamily="2" charset="-122"/>
                  </a:rPr>
                  <a:t>股），年底时股票价格为每股</a:t>
                </a:r>
                <a:r>
                  <a:rPr lang="en-US" altLang="zh-CN" sz="2000" dirty="0">
                    <a:latin typeface="宋体" panose="02010600030101010101" pitchFamily="2" charset="-122"/>
                    <a:ea typeface="宋体" panose="02010600030101010101" pitchFamily="2" charset="-122"/>
                  </a:rPr>
                  <a:t>30</a:t>
                </a:r>
                <a:r>
                  <a:rPr lang="zh-CN" altLang="en-US" sz="2000" dirty="0">
                    <a:latin typeface="宋体" panose="02010600030101010101" pitchFamily="2" charset="-122"/>
                    <a:ea typeface="宋体" panose="02010600030101010101" pitchFamily="2" charset="-122"/>
                  </a:rPr>
                  <a:t>元。问题：该股票持有期收益率是多少？</a:t>
                </a:r>
              </a:p>
              <a:p>
                <a:pPr>
                  <a:spcBef>
                    <a:spcPct val="25000"/>
                  </a:spcBef>
                  <a:defRPr/>
                </a:pPr>
                <a:r>
                  <a:rPr lang="zh-CN" altLang="en-US" sz="2000" dirty="0">
                    <a:latin typeface="宋体" panose="02010600030101010101" pitchFamily="2" charset="-122"/>
                    <a:ea typeface="宋体" panose="02010600030101010101" pitchFamily="2" charset="-122"/>
                  </a:rPr>
                  <a:t>解：</a:t>
                </a:r>
                <a:endParaRPr lang="en-US" altLang="zh-CN" sz="2000" dirty="0">
                  <a:latin typeface="宋体" panose="02010600030101010101" pitchFamily="2" charset="-122"/>
                  <a:ea typeface="宋体" panose="02010600030101010101" pitchFamily="2" charset="-122"/>
                </a:endParaRPr>
              </a:p>
              <a:p>
                <a:pPr>
                  <a:spcBef>
                    <a:spcPct val="25000"/>
                  </a:spcBef>
                  <a:defRPr/>
                </a:pPr>
                <a:r>
                  <a:rPr lang="zh-CN" altLang="en-US" sz="2000" dirty="0">
                    <a:latin typeface="宋体" panose="02010600030101010101" pitchFamily="2" charset="-122"/>
                    <a:ea typeface="宋体" panose="02010600030101010101" pitchFamily="2" charset="-122"/>
                  </a:rPr>
                  <a:t>你的投资： ￥</a:t>
                </a:r>
                <a:r>
                  <a:rPr lang="en-US" altLang="zh-CN" sz="2000" dirty="0">
                    <a:latin typeface="宋体" panose="02010600030101010101" pitchFamily="2" charset="-122"/>
                    <a:ea typeface="宋体" panose="02010600030101010101" pitchFamily="2" charset="-122"/>
                  </a:rPr>
                  <a:t>25×100 = </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2,500</a:t>
                </a:r>
              </a:p>
              <a:p>
                <a:pPr>
                  <a:spcBef>
                    <a:spcPct val="25000"/>
                  </a:spcBef>
                  <a:defRPr/>
                </a:pPr>
                <a:r>
                  <a:rPr lang="zh-CN" altLang="en-US" sz="2000" dirty="0">
                    <a:latin typeface="宋体" panose="02010600030101010101" pitchFamily="2" charset="-122"/>
                    <a:ea typeface="宋体" panose="02010600030101010101" pitchFamily="2" charset="-122"/>
                  </a:rPr>
                  <a:t>年末你的股票价值</a:t>
                </a:r>
                <a:r>
                  <a:rPr lang="en-US" altLang="zh-CN" sz="2000" dirty="0">
                    <a:latin typeface="宋体" panose="02010600030101010101" pitchFamily="2" charset="-122"/>
                    <a:ea typeface="宋体" panose="02010600030101010101" pitchFamily="2" charset="-122"/>
                  </a:rPr>
                  <a:t>3,000</a:t>
                </a:r>
                <a:r>
                  <a:rPr lang="zh-CN" altLang="en-US" sz="2000" dirty="0">
                    <a:latin typeface="宋体" panose="02010600030101010101" pitchFamily="2" charset="-122"/>
                    <a:ea typeface="宋体" panose="02010600030101010101" pitchFamily="2" charset="-122"/>
                  </a:rPr>
                  <a:t>元，同时还拥有现金红利</a:t>
                </a:r>
                <a:r>
                  <a:rPr lang="en-US" altLang="zh-CN" sz="2000" dirty="0">
                    <a:latin typeface="宋体" panose="02010600030101010101" pitchFamily="2" charset="-122"/>
                    <a:ea typeface="宋体" panose="02010600030101010101" pitchFamily="2" charset="-122"/>
                  </a:rPr>
                  <a:t>20</a:t>
                </a:r>
                <a:r>
                  <a:rPr lang="zh-CN" altLang="en-US" sz="2000" dirty="0">
                    <a:latin typeface="宋体" panose="02010600030101010101" pitchFamily="2" charset="-122"/>
                    <a:ea typeface="宋体" panose="02010600030101010101" pitchFamily="2" charset="-122"/>
                  </a:rPr>
                  <a:t>元</a:t>
                </a:r>
                <a:r>
                  <a:rPr lang="en-US" altLang="zh-CN" sz="2000" dirty="0">
                    <a:latin typeface="宋体" panose="02010600030101010101" pitchFamily="2" charset="-122"/>
                    <a:ea typeface="宋体" panose="02010600030101010101" pitchFamily="2" charset="-122"/>
                  </a:rPr>
                  <a:t> </a:t>
                </a:r>
              </a:p>
              <a:p>
                <a:pPr>
                  <a:spcBef>
                    <a:spcPct val="25000"/>
                  </a:spcBef>
                  <a:defRPr/>
                </a:pPr>
                <a:r>
                  <a:rPr lang="zh-CN" altLang="en-US" sz="2000" dirty="0">
                    <a:latin typeface="宋体" panose="02010600030101010101" pitchFamily="2" charset="-122"/>
                    <a:ea typeface="宋体" panose="02010600030101010101" pitchFamily="2" charset="-122"/>
                  </a:rPr>
                  <a:t>你的收益为：￥</a:t>
                </a:r>
                <a:r>
                  <a:rPr lang="en-US" altLang="zh-CN" sz="2000" dirty="0">
                    <a:latin typeface="宋体" panose="02010600030101010101" pitchFamily="2" charset="-122"/>
                    <a:ea typeface="宋体" panose="02010600030101010101" pitchFamily="2" charset="-122"/>
                  </a:rPr>
                  <a:t>520 = </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 + (</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3,000 - </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2,500)</a:t>
                </a:r>
              </a:p>
              <a:p>
                <a:pPr>
                  <a:spcBef>
                    <a:spcPct val="25000"/>
                  </a:spcBef>
                  <a:defRPr/>
                </a:pPr>
                <a:r>
                  <a:rPr lang="zh-CN" altLang="en-US" sz="2000" dirty="0">
                    <a:latin typeface="宋体" panose="02010600030101010101" pitchFamily="2" charset="-122"/>
                    <a:ea typeface="宋体" panose="02010600030101010101" pitchFamily="2" charset="-122"/>
                  </a:rPr>
                  <a:t>持有期收益率</a:t>
                </a:r>
                <a:r>
                  <a:rPr lang="en-US" altLang="zh-CN" sz="2000" dirty="0">
                    <a:latin typeface="宋体" panose="02010600030101010101" pitchFamily="2" charset="-122"/>
                    <a:ea typeface="宋体" panose="02010600030101010101" pitchFamily="2" charset="-122"/>
                  </a:rPr>
                  <a:t>HPR=</a:t>
                </a:r>
                <a14:m>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520</m:t>
                        </m:r>
                      </m:num>
                      <m:den>
                        <m:r>
                          <a:rPr lang="en-US" altLang="zh-CN" sz="2000" b="0" i="1" smtClean="0">
                            <a:latin typeface="Cambria Math" panose="02040503050406030204" pitchFamily="18" charset="0"/>
                          </a:rPr>
                          <m:t>2500</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30−25</m:t>
                            </m:r>
                          </m:e>
                        </m:d>
                        <m:r>
                          <a:rPr lang="en-US" altLang="zh-CN" sz="2000" b="0" i="1" smtClean="0">
                            <a:latin typeface="Cambria Math" panose="02040503050406030204" pitchFamily="18" charset="0"/>
                          </a:rPr>
                          <m:t>+0.2</m:t>
                        </m:r>
                      </m:num>
                      <m:den>
                        <m:r>
                          <a:rPr lang="en-US" altLang="zh-CN" sz="2000" b="0" i="1" smtClean="0">
                            <a:latin typeface="Cambria Math" panose="02040503050406030204" pitchFamily="18" charset="0"/>
                          </a:rPr>
                          <m:t>25</m:t>
                        </m:r>
                      </m:den>
                    </m:f>
                    <m:r>
                      <a:rPr lang="en-US" altLang="zh-CN" sz="2000" b="0" i="1" smtClean="0">
                        <a:latin typeface="Cambria Math" panose="02040503050406030204" pitchFamily="18" charset="0"/>
                      </a:rPr>
                      <m:t>=20.8%</m:t>
                    </m:r>
                  </m:oMath>
                </a14:m>
                <a:endParaRPr lang="zh-CN" altLang="en-US" sz="2000" dirty="0">
                  <a:latin typeface="宋体" panose="02010600030101010101" pitchFamily="2" charset="-122"/>
                  <a:ea typeface="宋体" panose="02010600030101010101" pitchFamily="2" charset="-122"/>
                </a:endParaRPr>
              </a:p>
            </p:txBody>
          </p:sp>
        </mc:Choice>
        <mc:Fallback xmlns="">
          <p:sp>
            <p:nvSpPr>
              <p:cNvPr id="713731" name="Rectangle 1027"/>
              <p:cNvSpPr>
                <a:spLocks noGrp="1" noRot="1" noChangeAspect="1" noMove="1" noResize="1" noEditPoints="1" noAdjustHandles="1" noChangeArrowheads="1" noChangeShapeType="1" noTextEdit="1"/>
              </p:cNvSpPr>
              <p:nvPr>
                <p:ph type="body" idx="4294967295"/>
              </p:nvPr>
            </p:nvSpPr>
            <p:spPr>
              <a:xfrm>
                <a:off x="760288" y="1598613"/>
                <a:ext cx="7375650" cy="3960812"/>
              </a:xfrm>
              <a:blipFill>
                <a:blip r:embed="rId3"/>
                <a:stretch>
                  <a:fillRect l="-744" t="-1538" r="-579"/>
                </a:stretch>
              </a:blipFill>
            </p:spPr>
            <p:txBody>
              <a:bodyPr/>
              <a:lstStyle/>
              <a:p>
                <a:r>
                  <a:rPr lang="zh-CN" altLang="en-US">
                    <a:noFill/>
                  </a:rPr>
                  <a:t> </a:t>
                </a:r>
              </a:p>
            </p:txBody>
          </p:sp>
        </mc:Fallback>
      </mc:AlternateContent>
      <p:graphicFrame>
        <p:nvGraphicFramePr>
          <p:cNvPr id="713732" name="Object 1028"/>
          <p:cNvGraphicFramePr>
            <a:graphicFrameLocks noChangeAspect="1"/>
          </p:cNvGraphicFramePr>
          <p:nvPr/>
        </p:nvGraphicFramePr>
        <p:xfrm>
          <a:off x="1475656" y="5229200"/>
          <a:ext cx="2189163" cy="898525"/>
        </p:xfrm>
        <a:graphic>
          <a:graphicData uri="http://schemas.openxmlformats.org/presentationml/2006/ole">
            <mc:AlternateContent xmlns:mc="http://schemas.openxmlformats.org/markup-compatibility/2006">
              <mc:Choice xmlns:v="urn:schemas-microsoft-com:vml" Requires="v">
                <p:oleObj name="Equation" r:id="rId4" imgW="1104840" imgH="419040" progId="Equation.DSMT4">
                  <p:embed/>
                </p:oleObj>
              </mc:Choice>
              <mc:Fallback>
                <p:oleObj name="Equation" r:id="rId4" imgW="1104840" imgH="419040" progId="Equation.DSMT4">
                  <p:embed/>
                  <p:pic>
                    <p:nvPicPr>
                      <p:cNvPr id="713732" name="Object 1028"/>
                      <p:cNvPicPr>
                        <a:picLocks noChangeAspect="1" noChangeArrowheads="1"/>
                      </p:cNvPicPr>
                      <p:nvPr/>
                    </p:nvPicPr>
                    <p:blipFill>
                      <a:blip r:embed="rId5"/>
                      <a:srcRect/>
                      <a:stretch>
                        <a:fillRect/>
                      </a:stretch>
                    </p:blipFill>
                    <p:spPr bwMode="auto">
                      <a:xfrm>
                        <a:off x="1475656" y="5229200"/>
                        <a:ext cx="2189163"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6540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13730">
                                            <p:txEl>
                                              <p:charRg st="4294967295" end="429496729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37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137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137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1373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1373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13731">
                                            <p:txEl>
                                              <p:pRg st="5" end="5"/>
                                            </p:txEl>
                                          </p:spTgt>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499"/>
                                          </p:stCondLst>
                                        </p:cTn>
                                        <p:tgtEl>
                                          <p:spTgt spid="713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0" grpId="0" autoUpdateAnimBg="0"/>
      <p:bldP spid="713731"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指数_1">
            <a:extLst>
              <a:ext uri="{FF2B5EF4-FFF2-40B4-BE49-F238E27FC236}">
                <a16:creationId xmlns:a16="http://schemas.microsoft.com/office/drawing/2014/main" id="{119823E0-2CF9-4CFF-8691-8AEB41373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16" t="2223" r="4747"/>
          <a:stretch>
            <a:fillRect/>
          </a:stretch>
        </p:blipFill>
        <p:spPr bwMode="auto">
          <a:xfrm>
            <a:off x="1143001" y="2564607"/>
            <a:ext cx="1565672" cy="34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7907" name="Rectangle 3">
            <a:extLst>
              <a:ext uri="{FF2B5EF4-FFF2-40B4-BE49-F238E27FC236}">
                <a16:creationId xmlns:a16="http://schemas.microsoft.com/office/drawing/2014/main" id="{16C49C83-21C2-4F61-84B2-4FE70CE4BB2D}"/>
              </a:ext>
            </a:extLst>
          </p:cNvPr>
          <p:cNvSpPr>
            <a:spLocks noGrp="1" noChangeArrowheads="1"/>
          </p:cNvSpPr>
          <p:nvPr>
            <p:ph type="title"/>
          </p:nvPr>
        </p:nvSpPr>
        <p:spPr bwMode="auto">
          <a:xfrm>
            <a:off x="1657350" y="1371600"/>
            <a:ext cx="5829300" cy="571500"/>
          </a:xfrm>
          <a:ln>
            <a:miter lim="800000"/>
            <a:headEnd/>
            <a:tailEnd/>
          </a:ln>
        </p:spPr>
        <p:txBody>
          <a:bodyPr vert="horz" wrap="square" lIns="68580" tIns="34290" rIns="68580" bIns="34290" numCol="1" anchor="t"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市场指数</a:t>
            </a:r>
            <a:endParaRPr lang="en-US" altLang="zh-CN" sz="3000" dirty="0">
              <a:effectLst>
                <a:outerShdw blurRad="38100" dist="38100" dir="2700000" algn="tl">
                  <a:srgbClr val="C0C0C0"/>
                </a:outerShdw>
              </a:effectLst>
              <a:ea typeface="宋体" pitchFamily="2" charset="-122"/>
            </a:endParaRPr>
          </a:p>
        </p:txBody>
      </p:sp>
      <p:sp>
        <p:nvSpPr>
          <p:cNvPr id="97284" name="Rectangle 4">
            <a:extLst>
              <a:ext uri="{FF2B5EF4-FFF2-40B4-BE49-F238E27FC236}">
                <a16:creationId xmlns:a16="http://schemas.microsoft.com/office/drawing/2014/main" id="{BEF536BD-4B35-4F13-B5F1-025F303879FC}"/>
              </a:ext>
            </a:extLst>
          </p:cNvPr>
          <p:cNvSpPr>
            <a:spLocks noGrp="1" noChangeArrowheads="1"/>
          </p:cNvSpPr>
          <p:nvPr>
            <p:ph idx="1"/>
          </p:nvPr>
        </p:nvSpPr>
        <p:spPr>
          <a:xfrm>
            <a:off x="2250283" y="2294335"/>
            <a:ext cx="5292329" cy="3086100"/>
          </a:xfrm>
        </p:spPr>
        <p:txBody>
          <a:bodyPr/>
          <a:lstStyle/>
          <a:p>
            <a:pPr>
              <a:lnSpc>
                <a:spcPct val="150000"/>
              </a:lnSpc>
            </a:pPr>
            <a:r>
              <a:rPr lang="zh-CN" altLang="en-US" sz="2100" b="1" dirty="0">
                <a:latin typeface="Times New Roman" panose="02020603050405020304" pitchFamily="18" charset="0"/>
                <a:ea typeface="宋体" panose="02010600030101010101" pitchFamily="2" charset="-122"/>
              </a:rPr>
              <a:t>指数是衡量资产价格总体水平的指标。</a:t>
            </a:r>
            <a:endParaRPr lang="en-US" altLang="zh-CN" sz="2100" b="1" dirty="0">
              <a:latin typeface="Times New Roman" panose="02020603050405020304" pitchFamily="18" charset="0"/>
              <a:ea typeface="宋体" panose="02010600030101010101" pitchFamily="2" charset="-122"/>
            </a:endParaRPr>
          </a:p>
          <a:p>
            <a:pPr lvl="1">
              <a:lnSpc>
                <a:spcPct val="150000"/>
              </a:lnSpc>
            </a:pPr>
            <a:r>
              <a:rPr lang="zh-CN" altLang="en-US" sz="1800" b="1" dirty="0">
                <a:solidFill>
                  <a:srgbClr val="0101FF"/>
                </a:solidFill>
                <a:latin typeface="Times New Roman" panose="02020603050405020304" pitchFamily="18" charset="0"/>
                <a:ea typeface="宋体" panose="02010600030101010101" pitchFamily="2" charset="-122"/>
              </a:rPr>
              <a:t>比如道琼斯工业指数（</a:t>
            </a:r>
            <a:r>
              <a:rPr lang="en-US" altLang="zh-CN" sz="1800" b="1" dirty="0">
                <a:solidFill>
                  <a:srgbClr val="0101FF"/>
                </a:solidFill>
                <a:latin typeface="Times New Roman" panose="02020603050405020304" pitchFamily="18" charset="0"/>
                <a:ea typeface="宋体" panose="02010600030101010101" pitchFamily="2" charset="-122"/>
              </a:rPr>
              <a:t>DJI</a:t>
            </a:r>
            <a:r>
              <a:rPr lang="zh-CN" altLang="en-US" sz="1800" b="1" dirty="0">
                <a:solidFill>
                  <a:srgbClr val="0101FF"/>
                </a:solidFill>
                <a:latin typeface="Times New Roman" panose="02020603050405020304" pitchFamily="18" charset="0"/>
                <a:ea typeface="宋体" panose="02010600030101010101" pitchFamily="2" charset="-122"/>
              </a:rPr>
              <a:t>），标准普尔</a:t>
            </a:r>
            <a:r>
              <a:rPr lang="en-US" altLang="zh-CN" sz="1800" b="1" dirty="0">
                <a:solidFill>
                  <a:srgbClr val="0101FF"/>
                </a:solidFill>
                <a:latin typeface="Times New Roman" panose="02020603050405020304" pitchFamily="18" charset="0"/>
                <a:ea typeface="宋体" panose="02010600030101010101" pitchFamily="2" charset="-122"/>
              </a:rPr>
              <a:t>500</a:t>
            </a:r>
            <a:r>
              <a:rPr lang="zh-CN" altLang="en-US" sz="1800" b="1" dirty="0">
                <a:solidFill>
                  <a:srgbClr val="0101FF"/>
                </a:solidFill>
                <a:latin typeface="Times New Roman" panose="02020603050405020304" pitchFamily="18" charset="0"/>
                <a:ea typeface="宋体" panose="02010600030101010101" pitchFamily="2" charset="-122"/>
              </a:rPr>
              <a:t>指数（</a:t>
            </a:r>
            <a:r>
              <a:rPr lang="en-US" altLang="zh-CN" sz="1800" b="1" dirty="0">
                <a:solidFill>
                  <a:srgbClr val="0101FF"/>
                </a:solidFill>
                <a:latin typeface="Times New Roman" panose="02020603050405020304" pitchFamily="18" charset="0"/>
                <a:ea typeface="宋体" panose="02010600030101010101" pitchFamily="2" charset="-122"/>
              </a:rPr>
              <a:t>SP500</a:t>
            </a:r>
            <a:r>
              <a:rPr lang="zh-CN" altLang="en-US" sz="1800" b="1" dirty="0">
                <a:solidFill>
                  <a:srgbClr val="0101FF"/>
                </a:solidFill>
                <a:latin typeface="Times New Roman" panose="02020603050405020304" pitchFamily="18" charset="0"/>
                <a:ea typeface="宋体" panose="02010600030101010101" pitchFamily="2" charset="-122"/>
              </a:rPr>
              <a:t>）</a:t>
            </a:r>
            <a:endParaRPr lang="en-US" altLang="zh-CN" sz="1800" b="1" dirty="0">
              <a:solidFill>
                <a:srgbClr val="0101FF"/>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31933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a:extLst>
              <a:ext uri="{FF2B5EF4-FFF2-40B4-BE49-F238E27FC236}">
                <a16:creationId xmlns:a16="http://schemas.microsoft.com/office/drawing/2014/main" id="{98B22069-448E-47E1-8B4A-4AD90E7CD416}"/>
              </a:ext>
            </a:extLst>
          </p:cNvPr>
          <p:cNvSpPr>
            <a:spLocks noGrp="1" noChangeArrowheads="1"/>
          </p:cNvSpPr>
          <p:nvPr>
            <p:ph type="title"/>
          </p:nvPr>
        </p:nvSpPr>
        <p:spPr bwMode="auto">
          <a:xfrm>
            <a:off x="1494235" y="1376365"/>
            <a:ext cx="6172200" cy="648891"/>
          </a:xfrm>
          <a:ln>
            <a:miter lim="800000"/>
            <a:headEnd/>
            <a:tailEnd/>
          </a:ln>
        </p:spPr>
        <p:txBody>
          <a:bodyPr vert="horz" wrap="square" lIns="68580" tIns="34290" rIns="68580" bIns="34290" numCol="1" anchor="t" anchorCtr="0" compatLnSpc="1">
            <a:prstTxWarp prst="textNoShape">
              <a:avLst/>
            </a:prstTxWarp>
          </a:bodyPr>
          <a:lstStyle/>
          <a:p>
            <a:pPr>
              <a:defRPr/>
            </a:pPr>
            <a:r>
              <a:rPr lang="zh-CN" altLang="en-US" sz="3000" dirty="0">
                <a:effectLst>
                  <a:outerShdw blurRad="38100" dist="38100" dir="2700000" algn="tl">
                    <a:srgbClr val="C0C0C0"/>
                  </a:outerShdw>
                </a:effectLst>
                <a:ea typeface="黑体" pitchFamily="49" charset="-122"/>
              </a:rPr>
              <a:t>构建股票价格指数</a:t>
            </a:r>
            <a:endParaRPr lang="en-US" altLang="zh-CN" sz="3000" dirty="0">
              <a:effectLst>
                <a:outerShdw blurRad="38100" dist="38100" dir="2700000" algn="tl">
                  <a:srgbClr val="C0C0C0"/>
                </a:outerShdw>
              </a:effectLst>
              <a:ea typeface="黑体" pitchFamily="49" charset="-122"/>
            </a:endParaRPr>
          </a:p>
        </p:txBody>
      </p:sp>
      <p:graphicFrame>
        <p:nvGraphicFramePr>
          <p:cNvPr id="516251" name="Group 155">
            <a:extLst>
              <a:ext uri="{FF2B5EF4-FFF2-40B4-BE49-F238E27FC236}">
                <a16:creationId xmlns:a16="http://schemas.microsoft.com/office/drawing/2014/main" id="{6DC54D1B-B356-475E-A781-D8AC6BFDA203}"/>
              </a:ext>
            </a:extLst>
          </p:cNvPr>
          <p:cNvGraphicFramePr>
            <a:graphicFrameLocks noGrp="1"/>
          </p:cNvGraphicFramePr>
          <p:nvPr>
            <p:ph type="tbl" idx="1"/>
            <p:extLst>
              <p:ext uri="{D42A27DB-BD31-4B8C-83A1-F6EECF244321}">
                <p14:modId xmlns:p14="http://schemas.microsoft.com/office/powerpoint/2010/main" val="2010423954"/>
              </p:ext>
            </p:extLst>
          </p:nvPr>
        </p:nvGraphicFramePr>
        <p:xfrm>
          <a:off x="1601392" y="2345534"/>
          <a:ext cx="6045994" cy="2112170"/>
        </p:xfrm>
        <a:graphic>
          <a:graphicData uri="http://schemas.openxmlformats.org/drawingml/2006/table">
            <a:tbl>
              <a:tblPr/>
              <a:tblGrid>
                <a:gridCol w="1188244">
                  <a:extLst>
                    <a:ext uri="{9D8B030D-6E8A-4147-A177-3AD203B41FA5}">
                      <a16:colId xmlns:a16="http://schemas.microsoft.com/office/drawing/2014/main" val="20000"/>
                    </a:ext>
                  </a:extLst>
                </a:gridCol>
                <a:gridCol w="972740">
                  <a:extLst>
                    <a:ext uri="{9D8B030D-6E8A-4147-A177-3AD203B41FA5}">
                      <a16:colId xmlns:a16="http://schemas.microsoft.com/office/drawing/2014/main" val="20001"/>
                    </a:ext>
                  </a:extLst>
                </a:gridCol>
                <a:gridCol w="97036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71550">
                  <a:extLst>
                    <a:ext uri="{9D8B030D-6E8A-4147-A177-3AD203B41FA5}">
                      <a16:colId xmlns:a16="http://schemas.microsoft.com/office/drawing/2014/main" val="20004"/>
                    </a:ext>
                  </a:extLst>
                </a:gridCol>
                <a:gridCol w="971550">
                  <a:extLst>
                    <a:ext uri="{9D8B030D-6E8A-4147-A177-3AD203B41FA5}">
                      <a16:colId xmlns:a16="http://schemas.microsoft.com/office/drawing/2014/main" val="20005"/>
                    </a:ext>
                  </a:extLst>
                </a:gridCol>
              </a:tblGrid>
              <a:tr h="342923">
                <a:tc rowSpan="2">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en-US" altLang="zh-CN" sz="1800" b="1" i="0" u="none" strike="noStrike" cap="none" normalizeH="0" baseline="0">
                        <a:ln>
                          <a:noFill/>
                        </a:ln>
                        <a:solidFill>
                          <a:srgbClr val="0101FF"/>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800" b="1" i="0" u="none" strike="noStrike" cap="none" normalizeH="0" baseline="0">
                          <a:ln>
                            <a:noFill/>
                          </a:ln>
                          <a:solidFill>
                            <a:srgbClr val="0101FF"/>
                          </a:solidFill>
                          <a:effectLst/>
                          <a:latin typeface="Times New Roman" pitchFamily="18" charset="0"/>
                          <a:ea typeface="宋体" pitchFamily="2" charset="-122"/>
                        </a:rPr>
                        <a:t>Company</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5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rPr>
                        <a:t>成份股</a:t>
                      </a:r>
                    </a:p>
                  </a:txBody>
                  <a:tcPr marL="68580" marR="68580" marT="34292" marB="34292" horzOverflow="overflow">
                    <a:lnL cap="flat">
                      <a:noFill/>
                    </a:lnL>
                    <a:lnR>
                      <a:noFill/>
                    </a:lnR>
                    <a:lnT cap="flat">
                      <a:noFill/>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gridSpan="2">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800" b="1" i="0" u="none" strike="noStrike" cap="none" normalizeH="0" baseline="0" dirty="0">
                          <a:ln>
                            <a:noFill/>
                          </a:ln>
                          <a:solidFill>
                            <a:srgbClr val="0101FF"/>
                          </a:solidFill>
                          <a:effectLst/>
                          <a:latin typeface="Times New Roman" pitchFamily="18" charset="0"/>
                          <a:ea typeface="宋体" pitchFamily="2" charset="-122"/>
                        </a:rPr>
                        <a:t>股票价格</a:t>
                      </a:r>
                      <a:endParaRPr kumimoji="0" lang="en-US" altLang="zh-CN" sz="1800" b="1" i="0" u="none" strike="noStrike" cap="none" normalizeH="0" baseline="0" dirty="0">
                        <a:ln>
                          <a:noFill/>
                        </a:ln>
                        <a:solidFill>
                          <a:srgbClr val="0101FF"/>
                        </a:solidFill>
                        <a:effectLst/>
                        <a:latin typeface="Times New Roman" pitchFamily="18" charset="0"/>
                        <a:ea typeface="宋体" pitchFamily="2" charset="-122"/>
                      </a:endParaRPr>
                    </a:p>
                  </a:txBody>
                  <a:tcPr marL="68580" marR="68580" marT="34292" marB="34292" horzOverflow="overflow">
                    <a:lnL>
                      <a:noFill/>
                    </a:lnL>
                    <a:lnR>
                      <a:noFill/>
                    </a:lnR>
                    <a:lnT cap="flat">
                      <a:noFill/>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hMerge="1">
                  <a:txBody>
                    <a:bodyPr/>
                    <a:lstStyle/>
                    <a:p>
                      <a:endParaRPr lang="zh-CN" altLang="en-US"/>
                    </a:p>
                  </a:txBody>
                  <a:tcPr/>
                </a:tc>
                <a:tc rowSpan="2">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en-US" altLang="zh-CN" sz="1800" b="1" i="0" u="none" strike="noStrike" cap="none" normalizeH="0" baseline="0">
                        <a:ln>
                          <a:noFill/>
                        </a:ln>
                        <a:solidFill>
                          <a:srgbClr val="0101FF"/>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800" b="1" i="0" u="none" strike="noStrike" cap="none" normalizeH="0" baseline="0">
                          <a:ln>
                            <a:noFill/>
                          </a:ln>
                          <a:solidFill>
                            <a:srgbClr val="0101FF"/>
                          </a:solidFill>
                          <a:effectLst/>
                          <a:latin typeface="Times New Roman" pitchFamily="18" charset="0"/>
                          <a:ea typeface="宋体" pitchFamily="2" charset="-122"/>
                        </a:rPr>
                        <a:t>NO. of Shares</a:t>
                      </a:r>
                    </a:p>
                  </a:txBody>
                  <a:tcPr marL="68580" marR="68580" marT="34292" marB="34292" horzOverflow="overflow">
                    <a:lnL>
                      <a:noFill/>
                    </a:lnL>
                    <a:lnR>
                      <a:noFill/>
                    </a:lnR>
                    <a:lnT cap="flat">
                      <a:noFill/>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gridSpan="2">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800" b="1" i="0" u="none" strike="noStrike" cap="none" normalizeH="0" baseline="0" dirty="0">
                          <a:ln>
                            <a:noFill/>
                          </a:ln>
                          <a:solidFill>
                            <a:srgbClr val="0101FF"/>
                          </a:solidFill>
                          <a:effectLst/>
                          <a:latin typeface="Times New Roman" pitchFamily="18" charset="0"/>
                          <a:ea typeface="宋体" pitchFamily="2" charset="-122"/>
                        </a:rPr>
                        <a:t>市场价值</a:t>
                      </a:r>
                      <a:endParaRPr kumimoji="0" lang="en-US" altLang="zh-CN" sz="1800" b="1" i="0" u="none" strike="noStrike" cap="none" normalizeH="0" baseline="0" dirty="0">
                        <a:ln>
                          <a:noFill/>
                        </a:ln>
                        <a:solidFill>
                          <a:srgbClr val="0101FF"/>
                        </a:solidFill>
                        <a:effectLst/>
                        <a:latin typeface="Times New Roman" pitchFamily="18" charset="0"/>
                        <a:ea typeface="宋体" pitchFamily="2" charset="-122"/>
                      </a:endParaRPr>
                    </a:p>
                  </a:txBody>
                  <a:tcPr marL="68580" marR="68580" marT="34292" marB="34292" horzOverflow="overflow">
                    <a:lnL>
                      <a:noFill/>
                    </a:lnL>
                    <a:lnR cap="flat">
                      <a:noFill/>
                    </a:lnR>
                    <a:lnT cap="flat">
                      <a:noFill/>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hMerge="1">
                  <a:txBody>
                    <a:bodyPr/>
                    <a:lstStyle/>
                    <a:p>
                      <a:endParaRPr lang="zh-CN" altLang="en-US"/>
                    </a:p>
                  </a:txBody>
                  <a:tcPr/>
                </a:tc>
                <a:extLst>
                  <a:ext uri="{0D108BD9-81ED-4DB2-BD59-A6C34878D82A}">
                    <a16:rowId xmlns:a16="http://schemas.microsoft.com/office/drawing/2014/main" val="10000"/>
                  </a:ext>
                </a:extLst>
              </a:tr>
              <a:tr h="603545">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rgbClr val="0101FF"/>
                          </a:solidFill>
                          <a:effectLst/>
                          <a:latin typeface="Times New Roman" pitchFamily="18" charset="0"/>
                          <a:ea typeface="宋体" pitchFamily="2" charset="-122"/>
                        </a:rPr>
                        <a:t>Base Year</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5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rPr>
                        <a:t>基 期</a:t>
                      </a:r>
                    </a:p>
                  </a:txBody>
                  <a:tcPr marL="68580" marR="68580" marT="34292" marB="34292" horzOverflow="overflow">
                    <a:lnL>
                      <a:noFill/>
                    </a:lnL>
                    <a:lnR>
                      <a:noFill/>
                    </a:lnR>
                    <a:lnT w="12700" cap="flat" cmpd="sng" algn="ctr">
                      <a:solidFill>
                        <a:schemeClr val="accent2"/>
                      </a:solidFill>
                      <a:prstDash val="solid"/>
                      <a:round/>
                      <a:headEnd type="none" w="sm" len="sm"/>
                      <a:tailEnd type="none" w="sm" len="sm"/>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rgbClr val="0101FF"/>
                          </a:solidFill>
                          <a:effectLst/>
                          <a:latin typeface="Times New Roman" pitchFamily="18" charset="0"/>
                          <a:ea typeface="宋体" pitchFamily="2" charset="-122"/>
                        </a:rPr>
                        <a:t>Now</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5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rPr>
                        <a:t>报告期</a:t>
                      </a:r>
                      <a:endParaRPr kumimoji="0" lang="en-US" altLang="zh-CN" sz="15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endParaRPr>
                    </a:p>
                  </a:txBody>
                  <a:tcPr marL="68580" marR="68580" marT="34292" marB="34292" horzOverflow="overflow">
                    <a:lnL>
                      <a:noFill/>
                    </a:lnL>
                    <a:lnR>
                      <a:noFill/>
                    </a:lnR>
                    <a:lnT w="12700" cap="flat" cmpd="sng" algn="ctr">
                      <a:solidFill>
                        <a:schemeClr val="accent2"/>
                      </a:solidFill>
                      <a:prstDash val="solid"/>
                      <a:round/>
                      <a:headEnd type="none" w="sm" len="sm"/>
                      <a:tailEnd type="none" w="sm" len="sm"/>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rgbClr val="0101FF"/>
                          </a:solidFill>
                          <a:effectLst/>
                          <a:latin typeface="Times New Roman" pitchFamily="18" charset="0"/>
                          <a:ea typeface="宋体" pitchFamily="2" charset="-122"/>
                        </a:rPr>
                        <a:t>Base Year</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5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rPr>
                        <a:t>基 期</a:t>
                      </a:r>
                    </a:p>
                  </a:txBody>
                  <a:tcPr marL="68580" marR="68580" marT="34292" marB="34292" horzOverflow="overflow">
                    <a:lnL>
                      <a:noFill/>
                    </a:lnL>
                    <a:lnR>
                      <a:noFill/>
                    </a:lnR>
                    <a:lnT w="12700" cap="flat" cmpd="sng" algn="ctr">
                      <a:solidFill>
                        <a:schemeClr val="accent2"/>
                      </a:solidFill>
                      <a:prstDash val="solid"/>
                      <a:round/>
                      <a:headEnd type="none" w="sm" len="sm"/>
                      <a:tailEnd type="none" w="sm" len="sm"/>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rgbClr val="0101FF"/>
                          </a:solidFill>
                          <a:effectLst/>
                          <a:latin typeface="Times New Roman" pitchFamily="18" charset="0"/>
                          <a:ea typeface="宋体" pitchFamily="2" charset="-122"/>
                        </a:rPr>
                        <a:t>Now</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5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rPr>
                        <a:t>报告期</a:t>
                      </a:r>
                      <a:endParaRPr kumimoji="0" lang="en-US" altLang="zh-CN" sz="15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endParaRPr>
                    </a:p>
                  </a:txBody>
                  <a:tcPr marL="68580" marR="68580" marT="34292" marB="34292" horzOverflow="overflow">
                    <a:lnL>
                      <a:noFill/>
                    </a:lnL>
                    <a:lnR cap="flat">
                      <a:noFill/>
                    </a:lnR>
                    <a:lnT w="12700" cap="flat" cmpd="sng" algn="ctr">
                      <a:solidFill>
                        <a:schemeClr val="accent2"/>
                      </a:solidFill>
                      <a:prstDash val="solid"/>
                      <a:round/>
                      <a:headEnd type="none" w="sm" len="sm"/>
                      <a:tailEnd type="none" w="sm" len="sm"/>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extLst>
                  <a:ext uri="{0D108BD9-81ED-4DB2-BD59-A6C34878D82A}">
                    <a16:rowId xmlns:a16="http://schemas.microsoft.com/office/drawing/2014/main" val="10001"/>
                  </a:ext>
                </a:extLst>
              </a:tr>
              <a:tr h="377454">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1" u="none" strike="noStrike" cap="none" normalizeH="0" baseline="0" dirty="0">
                          <a:ln>
                            <a:noFill/>
                          </a:ln>
                          <a:solidFill>
                            <a:schemeClr val="tx1"/>
                          </a:solidFill>
                          <a:effectLst/>
                          <a:latin typeface="Times New Roman" pitchFamily="18" charset="0"/>
                          <a:ea typeface="宋体" pitchFamily="2" charset="-122"/>
                        </a:rPr>
                        <a:t>IBM</a:t>
                      </a:r>
                    </a:p>
                  </a:txBody>
                  <a:tcPr marL="68580" marR="68580" marT="34292" marB="34292" horzOverflow="overflow">
                    <a:lnL cap="flat">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$100</a:t>
                      </a:r>
                    </a:p>
                  </a:txBody>
                  <a:tcPr marL="68580" marR="68580" marT="34292" marB="34292" horzOverflow="overflow">
                    <a:lnL>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$50</a:t>
                      </a:r>
                      <a:endParaRPr kumimoji="0" lang="zh-CN" altLang="en-US" sz="15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92" marB="34292" horzOverflow="overflow">
                    <a:lnL>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200 mill.</a:t>
                      </a:r>
                    </a:p>
                  </a:txBody>
                  <a:tcPr marL="68580" marR="68580" marT="34292" marB="34292" horzOverflow="overflow">
                    <a:lnL>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$20 bill.</a:t>
                      </a:r>
                    </a:p>
                  </a:txBody>
                  <a:tcPr marL="68580" marR="68580" marT="34292" marB="34292" horzOverflow="overflow">
                    <a:lnL>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$10 bill.</a:t>
                      </a:r>
                      <a:endParaRPr kumimoji="0" lang="zh-CN" altLang="en-US" sz="15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92" marB="34292" horzOverflow="overflow">
                    <a:lnL>
                      <a:noFill/>
                    </a:lnL>
                    <a:lnR cap="flat">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extLst>
                  <a:ext uri="{0D108BD9-81ED-4DB2-BD59-A6C34878D82A}">
                    <a16:rowId xmlns:a16="http://schemas.microsoft.com/office/drawing/2014/main" val="10002"/>
                  </a:ext>
                </a:extLst>
              </a:tr>
              <a:tr h="410794">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1" u="none" strike="noStrike" cap="none" normalizeH="0" baseline="0" dirty="0">
                          <a:ln>
                            <a:noFill/>
                          </a:ln>
                          <a:solidFill>
                            <a:schemeClr val="tx1"/>
                          </a:solidFill>
                          <a:effectLst/>
                          <a:latin typeface="Times New Roman" pitchFamily="18" charset="0"/>
                          <a:ea typeface="宋体" pitchFamily="2" charset="-122"/>
                        </a:rPr>
                        <a:t>APPLE</a:t>
                      </a:r>
                    </a:p>
                  </a:txBody>
                  <a:tcPr marL="68580" marR="68580" marT="34292" marB="34292" horzOverflow="overflow">
                    <a:lnL cap="flat">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$50</a:t>
                      </a:r>
                    </a:p>
                  </a:txBody>
                  <a:tcPr marL="68580" marR="68580" marT="34292" marB="34292" horzOverflow="overflow">
                    <a:lnL>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$110</a:t>
                      </a:r>
                      <a:endParaRPr kumimoji="0" lang="zh-CN" altLang="en-US" sz="15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92" marB="34292" horzOverflow="overflow">
                    <a:lnL>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100 mill.</a:t>
                      </a:r>
                    </a:p>
                  </a:txBody>
                  <a:tcPr marL="68580" marR="68580" marT="34292" marB="34292" horzOverflow="overflow">
                    <a:lnL>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$5 bill.</a:t>
                      </a:r>
                      <a:endParaRPr kumimoji="0" lang="zh-CN" altLang="en-US" sz="15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92" marB="34292" horzOverflow="overflow">
                    <a:lnL>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$11 bill.</a:t>
                      </a:r>
                      <a:endParaRPr kumimoji="0" lang="zh-CN" altLang="en-US" sz="15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92" marB="34292" horzOverflow="overflow">
                    <a:lnL>
                      <a:noFill/>
                    </a:lnL>
                    <a:lnR cap="flat">
                      <a:noFill/>
                    </a:lnR>
                    <a:lnT>
                      <a:noFill/>
                    </a:lnT>
                    <a:lnB>
                      <a:noFill/>
                    </a:lnB>
                    <a:lnTlToBr>
                      <a:noFill/>
                    </a:lnTlToBr>
                    <a:lnBlToTr>
                      <a:noFill/>
                    </a:lnBlToTr>
                    <a:solidFill>
                      <a:srgbClr val="8FD3F1"/>
                    </a:solidFill>
                  </a:tcPr>
                </a:tc>
                <a:extLst>
                  <a:ext uri="{0D108BD9-81ED-4DB2-BD59-A6C34878D82A}">
                    <a16:rowId xmlns:a16="http://schemas.microsoft.com/office/drawing/2014/main" val="10003"/>
                  </a:ext>
                </a:extLst>
              </a:tr>
              <a:tr h="377454">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500" b="1" i="0" u="none" strike="noStrike" cap="none" normalizeH="0" baseline="0" dirty="0">
                          <a:ln>
                            <a:noFill/>
                          </a:ln>
                          <a:solidFill>
                            <a:schemeClr val="tx1"/>
                          </a:solidFill>
                          <a:effectLst/>
                          <a:latin typeface="Times New Roman" pitchFamily="18" charset="0"/>
                          <a:ea typeface="宋体" pitchFamily="2" charset="-122"/>
                        </a:rPr>
                        <a:t>总计</a:t>
                      </a:r>
                      <a:endParaRPr kumimoji="0" lang="en-US" altLang="zh-CN" sz="15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34292" marB="34292" horzOverflow="overflow">
                    <a:lnL cap="flat">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zh-CN" altLang="en-US" sz="15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92" marB="34292" horzOverflow="overflow">
                    <a:lnL>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zh-CN" altLang="en-US" sz="15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92" marB="34292" horzOverflow="overflow">
                    <a:lnL>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zh-CN" altLang="en-US" sz="15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92" marB="34292" horzOverflow="overflow">
                    <a:lnL>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a:ln>
                            <a:noFill/>
                          </a:ln>
                          <a:solidFill>
                            <a:schemeClr val="tx1"/>
                          </a:solidFill>
                          <a:effectLst/>
                          <a:latin typeface="Times New Roman" pitchFamily="18" charset="0"/>
                          <a:ea typeface="宋体" pitchFamily="2" charset="-122"/>
                        </a:rPr>
                        <a:t>$25 bill.</a:t>
                      </a:r>
                      <a:endParaRPr kumimoji="0" lang="zh-CN" altLang="en-US" sz="15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92" marB="34292" horzOverflow="overflow">
                    <a:lnL>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500" b="1" i="0" u="none" strike="noStrike" cap="none" normalizeH="0" baseline="0" dirty="0">
                          <a:ln>
                            <a:noFill/>
                          </a:ln>
                          <a:solidFill>
                            <a:schemeClr val="tx1"/>
                          </a:solidFill>
                          <a:effectLst/>
                          <a:latin typeface="Times New Roman" pitchFamily="18" charset="0"/>
                          <a:ea typeface="宋体" pitchFamily="2" charset="-122"/>
                        </a:rPr>
                        <a:t>$21 bill.</a:t>
                      </a:r>
                      <a:endParaRPr kumimoji="0" lang="zh-CN" altLang="en-US" sz="15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34292" marB="34292" horzOverflow="overflow">
                    <a:lnL>
                      <a:noFill/>
                    </a:lnL>
                    <a:lnR cap="flat">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0601511"/>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FB0564A-7B5D-4CAD-9CBA-E6B50B4F5882}"/>
              </a:ext>
            </a:extLst>
          </p:cNvPr>
          <p:cNvGrpSpPr>
            <a:grpSpLocks/>
          </p:cNvGrpSpPr>
          <p:nvPr/>
        </p:nvGrpSpPr>
        <p:grpSpPr bwMode="auto">
          <a:xfrm>
            <a:off x="1656754" y="2226822"/>
            <a:ext cx="5213748" cy="1303735"/>
            <a:chOff x="476" y="1247"/>
            <a:chExt cx="4379" cy="1095"/>
          </a:xfrm>
        </p:grpSpPr>
        <p:grpSp>
          <p:nvGrpSpPr>
            <p:cNvPr id="100401" name="Group 3">
              <a:extLst>
                <a:ext uri="{FF2B5EF4-FFF2-40B4-BE49-F238E27FC236}">
                  <a16:creationId xmlns:a16="http://schemas.microsoft.com/office/drawing/2014/main" id="{22797255-DDDC-45F4-B7EF-F55576105DF1}"/>
                </a:ext>
              </a:extLst>
            </p:cNvPr>
            <p:cNvGrpSpPr>
              <a:grpSpLocks/>
            </p:cNvGrpSpPr>
            <p:nvPr/>
          </p:nvGrpSpPr>
          <p:grpSpPr bwMode="auto">
            <a:xfrm>
              <a:off x="476" y="1247"/>
              <a:ext cx="4379" cy="564"/>
              <a:chOff x="385" y="3024"/>
              <a:chExt cx="4379" cy="564"/>
            </a:xfrm>
          </p:grpSpPr>
          <p:sp>
            <p:nvSpPr>
              <p:cNvPr id="100409" name="Text Box 4">
                <a:extLst>
                  <a:ext uri="{FF2B5EF4-FFF2-40B4-BE49-F238E27FC236}">
                    <a16:creationId xmlns:a16="http://schemas.microsoft.com/office/drawing/2014/main" id="{D5257F84-5887-4690-A750-A3CA26384A81}"/>
                  </a:ext>
                </a:extLst>
              </p:cNvPr>
              <p:cNvSpPr txBox="1">
                <a:spLocks noChangeArrowheads="1"/>
              </p:cNvSpPr>
              <p:nvPr/>
            </p:nvSpPr>
            <p:spPr bwMode="auto">
              <a:xfrm>
                <a:off x="385" y="3158"/>
                <a:ext cx="157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800" b="1">
                    <a:solidFill>
                      <a:srgbClr val="0101FF"/>
                    </a:solidFill>
                    <a:latin typeface="Times New Roman" panose="02020603050405020304" pitchFamily="18" charset="0"/>
                  </a:rPr>
                  <a:t>DJI-Type Index</a:t>
                </a:r>
                <a:r>
                  <a:rPr lang="en-US" altLang="zh-CN" sz="1800" b="1">
                    <a:solidFill>
                      <a:srgbClr val="000000"/>
                    </a:solidFill>
                    <a:latin typeface="Times New Roman" panose="02020603050405020304" pitchFamily="18" charset="0"/>
                  </a:rPr>
                  <a:t>=</a:t>
                </a:r>
              </a:p>
            </p:txBody>
          </p:sp>
          <p:sp>
            <p:nvSpPr>
              <p:cNvPr id="100410" name="Text Box 5">
                <a:extLst>
                  <a:ext uri="{FF2B5EF4-FFF2-40B4-BE49-F238E27FC236}">
                    <a16:creationId xmlns:a16="http://schemas.microsoft.com/office/drawing/2014/main" id="{9BE29241-BB86-4C32-BAB4-96638BF5B8DF}"/>
                  </a:ext>
                </a:extLst>
              </p:cNvPr>
              <p:cNvSpPr txBox="1">
                <a:spLocks noChangeArrowheads="1"/>
              </p:cNvSpPr>
              <p:nvPr/>
            </p:nvSpPr>
            <p:spPr bwMode="auto">
              <a:xfrm>
                <a:off x="2260" y="3024"/>
                <a:ext cx="14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latin typeface="Times New Roman" panose="02020603050405020304" pitchFamily="18" charset="0"/>
                  </a:rPr>
                  <a:t>当前股票平均价格</a:t>
                </a:r>
                <a:endParaRPr lang="en-US" altLang="zh-CN" sz="1500">
                  <a:solidFill>
                    <a:srgbClr val="000000"/>
                  </a:solidFill>
                  <a:latin typeface="Times New Roman" panose="02020603050405020304" pitchFamily="18" charset="0"/>
                </a:endParaRPr>
              </a:p>
            </p:txBody>
          </p:sp>
          <p:sp>
            <p:nvSpPr>
              <p:cNvPr id="100411" name="Text Box 6">
                <a:extLst>
                  <a:ext uri="{FF2B5EF4-FFF2-40B4-BE49-F238E27FC236}">
                    <a16:creationId xmlns:a16="http://schemas.microsoft.com/office/drawing/2014/main" id="{119C6FA5-34B2-434C-976F-AA479FE1D717}"/>
                  </a:ext>
                </a:extLst>
              </p:cNvPr>
              <p:cNvSpPr txBox="1">
                <a:spLocks noChangeArrowheads="1"/>
              </p:cNvSpPr>
              <p:nvPr/>
            </p:nvSpPr>
            <p:spPr bwMode="auto">
              <a:xfrm>
                <a:off x="2295" y="3317"/>
                <a:ext cx="14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latin typeface="Times New Roman" panose="02020603050405020304" pitchFamily="18" charset="0"/>
                  </a:rPr>
                  <a:t>基期年的平均股价</a:t>
                </a:r>
                <a:endParaRPr lang="en-US" altLang="zh-CN" sz="1500">
                  <a:solidFill>
                    <a:srgbClr val="000000"/>
                  </a:solidFill>
                  <a:latin typeface="Times New Roman" panose="02020603050405020304" pitchFamily="18" charset="0"/>
                </a:endParaRPr>
              </a:p>
            </p:txBody>
          </p:sp>
          <p:sp>
            <p:nvSpPr>
              <p:cNvPr id="100412" name="Line 7">
                <a:extLst>
                  <a:ext uri="{FF2B5EF4-FFF2-40B4-BE49-F238E27FC236}">
                    <a16:creationId xmlns:a16="http://schemas.microsoft.com/office/drawing/2014/main" id="{B6C08419-6FF0-4394-AFDD-62892855D21C}"/>
                  </a:ext>
                </a:extLst>
              </p:cNvPr>
              <p:cNvSpPr>
                <a:spLocks noChangeShapeType="1"/>
              </p:cNvSpPr>
              <p:nvPr/>
            </p:nvSpPr>
            <p:spPr bwMode="auto">
              <a:xfrm>
                <a:off x="1882" y="3294"/>
                <a:ext cx="2359"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100413" name="Text Box 8">
                <a:extLst>
                  <a:ext uri="{FF2B5EF4-FFF2-40B4-BE49-F238E27FC236}">
                    <a16:creationId xmlns:a16="http://schemas.microsoft.com/office/drawing/2014/main" id="{CE026B99-CACF-4977-B189-FD7FD21F9F49}"/>
                  </a:ext>
                </a:extLst>
              </p:cNvPr>
              <p:cNvSpPr txBox="1">
                <a:spLocks noChangeArrowheads="1"/>
              </p:cNvSpPr>
              <p:nvPr/>
            </p:nvSpPr>
            <p:spPr bwMode="auto">
              <a:xfrm>
                <a:off x="4205" y="3185"/>
                <a:ext cx="55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b="1">
                    <a:solidFill>
                      <a:srgbClr val="FF00FF"/>
                    </a:solidFill>
                    <a:latin typeface="Times New Roman" panose="02020603050405020304" pitchFamily="18" charset="0"/>
                  </a:rPr>
                  <a:t>*基点</a:t>
                </a:r>
                <a:endParaRPr lang="en-US" altLang="zh-CN" sz="1500" b="1">
                  <a:solidFill>
                    <a:srgbClr val="FF00FF"/>
                  </a:solidFill>
                  <a:latin typeface="Times New Roman" panose="02020603050405020304" pitchFamily="18" charset="0"/>
                </a:endParaRPr>
              </a:p>
            </p:txBody>
          </p:sp>
        </p:grpSp>
        <p:grpSp>
          <p:nvGrpSpPr>
            <p:cNvPr id="100402" name="Group 9">
              <a:extLst>
                <a:ext uri="{FF2B5EF4-FFF2-40B4-BE49-F238E27FC236}">
                  <a16:creationId xmlns:a16="http://schemas.microsoft.com/office/drawing/2014/main" id="{5C96842E-A872-43A3-8845-C059B67C8B9C}"/>
                </a:ext>
              </a:extLst>
            </p:cNvPr>
            <p:cNvGrpSpPr>
              <a:grpSpLocks/>
            </p:cNvGrpSpPr>
            <p:nvPr/>
          </p:nvGrpSpPr>
          <p:grpSpPr bwMode="auto">
            <a:xfrm>
              <a:off x="1791" y="1797"/>
              <a:ext cx="2215" cy="545"/>
              <a:chOff x="1782" y="1706"/>
              <a:chExt cx="2215" cy="545"/>
            </a:xfrm>
          </p:grpSpPr>
          <p:sp>
            <p:nvSpPr>
              <p:cNvPr id="100403" name="Text Box 10">
                <a:extLst>
                  <a:ext uri="{FF2B5EF4-FFF2-40B4-BE49-F238E27FC236}">
                    <a16:creationId xmlns:a16="http://schemas.microsoft.com/office/drawing/2014/main" id="{71D2C2F4-5D2F-4D49-ACD8-21DCF6AAD2D0}"/>
                  </a:ext>
                </a:extLst>
              </p:cNvPr>
              <p:cNvSpPr txBox="1">
                <a:spLocks noChangeArrowheads="1"/>
              </p:cNvSpPr>
              <p:nvPr/>
            </p:nvSpPr>
            <p:spPr bwMode="auto">
              <a:xfrm>
                <a:off x="1782" y="1824"/>
                <a:ext cx="26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800" b="1">
                    <a:solidFill>
                      <a:srgbClr val="000000"/>
                    </a:solidFill>
                    <a:latin typeface="Times New Roman" panose="02020603050405020304" pitchFamily="18" charset="0"/>
                  </a:rPr>
                  <a:t>=</a:t>
                </a:r>
              </a:p>
            </p:txBody>
          </p:sp>
          <p:sp>
            <p:nvSpPr>
              <p:cNvPr id="100404" name="Text Box 11">
                <a:extLst>
                  <a:ext uri="{FF2B5EF4-FFF2-40B4-BE49-F238E27FC236}">
                    <a16:creationId xmlns:a16="http://schemas.microsoft.com/office/drawing/2014/main" id="{693F8C1D-43C3-4874-B7AB-05A2FFEABB17}"/>
                  </a:ext>
                </a:extLst>
              </p:cNvPr>
              <p:cNvSpPr txBox="1">
                <a:spLocks noChangeArrowheads="1"/>
              </p:cNvSpPr>
              <p:nvPr/>
            </p:nvSpPr>
            <p:spPr bwMode="auto">
              <a:xfrm>
                <a:off x="2018" y="1706"/>
                <a:ext cx="87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a:solidFill>
                      <a:srgbClr val="000000"/>
                    </a:solidFill>
                    <a:latin typeface="Times New Roman" panose="02020603050405020304" pitchFamily="18" charset="0"/>
                  </a:rPr>
                  <a:t>(50+110)/2</a:t>
                </a:r>
              </a:p>
            </p:txBody>
          </p:sp>
          <p:sp>
            <p:nvSpPr>
              <p:cNvPr id="100405" name="Text Box 12">
                <a:extLst>
                  <a:ext uri="{FF2B5EF4-FFF2-40B4-BE49-F238E27FC236}">
                    <a16:creationId xmlns:a16="http://schemas.microsoft.com/office/drawing/2014/main" id="{4F9D904D-66A2-4907-B575-2D110D578462}"/>
                  </a:ext>
                </a:extLst>
              </p:cNvPr>
              <p:cNvSpPr txBox="1">
                <a:spLocks noChangeArrowheads="1"/>
              </p:cNvSpPr>
              <p:nvPr/>
            </p:nvSpPr>
            <p:spPr bwMode="auto">
              <a:xfrm>
                <a:off x="1999" y="1980"/>
                <a:ext cx="88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a:solidFill>
                      <a:srgbClr val="000000"/>
                    </a:solidFill>
                    <a:latin typeface="Times New Roman" panose="02020603050405020304" pitchFamily="18" charset="0"/>
                  </a:rPr>
                  <a:t>(100+50)/2</a:t>
                </a:r>
              </a:p>
            </p:txBody>
          </p:sp>
          <p:sp>
            <p:nvSpPr>
              <p:cNvPr id="100406" name="Line 13">
                <a:extLst>
                  <a:ext uri="{FF2B5EF4-FFF2-40B4-BE49-F238E27FC236}">
                    <a16:creationId xmlns:a16="http://schemas.microsoft.com/office/drawing/2014/main" id="{A58F6A86-A769-4DDE-8FD0-CCFD687ED3C0}"/>
                  </a:ext>
                </a:extLst>
              </p:cNvPr>
              <p:cNvSpPr>
                <a:spLocks noChangeShapeType="1"/>
              </p:cNvSpPr>
              <p:nvPr/>
            </p:nvSpPr>
            <p:spPr bwMode="auto">
              <a:xfrm flipV="1">
                <a:off x="1973" y="1966"/>
                <a:ext cx="861" cy="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100407" name="Text Box 14">
                <a:extLst>
                  <a:ext uri="{FF2B5EF4-FFF2-40B4-BE49-F238E27FC236}">
                    <a16:creationId xmlns:a16="http://schemas.microsoft.com/office/drawing/2014/main" id="{0B78052B-C444-4857-969C-BEB7D0359765}"/>
                  </a:ext>
                </a:extLst>
              </p:cNvPr>
              <p:cNvSpPr txBox="1">
                <a:spLocks noChangeArrowheads="1"/>
              </p:cNvSpPr>
              <p:nvPr/>
            </p:nvSpPr>
            <p:spPr bwMode="auto">
              <a:xfrm>
                <a:off x="2808" y="1851"/>
                <a:ext cx="47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b="1">
                    <a:solidFill>
                      <a:srgbClr val="FF00FF"/>
                    </a:solidFill>
                    <a:latin typeface="Times New Roman" panose="02020603050405020304" pitchFamily="18" charset="0"/>
                  </a:rPr>
                  <a:t>*</a:t>
                </a:r>
                <a:r>
                  <a:rPr lang="en-US" altLang="zh-CN" sz="1500" b="1">
                    <a:solidFill>
                      <a:srgbClr val="FF00FF"/>
                    </a:solidFill>
                    <a:latin typeface="Times New Roman" panose="02020603050405020304" pitchFamily="18" charset="0"/>
                  </a:rPr>
                  <a:t>100</a:t>
                </a:r>
              </a:p>
            </p:txBody>
          </p:sp>
          <p:sp>
            <p:nvSpPr>
              <p:cNvPr id="100408" name="Text Box 15">
                <a:extLst>
                  <a:ext uri="{FF2B5EF4-FFF2-40B4-BE49-F238E27FC236}">
                    <a16:creationId xmlns:a16="http://schemas.microsoft.com/office/drawing/2014/main" id="{E8315200-533B-44D0-ACD4-F1A7A4687DA3}"/>
                  </a:ext>
                </a:extLst>
              </p:cNvPr>
              <p:cNvSpPr txBox="1">
                <a:spLocks noChangeArrowheads="1"/>
              </p:cNvSpPr>
              <p:nvPr/>
            </p:nvSpPr>
            <p:spPr bwMode="auto">
              <a:xfrm>
                <a:off x="3198" y="1842"/>
                <a:ext cx="79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800" b="1">
                    <a:solidFill>
                      <a:srgbClr val="000000"/>
                    </a:solidFill>
                    <a:latin typeface="Times New Roman" panose="02020603050405020304" pitchFamily="18" charset="0"/>
                  </a:rPr>
                  <a:t>=106.67</a:t>
                </a:r>
              </a:p>
            </p:txBody>
          </p:sp>
        </p:grpSp>
      </p:grpSp>
      <p:grpSp>
        <p:nvGrpSpPr>
          <p:cNvPr id="5" name="Group 16">
            <a:extLst>
              <a:ext uri="{FF2B5EF4-FFF2-40B4-BE49-F238E27FC236}">
                <a16:creationId xmlns:a16="http://schemas.microsoft.com/office/drawing/2014/main" id="{2D7349D0-74C2-42B4-BB2B-D9B5F3C0F9A7}"/>
              </a:ext>
            </a:extLst>
          </p:cNvPr>
          <p:cNvGrpSpPr>
            <a:grpSpLocks/>
          </p:cNvGrpSpPr>
          <p:nvPr/>
        </p:nvGrpSpPr>
        <p:grpSpPr bwMode="auto">
          <a:xfrm>
            <a:off x="1467446" y="3549953"/>
            <a:ext cx="5778104" cy="1765697"/>
            <a:chOff x="340" y="1849"/>
            <a:chExt cx="4853" cy="1483"/>
          </a:xfrm>
        </p:grpSpPr>
        <p:grpSp>
          <p:nvGrpSpPr>
            <p:cNvPr id="100387" name="Group 17">
              <a:extLst>
                <a:ext uri="{FF2B5EF4-FFF2-40B4-BE49-F238E27FC236}">
                  <a16:creationId xmlns:a16="http://schemas.microsoft.com/office/drawing/2014/main" id="{A4BBC0E7-2B9D-496E-8FC8-B3B62A7E8AE3}"/>
                </a:ext>
              </a:extLst>
            </p:cNvPr>
            <p:cNvGrpSpPr>
              <a:grpSpLocks/>
            </p:cNvGrpSpPr>
            <p:nvPr/>
          </p:nvGrpSpPr>
          <p:grpSpPr bwMode="auto">
            <a:xfrm>
              <a:off x="340" y="1849"/>
              <a:ext cx="4853" cy="1082"/>
              <a:chOff x="484" y="2122"/>
              <a:chExt cx="4853" cy="1082"/>
            </a:xfrm>
          </p:grpSpPr>
          <p:sp>
            <p:nvSpPr>
              <p:cNvPr id="100390" name="Text Box 18">
                <a:extLst>
                  <a:ext uri="{FF2B5EF4-FFF2-40B4-BE49-F238E27FC236}">
                    <a16:creationId xmlns:a16="http://schemas.microsoft.com/office/drawing/2014/main" id="{50AA846E-344F-460A-9DB8-70BBF1627E52}"/>
                  </a:ext>
                </a:extLst>
              </p:cNvPr>
              <p:cNvSpPr txBox="1">
                <a:spLocks noChangeArrowheads="1"/>
              </p:cNvSpPr>
              <p:nvPr/>
            </p:nvSpPr>
            <p:spPr bwMode="auto">
              <a:xfrm>
                <a:off x="484" y="2241"/>
                <a:ext cx="164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800" b="1" dirty="0">
                    <a:solidFill>
                      <a:srgbClr val="0101FF"/>
                    </a:solidFill>
                    <a:latin typeface="Times New Roman" panose="02020603050405020304" pitchFamily="18" charset="0"/>
                  </a:rPr>
                  <a:t>S&amp;P-Type Index</a:t>
                </a:r>
                <a:r>
                  <a:rPr lang="en-US" altLang="zh-CN" sz="1800" b="1" dirty="0">
                    <a:solidFill>
                      <a:srgbClr val="000000"/>
                    </a:solidFill>
                    <a:latin typeface="Times New Roman" panose="02020603050405020304" pitchFamily="18" charset="0"/>
                  </a:rPr>
                  <a:t>=</a:t>
                </a:r>
              </a:p>
            </p:txBody>
          </p:sp>
          <p:sp>
            <p:nvSpPr>
              <p:cNvPr id="100391" name="Text Box 19">
                <a:extLst>
                  <a:ext uri="{FF2B5EF4-FFF2-40B4-BE49-F238E27FC236}">
                    <a16:creationId xmlns:a16="http://schemas.microsoft.com/office/drawing/2014/main" id="{D6D3A9C5-90A5-4734-86AE-90C5AD0922C4}"/>
                  </a:ext>
                </a:extLst>
              </p:cNvPr>
              <p:cNvSpPr txBox="1">
                <a:spLocks noChangeArrowheads="1"/>
              </p:cNvSpPr>
              <p:nvPr/>
            </p:nvSpPr>
            <p:spPr bwMode="auto">
              <a:xfrm>
                <a:off x="3479" y="2122"/>
                <a:ext cx="110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a:solidFill>
                      <a:srgbClr val="000000"/>
                    </a:solidFill>
                    <a:latin typeface="Times New Roman" panose="02020603050405020304" pitchFamily="18" charset="0"/>
                  </a:rPr>
                  <a:t>IBM</a:t>
                </a:r>
                <a:r>
                  <a:rPr lang="zh-CN" altLang="en-US" sz="1500">
                    <a:solidFill>
                      <a:srgbClr val="000000"/>
                    </a:solidFill>
                    <a:latin typeface="Times New Roman" panose="02020603050405020304" pitchFamily="18" charset="0"/>
                  </a:rPr>
                  <a:t>当前股价</a:t>
                </a:r>
                <a:endParaRPr lang="en-US" altLang="zh-CN" sz="1500">
                  <a:solidFill>
                    <a:srgbClr val="000000"/>
                  </a:solidFill>
                  <a:latin typeface="Times New Roman" panose="02020603050405020304" pitchFamily="18" charset="0"/>
                </a:endParaRPr>
              </a:p>
            </p:txBody>
          </p:sp>
          <p:sp>
            <p:nvSpPr>
              <p:cNvPr id="100392" name="Text Box 20">
                <a:extLst>
                  <a:ext uri="{FF2B5EF4-FFF2-40B4-BE49-F238E27FC236}">
                    <a16:creationId xmlns:a16="http://schemas.microsoft.com/office/drawing/2014/main" id="{622BA807-6E0B-485A-89E8-442884B7AB39}"/>
                  </a:ext>
                </a:extLst>
              </p:cNvPr>
              <p:cNvSpPr txBox="1">
                <a:spLocks noChangeArrowheads="1"/>
              </p:cNvSpPr>
              <p:nvPr/>
            </p:nvSpPr>
            <p:spPr bwMode="auto">
              <a:xfrm>
                <a:off x="3403" y="2402"/>
                <a:ext cx="126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a:solidFill>
                      <a:srgbClr val="000000"/>
                    </a:solidFill>
                    <a:latin typeface="Times New Roman" panose="02020603050405020304" pitchFamily="18" charset="0"/>
                  </a:rPr>
                  <a:t>IBM</a:t>
                </a:r>
                <a:r>
                  <a:rPr lang="zh-CN" altLang="en-US" sz="1500">
                    <a:solidFill>
                      <a:srgbClr val="000000"/>
                    </a:solidFill>
                    <a:latin typeface="Times New Roman" panose="02020603050405020304" pitchFamily="18" charset="0"/>
                  </a:rPr>
                  <a:t>基准年股价</a:t>
                </a:r>
                <a:endParaRPr lang="en-US" altLang="zh-CN" sz="1500">
                  <a:solidFill>
                    <a:srgbClr val="000000"/>
                  </a:solidFill>
                  <a:latin typeface="Times New Roman" panose="02020603050405020304" pitchFamily="18" charset="0"/>
                </a:endParaRPr>
              </a:p>
            </p:txBody>
          </p:sp>
          <p:sp>
            <p:nvSpPr>
              <p:cNvPr id="100393" name="Line 21">
                <a:extLst>
                  <a:ext uri="{FF2B5EF4-FFF2-40B4-BE49-F238E27FC236}">
                    <a16:creationId xmlns:a16="http://schemas.microsoft.com/office/drawing/2014/main" id="{CAACD8E6-83F8-4448-A227-EDB8EA8AB8C7}"/>
                  </a:ext>
                </a:extLst>
              </p:cNvPr>
              <p:cNvSpPr>
                <a:spLocks noChangeShapeType="1"/>
              </p:cNvSpPr>
              <p:nvPr/>
            </p:nvSpPr>
            <p:spPr bwMode="auto">
              <a:xfrm flipV="1">
                <a:off x="3277" y="2379"/>
                <a:ext cx="1588"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100394" name="Text Box 22">
                <a:extLst>
                  <a:ext uri="{FF2B5EF4-FFF2-40B4-BE49-F238E27FC236}">
                    <a16:creationId xmlns:a16="http://schemas.microsoft.com/office/drawing/2014/main" id="{CB32DB29-EFA6-4129-B803-08A5741FA1E3}"/>
                  </a:ext>
                </a:extLst>
              </p:cNvPr>
              <p:cNvSpPr txBox="1">
                <a:spLocks noChangeArrowheads="1"/>
              </p:cNvSpPr>
              <p:nvPr/>
            </p:nvSpPr>
            <p:spPr bwMode="auto">
              <a:xfrm>
                <a:off x="4778" y="2796"/>
                <a:ext cx="55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b="1">
                    <a:solidFill>
                      <a:srgbClr val="FF00FF"/>
                    </a:solidFill>
                    <a:latin typeface="Times New Roman" panose="02020603050405020304" pitchFamily="18" charset="0"/>
                  </a:rPr>
                  <a:t>*基点</a:t>
                </a:r>
                <a:endParaRPr lang="en-US" altLang="zh-CN" sz="1500" b="1">
                  <a:solidFill>
                    <a:srgbClr val="FF00FF"/>
                  </a:solidFill>
                  <a:latin typeface="Times New Roman" panose="02020603050405020304" pitchFamily="18" charset="0"/>
                </a:endParaRPr>
              </a:p>
            </p:txBody>
          </p:sp>
          <p:sp>
            <p:nvSpPr>
              <p:cNvPr id="100395" name="Text Box 23">
                <a:extLst>
                  <a:ext uri="{FF2B5EF4-FFF2-40B4-BE49-F238E27FC236}">
                    <a16:creationId xmlns:a16="http://schemas.microsoft.com/office/drawing/2014/main" id="{C6040148-51F7-4A98-83E1-DC1A07B695F5}"/>
                  </a:ext>
                </a:extLst>
              </p:cNvPr>
              <p:cNvSpPr txBox="1">
                <a:spLocks noChangeArrowheads="1"/>
              </p:cNvSpPr>
              <p:nvPr/>
            </p:nvSpPr>
            <p:spPr bwMode="auto">
              <a:xfrm>
                <a:off x="2196" y="2167"/>
                <a:ext cx="1138"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b="1">
                    <a:solidFill>
                      <a:srgbClr val="000000"/>
                    </a:solidFill>
                    <a:latin typeface="Times New Roman" panose="02020603050405020304" pitchFamily="18" charset="0"/>
                  </a:rPr>
                  <a:t>(  </a:t>
                </a:r>
                <a:r>
                  <a:rPr lang="en-US" altLang="zh-CN" sz="1500" b="1">
                    <a:solidFill>
                      <a:srgbClr val="000000"/>
                    </a:solidFill>
                    <a:latin typeface="Times New Roman" panose="02020603050405020304" pitchFamily="18" charset="0"/>
                  </a:rPr>
                  <a:t>IBM</a:t>
                </a:r>
                <a:r>
                  <a:rPr lang="zh-CN" altLang="en-US" sz="1500" b="1">
                    <a:solidFill>
                      <a:srgbClr val="000000"/>
                    </a:solidFill>
                    <a:latin typeface="Times New Roman" panose="02020603050405020304" pitchFamily="18" charset="0"/>
                  </a:rPr>
                  <a:t>权重 </a:t>
                </a:r>
                <a:r>
                  <a:rPr lang="en-US" altLang="zh-CN" sz="1500" b="1">
                    <a:solidFill>
                      <a:srgbClr val="000000"/>
                    </a:solidFill>
                    <a:latin typeface="Times New Roman" panose="02020603050405020304" pitchFamily="18" charset="0"/>
                  </a:rPr>
                  <a:t>*</a:t>
                </a:r>
              </a:p>
            </p:txBody>
          </p:sp>
          <p:sp>
            <p:nvSpPr>
              <p:cNvPr id="100396" name="Text Box 24">
                <a:extLst>
                  <a:ext uri="{FF2B5EF4-FFF2-40B4-BE49-F238E27FC236}">
                    <a16:creationId xmlns:a16="http://schemas.microsoft.com/office/drawing/2014/main" id="{05671708-CC1E-44F7-AEDC-5F6E8F5F34ED}"/>
                  </a:ext>
                </a:extLst>
              </p:cNvPr>
              <p:cNvSpPr txBox="1">
                <a:spLocks noChangeArrowheads="1"/>
              </p:cNvSpPr>
              <p:nvPr/>
            </p:nvSpPr>
            <p:spPr bwMode="auto">
              <a:xfrm>
                <a:off x="3403" y="2639"/>
                <a:ext cx="109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a:solidFill>
                      <a:srgbClr val="000000"/>
                    </a:solidFill>
                    <a:latin typeface="Times New Roman" panose="02020603050405020304" pitchFamily="18" charset="0"/>
                  </a:rPr>
                  <a:t>APP</a:t>
                </a:r>
                <a:r>
                  <a:rPr lang="zh-CN" altLang="en-US" sz="1500">
                    <a:solidFill>
                      <a:srgbClr val="000000"/>
                    </a:solidFill>
                    <a:latin typeface="Times New Roman" panose="02020603050405020304" pitchFamily="18" charset="0"/>
                  </a:rPr>
                  <a:t>当前股价</a:t>
                </a:r>
                <a:endParaRPr lang="en-US" altLang="zh-CN" sz="1500">
                  <a:solidFill>
                    <a:srgbClr val="000000"/>
                  </a:solidFill>
                  <a:latin typeface="Times New Roman" panose="02020603050405020304" pitchFamily="18" charset="0"/>
                </a:endParaRPr>
              </a:p>
            </p:txBody>
          </p:sp>
          <p:sp>
            <p:nvSpPr>
              <p:cNvPr id="100397" name="Text Box 25">
                <a:extLst>
                  <a:ext uri="{FF2B5EF4-FFF2-40B4-BE49-F238E27FC236}">
                    <a16:creationId xmlns:a16="http://schemas.microsoft.com/office/drawing/2014/main" id="{2B175131-6CA2-4CE0-95C8-5C920D06EFD6}"/>
                  </a:ext>
                </a:extLst>
              </p:cNvPr>
              <p:cNvSpPr txBox="1">
                <a:spLocks noChangeArrowheads="1"/>
              </p:cNvSpPr>
              <p:nvPr/>
            </p:nvSpPr>
            <p:spPr bwMode="auto">
              <a:xfrm>
                <a:off x="3297" y="2933"/>
                <a:ext cx="12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a:solidFill>
                      <a:srgbClr val="000000"/>
                    </a:solidFill>
                    <a:latin typeface="Times New Roman" panose="02020603050405020304" pitchFamily="18" charset="0"/>
                  </a:rPr>
                  <a:t>APP</a:t>
                </a:r>
                <a:r>
                  <a:rPr lang="zh-CN" altLang="en-US" sz="1500">
                    <a:solidFill>
                      <a:srgbClr val="000000"/>
                    </a:solidFill>
                    <a:latin typeface="Times New Roman" panose="02020603050405020304" pitchFamily="18" charset="0"/>
                  </a:rPr>
                  <a:t>基准年股价</a:t>
                </a:r>
                <a:endParaRPr lang="en-US" altLang="zh-CN" sz="1500">
                  <a:solidFill>
                    <a:srgbClr val="000000"/>
                  </a:solidFill>
                  <a:latin typeface="Times New Roman" panose="02020603050405020304" pitchFamily="18" charset="0"/>
                </a:endParaRPr>
              </a:p>
            </p:txBody>
          </p:sp>
          <p:sp>
            <p:nvSpPr>
              <p:cNvPr id="100398" name="Line 26">
                <a:extLst>
                  <a:ext uri="{FF2B5EF4-FFF2-40B4-BE49-F238E27FC236}">
                    <a16:creationId xmlns:a16="http://schemas.microsoft.com/office/drawing/2014/main" id="{F5684E0B-4CF4-4043-96E4-4D4DF3E95EBB}"/>
                  </a:ext>
                </a:extLst>
              </p:cNvPr>
              <p:cNvSpPr>
                <a:spLocks noChangeShapeType="1"/>
              </p:cNvSpPr>
              <p:nvPr/>
            </p:nvSpPr>
            <p:spPr bwMode="auto">
              <a:xfrm flipV="1">
                <a:off x="3064" y="2923"/>
                <a:ext cx="1588"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ZapfDingbats"/>
                  <a:ea typeface="宋体" panose="02010600030101010101" pitchFamily="2" charset="-122"/>
                </a:endParaRPr>
              </a:p>
            </p:txBody>
          </p:sp>
          <p:sp>
            <p:nvSpPr>
              <p:cNvPr id="100399" name="Text Box 27">
                <a:extLst>
                  <a:ext uri="{FF2B5EF4-FFF2-40B4-BE49-F238E27FC236}">
                    <a16:creationId xmlns:a16="http://schemas.microsoft.com/office/drawing/2014/main" id="{63107F33-5850-4620-9D5A-13B24E854E9E}"/>
                  </a:ext>
                </a:extLst>
              </p:cNvPr>
              <p:cNvSpPr txBox="1">
                <a:spLocks noChangeArrowheads="1"/>
              </p:cNvSpPr>
              <p:nvPr/>
            </p:nvSpPr>
            <p:spPr bwMode="auto">
              <a:xfrm>
                <a:off x="1998" y="2797"/>
                <a:ext cx="103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b="1">
                    <a:solidFill>
                      <a:srgbClr val="000000"/>
                    </a:solidFill>
                    <a:latin typeface="Times New Roman" panose="02020603050405020304" pitchFamily="18" charset="0"/>
                  </a:rPr>
                  <a:t>+ APP</a:t>
                </a:r>
                <a:r>
                  <a:rPr lang="zh-CN" altLang="en-US" sz="1500" b="1">
                    <a:solidFill>
                      <a:srgbClr val="000000"/>
                    </a:solidFill>
                    <a:latin typeface="Times New Roman" panose="02020603050405020304" pitchFamily="18" charset="0"/>
                  </a:rPr>
                  <a:t>权重 </a:t>
                </a:r>
                <a:r>
                  <a:rPr lang="en-US" altLang="zh-CN" sz="1500" b="1">
                    <a:solidFill>
                      <a:srgbClr val="000000"/>
                    </a:solidFill>
                    <a:latin typeface="Times New Roman" panose="02020603050405020304" pitchFamily="18" charset="0"/>
                  </a:rPr>
                  <a:t>*</a:t>
                </a:r>
              </a:p>
            </p:txBody>
          </p:sp>
          <p:sp>
            <p:nvSpPr>
              <p:cNvPr id="100400" name="Text Box 28">
                <a:extLst>
                  <a:ext uri="{FF2B5EF4-FFF2-40B4-BE49-F238E27FC236}">
                    <a16:creationId xmlns:a16="http://schemas.microsoft.com/office/drawing/2014/main" id="{582F994F-23E5-4129-9CA5-A318E7EB01AE}"/>
                  </a:ext>
                </a:extLst>
              </p:cNvPr>
              <p:cNvSpPr txBox="1">
                <a:spLocks noChangeArrowheads="1"/>
              </p:cNvSpPr>
              <p:nvPr/>
            </p:nvSpPr>
            <p:spPr bwMode="auto">
              <a:xfrm>
                <a:off x="4672" y="2702"/>
                <a:ext cx="24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b="1">
                    <a:solidFill>
                      <a:srgbClr val="000000"/>
                    </a:solidFill>
                    <a:latin typeface="Times New Roman" panose="02020603050405020304" pitchFamily="18" charset="0"/>
                  </a:rPr>
                  <a:t>)</a:t>
                </a:r>
              </a:p>
            </p:txBody>
          </p:sp>
        </p:grpSp>
        <p:sp>
          <p:nvSpPr>
            <p:cNvPr id="100388" name="Text Box 29">
              <a:extLst>
                <a:ext uri="{FF2B5EF4-FFF2-40B4-BE49-F238E27FC236}">
                  <a16:creationId xmlns:a16="http://schemas.microsoft.com/office/drawing/2014/main" id="{A8E33A9C-C840-4C9E-93E0-6DC84CA6D6FF}"/>
                </a:ext>
              </a:extLst>
            </p:cNvPr>
            <p:cNvSpPr txBox="1">
              <a:spLocks noChangeArrowheads="1"/>
            </p:cNvSpPr>
            <p:nvPr/>
          </p:nvSpPr>
          <p:spPr bwMode="auto">
            <a:xfrm>
              <a:off x="1565" y="3022"/>
              <a:ext cx="26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800" b="1">
                  <a:solidFill>
                    <a:srgbClr val="000000"/>
                  </a:solidFill>
                  <a:latin typeface="Times New Roman" panose="02020603050405020304" pitchFamily="18" charset="0"/>
                </a:rPr>
                <a:t>=</a:t>
              </a:r>
            </a:p>
          </p:txBody>
        </p:sp>
        <p:sp>
          <p:nvSpPr>
            <p:cNvPr id="100389" name="Text Box 30">
              <a:extLst>
                <a:ext uri="{FF2B5EF4-FFF2-40B4-BE49-F238E27FC236}">
                  <a16:creationId xmlns:a16="http://schemas.microsoft.com/office/drawing/2014/main" id="{49B006D8-2328-499D-8404-09EE5118DAAB}"/>
                </a:ext>
              </a:extLst>
            </p:cNvPr>
            <p:cNvSpPr txBox="1">
              <a:spLocks noChangeArrowheads="1"/>
            </p:cNvSpPr>
            <p:nvPr/>
          </p:nvSpPr>
          <p:spPr bwMode="auto">
            <a:xfrm>
              <a:off x="1746" y="3022"/>
              <a:ext cx="268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sz="1500" b="1">
                  <a:solidFill>
                    <a:srgbClr val="000000"/>
                  </a:solidFill>
                  <a:latin typeface="Times New Roman" panose="02020603050405020304" pitchFamily="18" charset="0"/>
                </a:rPr>
                <a:t>(20/25*50/100+5/25*110/50)*</a:t>
              </a:r>
              <a:r>
                <a:rPr lang="en-US" altLang="zh-CN" sz="1500" b="1">
                  <a:solidFill>
                    <a:srgbClr val="FF00FF"/>
                  </a:solidFill>
                  <a:latin typeface="Times New Roman" panose="02020603050405020304" pitchFamily="18" charset="0"/>
                </a:rPr>
                <a:t>100</a:t>
              </a:r>
              <a:r>
                <a:rPr lang="en-US" altLang="zh-CN" sz="1800" b="1">
                  <a:solidFill>
                    <a:srgbClr val="000000"/>
                  </a:solidFill>
                  <a:latin typeface="Times New Roman" panose="02020603050405020304" pitchFamily="18" charset="0"/>
                </a:rPr>
                <a:t>=84</a:t>
              </a:r>
            </a:p>
          </p:txBody>
        </p:sp>
      </p:grpSp>
      <p:graphicFrame>
        <p:nvGraphicFramePr>
          <p:cNvPr id="602143" name="Group 31">
            <a:extLst>
              <a:ext uri="{FF2B5EF4-FFF2-40B4-BE49-F238E27FC236}">
                <a16:creationId xmlns:a16="http://schemas.microsoft.com/office/drawing/2014/main" id="{7A2DCF0A-587F-4094-A5EE-B87157A13135}"/>
              </a:ext>
            </a:extLst>
          </p:cNvPr>
          <p:cNvGraphicFramePr>
            <a:graphicFrameLocks noGrp="1"/>
          </p:cNvGraphicFramePr>
          <p:nvPr>
            <p:ph/>
            <p:extLst>
              <p:ext uri="{D42A27DB-BD31-4B8C-83A1-F6EECF244321}">
                <p14:modId xmlns:p14="http://schemas.microsoft.com/office/powerpoint/2010/main" val="505126200"/>
              </p:ext>
            </p:extLst>
          </p:nvPr>
        </p:nvGraphicFramePr>
        <p:xfrm>
          <a:off x="1547813" y="413513"/>
          <a:ext cx="5617370" cy="1665322"/>
        </p:xfrm>
        <a:graphic>
          <a:graphicData uri="http://schemas.openxmlformats.org/drawingml/2006/table">
            <a:tbl>
              <a:tblPr/>
              <a:tblGrid>
                <a:gridCol w="1103710">
                  <a:extLst>
                    <a:ext uri="{9D8B030D-6E8A-4147-A177-3AD203B41FA5}">
                      <a16:colId xmlns:a16="http://schemas.microsoft.com/office/drawing/2014/main" val="20000"/>
                    </a:ext>
                  </a:extLst>
                </a:gridCol>
                <a:gridCol w="903684">
                  <a:extLst>
                    <a:ext uri="{9D8B030D-6E8A-4147-A177-3AD203B41FA5}">
                      <a16:colId xmlns:a16="http://schemas.microsoft.com/office/drawing/2014/main" val="20001"/>
                    </a:ext>
                  </a:extLst>
                </a:gridCol>
                <a:gridCol w="902494">
                  <a:extLst>
                    <a:ext uri="{9D8B030D-6E8A-4147-A177-3AD203B41FA5}">
                      <a16:colId xmlns:a16="http://schemas.microsoft.com/office/drawing/2014/main" val="20002"/>
                    </a:ext>
                  </a:extLst>
                </a:gridCol>
                <a:gridCol w="902494">
                  <a:extLst>
                    <a:ext uri="{9D8B030D-6E8A-4147-A177-3AD203B41FA5}">
                      <a16:colId xmlns:a16="http://schemas.microsoft.com/office/drawing/2014/main" val="20003"/>
                    </a:ext>
                  </a:extLst>
                </a:gridCol>
                <a:gridCol w="902494">
                  <a:extLst>
                    <a:ext uri="{9D8B030D-6E8A-4147-A177-3AD203B41FA5}">
                      <a16:colId xmlns:a16="http://schemas.microsoft.com/office/drawing/2014/main" val="20004"/>
                    </a:ext>
                  </a:extLst>
                </a:gridCol>
                <a:gridCol w="902494">
                  <a:extLst>
                    <a:ext uri="{9D8B030D-6E8A-4147-A177-3AD203B41FA5}">
                      <a16:colId xmlns:a16="http://schemas.microsoft.com/office/drawing/2014/main" val="20005"/>
                    </a:ext>
                  </a:extLst>
                </a:gridCol>
              </a:tblGrid>
              <a:tr h="274238">
                <a:tc rowSpan="2">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en-US" altLang="zh-CN" sz="1400" b="1" i="0" u="none" strike="noStrike" cap="none" normalizeH="0" baseline="0">
                        <a:ln>
                          <a:noFill/>
                        </a:ln>
                        <a:solidFill>
                          <a:srgbClr val="0101FF"/>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rgbClr val="0101FF"/>
                          </a:solidFill>
                          <a:effectLst/>
                          <a:latin typeface="Times New Roman" pitchFamily="18" charset="0"/>
                          <a:ea typeface="宋体" pitchFamily="2" charset="-122"/>
                        </a:rPr>
                        <a:t>Company</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4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rPr>
                        <a:t>成份股</a:t>
                      </a:r>
                    </a:p>
                  </a:txBody>
                  <a:tcPr marL="68580" marR="68580" marT="34249" marB="34249" horzOverflow="overflow">
                    <a:lnL cap="flat">
                      <a:noFill/>
                    </a:lnL>
                    <a:lnR>
                      <a:noFill/>
                    </a:lnR>
                    <a:lnT cap="flat">
                      <a:noFill/>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gridSpan="2">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400" b="1" i="0" u="none" strike="noStrike" cap="none" normalizeH="0" baseline="0" dirty="0">
                          <a:ln>
                            <a:noFill/>
                          </a:ln>
                          <a:solidFill>
                            <a:srgbClr val="0101FF"/>
                          </a:solidFill>
                          <a:effectLst/>
                          <a:latin typeface="Times New Roman" pitchFamily="18" charset="0"/>
                          <a:ea typeface="宋体" pitchFamily="2" charset="-122"/>
                        </a:rPr>
                        <a:t>股票价格</a:t>
                      </a:r>
                      <a:endParaRPr kumimoji="0" lang="en-US" altLang="zh-CN" sz="1400" b="1" i="0" u="none" strike="noStrike" cap="none" normalizeH="0" baseline="0" dirty="0">
                        <a:ln>
                          <a:noFill/>
                        </a:ln>
                        <a:solidFill>
                          <a:srgbClr val="0101FF"/>
                        </a:solidFill>
                        <a:effectLst/>
                        <a:latin typeface="Times New Roman" pitchFamily="18" charset="0"/>
                        <a:ea typeface="宋体" pitchFamily="2" charset="-122"/>
                      </a:endParaRPr>
                    </a:p>
                  </a:txBody>
                  <a:tcPr marL="68580" marR="68580" marT="34249" marB="34249" horzOverflow="overflow">
                    <a:lnL>
                      <a:noFill/>
                    </a:lnL>
                    <a:lnR>
                      <a:noFill/>
                    </a:lnR>
                    <a:lnT cap="flat">
                      <a:noFill/>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hMerge="1">
                  <a:txBody>
                    <a:bodyPr/>
                    <a:lstStyle/>
                    <a:p>
                      <a:endParaRPr lang="zh-CN" altLang="en-US"/>
                    </a:p>
                  </a:txBody>
                  <a:tcPr/>
                </a:tc>
                <a:tc rowSpan="2">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en-US" altLang="zh-CN" sz="1400" b="1" i="0" u="none" strike="noStrike" cap="none" normalizeH="0" baseline="0">
                        <a:ln>
                          <a:noFill/>
                        </a:ln>
                        <a:solidFill>
                          <a:srgbClr val="0101FF"/>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rgbClr val="0101FF"/>
                          </a:solidFill>
                          <a:effectLst/>
                          <a:latin typeface="Times New Roman" pitchFamily="18" charset="0"/>
                          <a:ea typeface="宋体" pitchFamily="2" charset="-122"/>
                        </a:rPr>
                        <a:t>NO. of Shares</a:t>
                      </a:r>
                    </a:p>
                  </a:txBody>
                  <a:tcPr marL="68580" marR="68580" marT="34249" marB="34249" horzOverflow="overflow">
                    <a:lnL>
                      <a:noFill/>
                    </a:lnL>
                    <a:lnR>
                      <a:noFill/>
                    </a:lnR>
                    <a:lnT cap="flat">
                      <a:noFill/>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gridSpan="2">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400" b="1" i="0" u="none" strike="noStrike" cap="none" normalizeH="0" baseline="0" dirty="0">
                          <a:ln>
                            <a:noFill/>
                          </a:ln>
                          <a:solidFill>
                            <a:srgbClr val="0101FF"/>
                          </a:solidFill>
                          <a:effectLst/>
                          <a:latin typeface="Times New Roman" pitchFamily="18" charset="0"/>
                          <a:ea typeface="宋体" pitchFamily="2" charset="-122"/>
                        </a:rPr>
                        <a:t>市场价值</a:t>
                      </a:r>
                      <a:endParaRPr kumimoji="0" lang="en-US" altLang="zh-CN" sz="1400" b="1" i="0" u="none" strike="noStrike" cap="none" normalizeH="0" baseline="0" dirty="0">
                        <a:ln>
                          <a:noFill/>
                        </a:ln>
                        <a:solidFill>
                          <a:srgbClr val="0101FF"/>
                        </a:solidFill>
                        <a:effectLst/>
                        <a:latin typeface="Times New Roman" pitchFamily="18" charset="0"/>
                        <a:ea typeface="宋体" pitchFamily="2" charset="-122"/>
                      </a:endParaRPr>
                    </a:p>
                  </a:txBody>
                  <a:tcPr marL="68580" marR="68580" marT="34249" marB="34249" horzOverflow="overflow">
                    <a:lnL>
                      <a:noFill/>
                    </a:lnL>
                    <a:lnR cap="flat">
                      <a:noFill/>
                    </a:lnR>
                    <a:lnT cap="flat">
                      <a:noFill/>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hMerge="1">
                  <a:txBody>
                    <a:bodyPr/>
                    <a:lstStyle/>
                    <a:p>
                      <a:endParaRPr lang="zh-CN" altLang="en-US"/>
                    </a:p>
                  </a:txBody>
                  <a:tcPr/>
                </a:tc>
                <a:extLst>
                  <a:ext uri="{0D108BD9-81ED-4DB2-BD59-A6C34878D82A}">
                    <a16:rowId xmlns:a16="http://schemas.microsoft.com/office/drawing/2014/main" val="10000"/>
                  </a:ext>
                </a:extLst>
              </a:tr>
              <a:tr h="521126">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rgbClr val="0101FF"/>
                          </a:solidFill>
                          <a:effectLst/>
                          <a:latin typeface="Times New Roman" pitchFamily="18" charset="0"/>
                          <a:ea typeface="宋体" pitchFamily="2" charset="-122"/>
                        </a:rPr>
                        <a:t>Base Year</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4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rPr>
                        <a:t>基 期</a:t>
                      </a:r>
                    </a:p>
                  </a:txBody>
                  <a:tcPr marL="68580" marR="68580" marT="34249" marB="34249" horzOverflow="overflow">
                    <a:lnL>
                      <a:noFill/>
                    </a:lnL>
                    <a:lnR>
                      <a:noFill/>
                    </a:lnR>
                    <a:lnT w="12700" cap="flat" cmpd="sng" algn="ctr">
                      <a:solidFill>
                        <a:schemeClr val="accent2"/>
                      </a:solidFill>
                      <a:prstDash val="solid"/>
                      <a:round/>
                      <a:headEnd type="none" w="sm" len="sm"/>
                      <a:tailEnd type="none" w="sm" len="sm"/>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dirty="0">
                          <a:ln>
                            <a:noFill/>
                          </a:ln>
                          <a:solidFill>
                            <a:srgbClr val="0101FF"/>
                          </a:solidFill>
                          <a:effectLst/>
                          <a:latin typeface="Times New Roman" pitchFamily="18" charset="0"/>
                          <a:ea typeface="宋体" pitchFamily="2" charset="-122"/>
                        </a:rPr>
                        <a:t>Now</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400" b="1" i="0" u="none" strike="noStrike" cap="none" normalizeH="0" baseline="0" dirty="0">
                          <a:ln>
                            <a:noFill/>
                          </a:ln>
                          <a:solidFill>
                            <a:srgbClr val="0101FF"/>
                          </a:solidFill>
                          <a:effectLst>
                            <a:outerShdw blurRad="38100" dist="38100" dir="2700000" algn="tl">
                              <a:srgbClr val="000000"/>
                            </a:outerShdw>
                          </a:effectLst>
                          <a:latin typeface="楷体_GB2312" pitchFamily="49" charset="-122"/>
                          <a:ea typeface="楷体_GB2312" pitchFamily="49" charset="-122"/>
                        </a:rPr>
                        <a:t>报告期</a:t>
                      </a:r>
                      <a:endParaRPr kumimoji="0" lang="en-US" altLang="zh-CN" sz="1400" b="1" i="0" u="none" strike="noStrike" cap="none" normalizeH="0" baseline="0" dirty="0">
                        <a:ln>
                          <a:noFill/>
                        </a:ln>
                        <a:solidFill>
                          <a:srgbClr val="0101FF"/>
                        </a:solidFill>
                        <a:effectLst>
                          <a:outerShdw blurRad="38100" dist="38100" dir="2700000" algn="tl">
                            <a:srgbClr val="000000"/>
                          </a:outerShdw>
                        </a:effectLst>
                        <a:latin typeface="楷体_GB2312" pitchFamily="49" charset="-122"/>
                        <a:ea typeface="楷体_GB2312" pitchFamily="49" charset="-122"/>
                      </a:endParaRPr>
                    </a:p>
                  </a:txBody>
                  <a:tcPr marL="68580" marR="68580" marT="34249" marB="34249" horzOverflow="overflow">
                    <a:lnL>
                      <a:noFill/>
                    </a:lnL>
                    <a:lnR>
                      <a:noFill/>
                    </a:lnR>
                    <a:lnT w="12700" cap="flat" cmpd="sng" algn="ctr">
                      <a:solidFill>
                        <a:schemeClr val="accent2"/>
                      </a:solidFill>
                      <a:prstDash val="solid"/>
                      <a:round/>
                      <a:headEnd type="none" w="sm" len="sm"/>
                      <a:tailEnd type="none" w="sm" len="sm"/>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rgbClr val="0101FF"/>
                          </a:solidFill>
                          <a:effectLst/>
                          <a:latin typeface="Times New Roman" pitchFamily="18" charset="0"/>
                          <a:ea typeface="宋体" pitchFamily="2" charset="-122"/>
                        </a:rPr>
                        <a:t>Base Year</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4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rPr>
                        <a:t>基 期</a:t>
                      </a:r>
                    </a:p>
                  </a:txBody>
                  <a:tcPr marL="68580" marR="68580" marT="34249" marB="34249" horzOverflow="overflow">
                    <a:lnL>
                      <a:noFill/>
                    </a:lnL>
                    <a:lnR>
                      <a:noFill/>
                    </a:lnR>
                    <a:lnT w="12700" cap="flat" cmpd="sng" algn="ctr">
                      <a:solidFill>
                        <a:schemeClr val="accent2"/>
                      </a:solidFill>
                      <a:prstDash val="solid"/>
                      <a:round/>
                      <a:headEnd type="none" w="sm" len="sm"/>
                      <a:tailEnd type="none" w="sm" len="sm"/>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rgbClr val="0101FF"/>
                          </a:solidFill>
                          <a:effectLst/>
                          <a:latin typeface="Times New Roman" pitchFamily="18" charset="0"/>
                          <a:ea typeface="宋体" pitchFamily="2" charset="-122"/>
                        </a:rPr>
                        <a:t>Now</a:t>
                      </a:r>
                    </a:p>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4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rPr>
                        <a:t>报告期</a:t>
                      </a:r>
                      <a:endParaRPr kumimoji="0" lang="en-US" altLang="zh-CN" sz="1400" b="1" i="0" u="none" strike="noStrike" cap="none" normalizeH="0" baseline="0">
                        <a:ln>
                          <a:noFill/>
                        </a:ln>
                        <a:solidFill>
                          <a:srgbClr val="0101FF"/>
                        </a:solidFill>
                        <a:effectLst>
                          <a:outerShdw blurRad="38100" dist="38100" dir="2700000" algn="tl">
                            <a:srgbClr val="000000"/>
                          </a:outerShdw>
                        </a:effectLst>
                        <a:latin typeface="楷体_GB2312" pitchFamily="49" charset="-122"/>
                        <a:ea typeface="楷体_GB2312" pitchFamily="49" charset="-122"/>
                      </a:endParaRPr>
                    </a:p>
                  </a:txBody>
                  <a:tcPr marL="68580" marR="68580" marT="34249" marB="34249" horzOverflow="overflow">
                    <a:lnL>
                      <a:noFill/>
                    </a:lnL>
                    <a:lnR cap="flat">
                      <a:noFill/>
                    </a:lnR>
                    <a:lnT w="12700" cap="flat" cmpd="sng" algn="ctr">
                      <a:solidFill>
                        <a:schemeClr val="accent2"/>
                      </a:solidFill>
                      <a:prstDash val="solid"/>
                      <a:round/>
                      <a:headEnd type="none" w="sm" len="sm"/>
                      <a:tailEnd type="none" w="sm" len="sm"/>
                    </a:lnT>
                    <a:lnB w="12700" cap="flat" cmpd="sng" algn="ctr">
                      <a:solidFill>
                        <a:schemeClr val="accent2"/>
                      </a:solidFill>
                      <a:prstDash val="solid"/>
                      <a:round/>
                      <a:headEnd type="none" w="sm" len="sm"/>
                      <a:tailEnd type="none" w="sm" len="sm"/>
                    </a:lnB>
                    <a:lnTlToBr>
                      <a:noFill/>
                    </a:lnTlToBr>
                    <a:lnBlToTr>
                      <a:noFill/>
                    </a:lnBlToTr>
                    <a:solidFill>
                      <a:srgbClr val="FF9900"/>
                    </a:solidFill>
                  </a:tcPr>
                </a:tc>
                <a:extLst>
                  <a:ext uri="{0D108BD9-81ED-4DB2-BD59-A6C34878D82A}">
                    <a16:rowId xmlns:a16="http://schemas.microsoft.com/office/drawing/2014/main" val="10001"/>
                  </a:ext>
                </a:extLst>
              </a:tr>
              <a:tr h="274238">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1" u="none" strike="noStrike" cap="none" normalizeH="0" baseline="0">
                          <a:ln>
                            <a:noFill/>
                          </a:ln>
                          <a:solidFill>
                            <a:schemeClr val="tx1"/>
                          </a:solidFill>
                          <a:effectLst/>
                          <a:latin typeface="Times New Roman" pitchFamily="18" charset="0"/>
                          <a:ea typeface="宋体" pitchFamily="2" charset="-122"/>
                        </a:rPr>
                        <a:t>IBM</a:t>
                      </a:r>
                    </a:p>
                  </a:txBody>
                  <a:tcPr marL="68580" marR="68580" marT="34249" marB="34249" horzOverflow="overflow">
                    <a:lnL cap="flat">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$100</a:t>
                      </a:r>
                    </a:p>
                  </a:txBody>
                  <a:tcPr marL="68580" marR="68580" marT="34249" marB="34249" horzOverflow="overflow">
                    <a:lnL>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$50</a:t>
                      </a: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49" marB="34249" horzOverflow="overflow">
                    <a:lnL>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200 mill.</a:t>
                      </a:r>
                    </a:p>
                  </a:txBody>
                  <a:tcPr marL="68580" marR="68580" marT="34249" marB="34249" horzOverflow="overflow">
                    <a:lnL>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$20 bill.</a:t>
                      </a:r>
                    </a:p>
                  </a:txBody>
                  <a:tcPr marL="68580" marR="68580" marT="34249" marB="34249" horzOverflow="overflow">
                    <a:lnL>
                      <a:noFill/>
                    </a:lnL>
                    <a:lnR>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$10 bill.</a:t>
                      </a: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49" marB="34249" horzOverflow="overflow">
                    <a:lnL>
                      <a:noFill/>
                    </a:lnL>
                    <a:lnR cap="flat">
                      <a:noFill/>
                    </a:lnR>
                    <a:lnT w="12700" cap="flat" cmpd="sng" algn="ctr">
                      <a:solidFill>
                        <a:schemeClr val="accent2"/>
                      </a:solidFill>
                      <a:prstDash val="solid"/>
                      <a:round/>
                      <a:headEnd type="none" w="sm" len="sm"/>
                      <a:tailEnd type="none" w="sm" len="sm"/>
                    </a:lnT>
                    <a:lnB>
                      <a:noFill/>
                    </a:lnB>
                    <a:lnTlToBr>
                      <a:noFill/>
                    </a:lnTlToBr>
                    <a:lnBlToTr>
                      <a:noFill/>
                    </a:lnBlToTr>
                    <a:solidFill>
                      <a:srgbClr val="8FD3F1"/>
                    </a:solidFill>
                  </a:tcPr>
                </a:tc>
                <a:extLst>
                  <a:ext uri="{0D108BD9-81ED-4DB2-BD59-A6C34878D82A}">
                    <a16:rowId xmlns:a16="http://schemas.microsoft.com/office/drawing/2014/main" val="10002"/>
                  </a:ext>
                </a:extLst>
              </a:tr>
              <a:tr h="274238">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1" u="none" strike="noStrike" cap="none" normalizeH="0" baseline="0">
                          <a:ln>
                            <a:noFill/>
                          </a:ln>
                          <a:solidFill>
                            <a:schemeClr val="tx1"/>
                          </a:solidFill>
                          <a:effectLst/>
                          <a:latin typeface="Times New Roman" pitchFamily="18" charset="0"/>
                          <a:ea typeface="宋体" pitchFamily="2" charset="-122"/>
                        </a:rPr>
                        <a:t>APPLE</a:t>
                      </a:r>
                    </a:p>
                  </a:txBody>
                  <a:tcPr marL="68580" marR="68580" marT="34249" marB="34249" horzOverflow="overflow">
                    <a:lnL cap="flat">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$50</a:t>
                      </a:r>
                    </a:p>
                  </a:txBody>
                  <a:tcPr marL="68580" marR="68580" marT="34249" marB="34249" horzOverflow="overflow">
                    <a:lnL>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$110</a:t>
                      </a: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49" marB="34249" horzOverflow="overflow">
                    <a:lnL>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100 mill.</a:t>
                      </a:r>
                    </a:p>
                  </a:txBody>
                  <a:tcPr marL="68580" marR="68580" marT="34249" marB="34249" horzOverflow="overflow">
                    <a:lnL>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$5 bill.</a:t>
                      </a: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49" marB="34249" horzOverflow="overflow">
                    <a:lnL>
                      <a:noFill/>
                    </a:lnL>
                    <a:lnR>
                      <a:noFill/>
                    </a:lnR>
                    <a:lnT>
                      <a:noFill/>
                    </a:lnT>
                    <a:lnB>
                      <a:noFill/>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$11 bill.</a:t>
                      </a: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49" marB="34249" horzOverflow="overflow">
                    <a:lnL>
                      <a:noFill/>
                    </a:lnL>
                    <a:lnR cap="flat">
                      <a:noFill/>
                    </a:lnR>
                    <a:lnT>
                      <a:noFill/>
                    </a:lnT>
                    <a:lnB>
                      <a:noFill/>
                    </a:lnB>
                    <a:lnTlToBr>
                      <a:noFill/>
                    </a:lnTlToBr>
                    <a:lnBlToTr>
                      <a:noFill/>
                    </a:lnBlToTr>
                    <a:solidFill>
                      <a:srgbClr val="8FD3F1"/>
                    </a:solidFill>
                  </a:tcPr>
                </a:tc>
                <a:extLst>
                  <a:ext uri="{0D108BD9-81ED-4DB2-BD59-A6C34878D82A}">
                    <a16:rowId xmlns:a16="http://schemas.microsoft.com/office/drawing/2014/main" val="10003"/>
                  </a:ext>
                </a:extLst>
              </a:tr>
              <a:tr h="274238">
                <a:tc>
                  <a:txBody>
                    <a:bodyPr/>
                    <a:lstStyle/>
                    <a:p>
                      <a:pPr marL="0" marR="0" lvl="0" indent="0" algn="ct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总计</a:t>
                      </a:r>
                      <a:endParaRPr kumimoji="0" lang="en-US" altLang="zh-CN" sz="14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34249" marB="34249" horzOverflow="overflow">
                    <a:lnL cap="flat">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49" marB="34249" horzOverflow="overflow">
                    <a:lnL>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49" marB="34249" horzOverflow="overflow">
                    <a:lnL>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49" marB="34249" horzOverflow="overflow">
                    <a:lnL>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$25 bill.</a:t>
                      </a: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68580" marR="68580" marT="34249" marB="34249" horzOverflow="overflow">
                    <a:lnL>
                      <a:noFill/>
                    </a:lnL>
                    <a:lnR>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tc>
                  <a:txBody>
                    <a:bodyPr/>
                    <a:lstStyle/>
                    <a:p>
                      <a:pPr marL="0" marR="0" lvl="0" indent="0" algn="r" defTabSz="914400" rtl="0" eaLnBrk="0" fontAlgn="base" latinLnBrk="0" hangingPunct="0">
                        <a:lnSpc>
                          <a:spcPct val="100000"/>
                        </a:lnSpc>
                        <a:spcBef>
                          <a:spcPct val="20000"/>
                        </a:spcBef>
                        <a:spcAft>
                          <a:spcPct val="0"/>
                        </a:spcAft>
                        <a:buClr>
                          <a:srgbClr val="0101FF"/>
                        </a:buClr>
                        <a:buSzPct val="8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$21 bill.</a:t>
                      </a:r>
                      <a:endParaRPr kumimoji="0" lang="zh-CN" altLang="en-US" sz="14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34249" marB="34249" horzOverflow="overflow">
                    <a:lnL>
                      <a:noFill/>
                    </a:lnL>
                    <a:lnR cap="flat">
                      <a:noFill/>
                    </a:lnR>
                    <a:lnT>
                      <a:noFill/>
                    </a:lnT>
                    <a:lnB w="12700" cap="flat" cmpd="sng" algn="ctr">
                      <a:solidFill>
                        <a:schemeClr val="accent2"/>
                      </a:solidFill>
                      <a:prstDash val="solid"/>
                      <a:round/>
                      <a:headEnd type="none" w="sm" len="sm"/>
                      <a:tailEnd type="none" w="sm" len="sm"/>
                    </a:lnB>
                    <a:lnTlToBr>
                      <a:noFill/>
                    </a:lnTlToBr>
                    <a:lnBlToTr>
                      <a:noFill/>
                    </a:lnBlToTr>
                    <a:solidFill>
                      <a:srgbClr val="8FD3F1"/>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C151E28-FA95-4DD6-A4A0-5381B5BED6C1}"/>
                  </a:ext>
                </a:extLst>
              </p:cNvPr>
              <p:cNvSpPr txBox="1"/>
              <p:nvPr/>
            </p:nvSpPr>
            <p:spPr>
              <a:xfrm>
                <a:off x="404152" y="5398407"/>
                <a:ext cx="8198777" cy="1193019"/>
              </a:xfrm>
              <a:prstGeom prst="rect">
                <a:avLst/>
              </a:prstGeom>
              <a:solidFill>
                <a:schemeClr val="accent2"/>
              </a:solidFill>
            </p:spPr>
            <p:txBody>
              <a:bodyPr wrap="square" rtlCol="0">
                <a:spAutoFit/>
              </a:bodyPr>
              <a:lstStyle/>
              <a:p>
                <a:r>
                  <a:rPr lang="zh-CN" altLang="en-US" dirty="0"/>
                  <a:t>一般地，假设存在</a:t>
                </a:r>
                <a:r>
                  <a:rPr lang="en-US" altLang="zh-CN" dirty="0"/>
                  <a:t>2</a:t>
                </a:r>
                <a:r>
                  <a:rPr lang="zh-CN" altLang="en-US" dirty="0"/>
                  <a:t>只证券，数量分别为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oMath>
                </a14:m>
                <a:r>
                  <a:rPr lang="zh-CN" altLang="en-US" dirty="0"/>
                  <a:t>。基期价格分别为</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oMath>
                </a14:m>
                <a:r>
                  <a:rPr lang="zh-CN" altLang="en-US" dirty="0"/>
                  <a:t>，期末价格分别为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1</m:t>
                        </m:r>
                      </m:sub>
                    </m:sSub>
                  </m:oMath>
                </a14:m>
                <a:r>
                  <a:rPr lang="zh-CN" altLang="en-US" dirty="0"/>
                  <a:t>。根据定义，价值加权指数</a:t>
                </a:r>
                <a:r>
                  <a:rPr lang="en-US" altLang="zh-CN" dirty="0"/>
                  <a:t>=</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i="1">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0</m:t>
                            </m:r>
                          </m:sub>
                        </m:sSub>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den>
                    </m:f>
                  </m:oMath>
                </a14:m>
                <a:r>
                  <a:rPr lang="en-US" altLang="zh-CN" dirty="0"/>
                  <a:t>+ </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0</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0</m:t>
                            </m:r>
                          </m:sub>
                        </m:sSub>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0</m:t>
                            </m:r>
                          </m:sub>
                        </m:sSub>
                      </m:den>
                    </m:f>
                  </m:oMath>
                </a14:m>
                <a:endParaRPr lang="zh-CN" altLang="en-US" dirty="0"/>
              </a:p>
            </p:txBody>
          </p:sp>
        </mc:Choice>
        <mc:Fallback xmlns="">
          <p:sp>
            <p:nvSpPr>
              <p:cNvPr id="3" name="文本框 2">
                <a:extLst>
                  <a:ext uri="{FF2B5EF4-FFF2-40B4-BE49-F238E27FC236}">
                    <a16:creationId xmlns:a16="http://schemas.microsoft.com/office/drawing/2014/main" id="{3C151E28-FA95-4DD6-A4A0-5381B5BED6C1}"/>
                  </a:ext>
                </a:extLst>
              </p:cNvPr>
              <p:cNvSpPr txBox="1">
                <a:spLocks noRot="1" noChangeAspect="1" noMove="1" noResize="1" noEditPoints="1" noAdjustHandles="1" noChangeArrowheads="1" noChangeShapeType="1" noTextEdit="1"/>
              </p:cNvSpPr>
              <p:nvPr/>
            </p:nvSpPr>
            <p:spPr>
              <a:xfrm>
                <a:off x="404152" y="5398407"/>
                <a:ext cx="8198777" cy="1193019"/>
              </a:xfrm>
              <a:prstGeom prst="rect">
                <a:avLst/>
              </a:prstGeom>
              <a:blipFill>
                <a:blip r:embed="rId2"/>
                <a:stretch>
                  <a:fillRect l="-595" t="-41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4771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a:extLst>
              <a:ext uri="{FF2B5EF4-FFF2-40B4-BE49-F238E27FC236}">
                <a16:creationId xmlns:a16="http://schemas.microsoft.com/office/drawing/2014/main" id="{9757B578-E173-4CA7-B68E-B730D14F82A3}"/>
              </a:ext>
            </a:extLst>
          </p:cNvPr>
          <p:cNvSpPr>
            <a:spLocks noChangeArrowheads="1"/>
          </p:cNvSpPr>
          <p:nvPr/>
        </p:nvSpPr>
        <p:spPr bwMode="auto">
          <a:xfrm>
            <a:off x="685800" y="789982"/>
            <a:ext cx="7851775" cy="582211"/>
          </a:xfrm>
          <a:prstGeom prst="rect">
            <a:avLst/>
          </a:prstGeom>
          <a:noFill/>
          <a:ln w="12700">
            <a:noFill/>
            <a:miter lim="800000"/>
            <a:headEnd/>
            <a:tailEnd/>
          </a:ln>
          <a:effectLst/>
        </p:spPr>
        <p:txBody>
          <a:bodyPr lIns="90488" tIns="44450" rIns="90488" bIns="44450" anchor="ctr">
            <a:spAutoFit/>
          </a:bodyPr>
          <a:lstStyle/>
          <a:p>
            <a:pPr algn="ctr" defTabSz="762000" eaLnBrk="0" hangingPunct="0">
              <a:defRPr/>
            </a:pPr>
            <a:r>
              <a:rPr lang="zh-CN" altLang="en-US" sz="3200" b="1" dirty="0">
                <a:solidFill>
                  <a:schemeClr val="tx2"/>
                </a:solidFill>
                <a:effectLst>
                  <a:outerShdw blurRad="38100" dist="38100" dir="2700000" algn="tl">
                    <a:srgbClr val="C0C0C0"/>
                  </a:outerShdw>
                </a:effectLst>
                <a:latin typeface="Times New Roman" pitchFamily="18" charset="0"/>
              </a:rPr>
              <a:t>美国股市收益率的历史表现</a:t>
            </a:r>
            <a:endParaRPr lang="en-US" altLang="zh-CN" sz="3200" b="1" dirty="0">
              <a:solidFill>
                <a:schemeClr val="tx2"/>
              </a:solidFill>
              <a:effectLst>
                <a:outerShdw blurRad="38100" dist="38100" dir="2700000" algn="tl">
                  <a:srgbClr val="C0C0C0"/>
                </a:outerShdw>
              </a:effectLst>
              <a:latin typeface="Times New Roman" pitchFamily="18" charset="0"/>
            </a:endParaRPr>
          </a:p>
        </p:txBody>
      </p:sp>
      <p:grpSp>
        <p:nvGrpSpPr>
          <p:cNvPr id="95235" name="Group 3">
            <a:extLst>
              <a:ext uri="{FF2B5EF4-FFF2-40B4-BE49-F238E27FC236}">
                <a16:creationId xmlns:a16="http://schemas.microsoft.com/office/drawing/2014/main" id="{9A8E919E-B1A0-4CCA-9676-E03308C466CD}"/>
              </a:ext>
            </a:extLst>
          </p:cNvPr>
          <p:cNvGrpSpPr>
            <a:grpSpLocks/>
          </p:cNvGrpSpPr>
          <p:nvPr/>
        </p:nvGrpSpPr>
        <p:grpSpPr bwMode="auto">
          <a:xfrm>
            <a:off x="396875" y="1881187"/>
            <a:ext cx="7908925" cy="5148261"/>
            <a:chOff x="250" y="981"/>
            <a:chExt cx="4982" cy="3243"/>
          </a:xfrm>
        </p:grpSpPr>
        <p:sp>
          <p:nvSpPr>
            <p:cNvPr id="95236" name="Rectangle 4">
              <a:extLst>
                <a:ext uri="{FF2B5EF4-FFF2-40B4-BE49-F238E27FC236}">
                  <a16:creationId xmlns:a16="http://schemas.microsoft.com/office/drawing/2014/main" id="{97A35F22-A4D8-480A-93C4-68E34A4ECB27}"/>
                </a:ext>
              </a:extLst>
            </p:cNvPr>
            <p:cNvSpPr>
              <a:spLocks noChangeArrowheads="1"/>
            </p:cNvSpPr>
            <p:nvPr/>
          </p:nvSpPr>
          <p:spPr bwMode="auto">
            <a:xfrm>
              <a:off x="432" y="3936"/>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ZapfDingbats"/>
                  <a:ea typeface="宋体" panose="02010600030101010101" pitchFamily="2" charset="-122"/>
                </a:defRPr>
              </a:lvl1pPr>
              <a:lvl2pPr marL="742950" indent="-285750" eaLnBrk="0" hangingPunct="0">
                <a:defRPr sz="2400">
                  <a:solidFill>
                    <a:schemeClr val="tx1"/>
                  </a:solidFill>
                  <a:latin typeface="ZapfDingbats"/>
                  <a:ea typeface="宋体" panose="02010600030101010101" pitchFamily="2" charset="-122"/>
                </a:defRPr>
              </a:lvl2pPr>
              <a:lvl3pPr marL="1143000" indent="-228600" eaLnBrk="0" hangingPunct="0">
                <a:defRPr sz="2400">
                  <a:solidFill>
                    <a:schemeClr val="tx1"/>
                  </a:solidFill>
                  <a:latin typeface="ZapfDingbats"/>
                  <a:ea typeface="宋体" panose="02010600030101010101" pitchFamily="2" charset="-122"/>
                </a:defRPr>
              </a:lvl3pPr>
              <a:lvl4pPr marL="1600200" indent="-228600" eaLnBrk="0" hangingPunct="0">
                <a:defRPr sz="2400">
                  <a:solidFill>
                    <a:schemeClr val="tx1"/>
                  </a:solidFill>
                  <a:latin typeface="ZapfDingbats"/>
                  <a:ea typeface="宋体" panose="02010600030101010101" pitchFamily="2" charset="-122"/>
                </a:defRPr>
              </a:lvl4pPr>
              <a:lvl5pPr marL="2057400" indent="-228600" eaLnBrk="0" hangingPunct="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endParaRPr lang="zh-CN" altLang="en-US"/>
            </a:p>
          </p:txBody>
        </p:sp>
        <p:sp>
          <p:nvSpPr>
            <p:cNvPr id="95237" name="Rectangle 5">
              <a:extLst>
                <a:ext uri="{FF2B5EF4-FFF2-40B4-BE49-F238E27FC236}">
                  <a16:creationId xmlns:a16="http://schemas.microsoft.com/office/drawing/2014/main" id="{E7E1FCDB-8C7F-4CBD-9591-16A2A9D1E6DA}"/>
                </a:ext>
              </a:extLst>
            </p:cNvPr>
            <p:cNvSpPr>
              <a:spLocks noChangeArrowheads="1"/>
            </p:cNvSpPr>
            <p:nvPr/>
          </p:nvSpPr>
          <p:spPr bwMode="auto">
            <a:xfrm>
              <a:off x="1968" y="3936"/>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ZapfDingbats"/>
                  <a:ea typeface="宋体" panose="02010600030101010101" pitchFamily="2" charset="-122"/>
                </a:defRPr>
              </a:lvl1pPr>
              <a:lvl2pPr marL="742950" indent="-285750" eaLnBrk="0" hangingPunct="0">
                <a:defRPr sz="2400">
                  <a:solidFill>
                    <a:schemeClr val="tx1"/>
                  </a:solidFill>
                  <a:latin typeface="ZapfDingbats"/>
                  <a:ea typeface="宋体" panose="02010600030101010101" pitchFamily="2" charset="-122"/>
                </a:defRPr>
              </a:lvl2pPr>
              <a:lvl3pPr marL="1143000" indent="-228600" eaLnBrk="0" hangingPunct="0">
                <a:defRPr sz="2400">
                  <a:solidFill>
                    <a:schemeClr val="tx1"/>
                  </a:solidFill>
                  <a:latin typeface="ZapfDingbats"/>
                  <a:ea typeface="宋体" panose="02010600030101010101" pitchFamily="2" charset="-122"/>
                </a:defRPr>
              </a:lvl3pPr>
              <a:lvl4pPr marL="1600200" indent="-228600" eaLnBrk="0" hangingPunct="0">
                <a:defRPr sz="2400">
                  <a:solidFill>
                    <a:schemeClr val="tx1"/>
                  </a:solidFill>
                  <a:latin typeface="ZapfDingbats"/>
                  <a:ea typeface="宋体" panose="02010600030101010101" pitchFamily="2" charset="-122"/>
                </a:defRPr>
              </a:lvl4pPr>
              <a:lvl5pPr marL="2057400" indent="-228600" eaLnBrk="0" hangingPunct="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endParaRPr lang="zh-CN" altLang="en-US"/>
            </a:p>
          </p:txBody>
        </p:sp>
        <p:sp>
          <p:nvSpPr>
            <p:cNvPr id="95238" name="Rectangle 6">
              <a:extLst>
                <a:ext uri="{FF2B5EF4-FFF2-40B4-BE49-F238E27FC236}">
                  <a16:creationId xmlns:a16="http://schemas.microsoft.com/office/drawing/2014/main" id="{4079548C-7C42-4E29-998A-95BB30CFF17B}"/>
                </a:ext>
              </a:extLst>
            </p:cNvPr>
            <p:cNvSpPr>
              <a:spLocks noChangeArrowheads="1"/>
            </p:cNvSpPr>
            <p:nvPr/>
          </p:nvSpPr>
          <p:spPr bwMode="auto">
            <a:xfrm>
              <a:off x="541" y="3792"/>
              <a:ext cx="17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sz="2400">
                  <a:solidFill>
                    <a:schemeClr val="tx1"/>
                  </a:solidFill>
                  <a:latin typeface="ZapfDingbats"/>
                  <a:ea typeface="宋体" panose="02010600030101010101" pitchFamily="2" charset="-122"/>
                </a:defRPr>
              </a:lvl1pPr>
              <a:lvl2pPr marL="742950" indent="-285750" defTabSz="762000" eaLnBrk="0" hangingPunct="0">
                <a:defRPr sz="2400">
                  <a:solidFill>
                    <a:schemeClr val="tx1"/>
                  </a:solidFill>
                  <a:latin typeface="ZapfDingbats"/>
                  <a:ea typeface="宋体" panose="02010600030101010101" pitchFamily="2" charset="-122"/>
                </a:defRPr>
              </a:lvl2pPr>
              <a:lvl3pPr marL="1143000" indent="-228600" defTabSz="762000" eaLnBrk="0" hangingPunct="0">
                <a:defRPr sz="2400">
                  <a:solidFill>
                    <a:schemeClr val="tx1"/>
                  </a:solidFill>
                  <a:latin typeface="ZapfDingbats"/>
                  <a:ea typeface="宋体" panose="02010600030101010101" pitchFamily="2" charset="-122"/>
                </a:defRPr>
              </a:lvl3pPr>
              <a:lvl4pPr marL="1600200" indent="-228600" defTabSz="762000" eaLnBrk="0" hangingPunct="0">
                <a:defRPr sz="2400">
                  <a:solidFill>
                    <a:schemeClr val="tx1"/>
                  </a:solidFill>
                  <a:latin typeface="ZapfDingbats"/>
                  <a:ea typeface="宋体" panose="02010600030101010101" pitchFamily="2" charset="-122"/>
                </a:defRPr>
              </a:lvl4pPr>
              <a:lvl5pPr marL="2057400" indent="-228600" defTabSz="762000" eaLnBrk="0" hangingPunct="0">
                <a:defRPr sz="2400">
                  <a:solidFill>
                    <a:schemeClr val="tx1"/>
                  </a:solidFill>
                  <a:latin typeface="ZapfDingbats"/>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a:r>
                <a:rPr lang="en-US" altLang="zh-CN" sz="1800">
                  <a:latin typeface="Times New Roman" panose="02020603050405020304" pitchFamily="18" charset="0"/>
                </a:rPr>
                <a:t>Source: Ibbotson Associates</a:t>
              </a:r>
            </a:p>
          </p:txBody>
        </p:sp>
        <p:graphicFrame>
          <p:nvGraphicFramePr>
            <p:cNvPr id="95239" name="Object 2">
              <a:hlinkClick r:id="" action="ppaction://ole?verb=0"/>
              <a:extLst>
                <a:ext uri="{FF2B5EF4-FFF2-40B4-BE49-F238E27FC236}">
                  <a16:creationId xmlns:a16="http://schemas.microsoft.com/office/drawing/2014/main" id="{BF582384-2840-4E47-84F4-C5F041272436}"/>
                </a:ext>
              </a:extLst>
            </p:cNvPr>
            <p:cNvGraphicFramePr>
              <a:graphicFrameLocks/>
            </p:cNvGraphicFramePr>
            <p:nvPr/>
          </p:nvGraphicFramePr>
          <p:xfrm>
            <a:off x="431" y="1117"/>
            <a:ext cx="2219" cy="2929"/>
          </p:xfrm>
          <a:graphic>
            <a:graphicData uri="http://schemas.openxmlformats.org/presentationml/2006/ole">
              <mc:AlternateContent xmlns:mc="http://schemas.openxmlformats.org/markup-compatibility/2006">
                <mc:Choice xmlns:v="urn:schemas-microsoft-com:vml" Requires="v">
                  <p:oleObj name="图表" r:id="rId2" imgW="12873213" imgH="8758221" progId="MSGraph.Chart.8">
                    <p:embed followColorScheme="full"/>
                  </p:oleObj>
                </mc:Choice>
                <mc:Fallback>
                  <p:oleObj name="图表" r:id="rId2" imgW="12873213" imgH="8758221" progId="MSGraph.Chart.8">
                    <p:embed followColorScheme="full"/>
                    <p:pic>
                      <p:nvPicPr>
                        <p:cNvPr id="95239" name="Object 2">
                          <a:hlinkClick r:id="" action="ppaction://ole?verb=0"/>
                          <a:extLst>
                            <a:ext uri="{FF2B5EF4-FFF2-40B4-BE49-F238E27FC236}">
                              <a16:creationId xmlns:a16="http://schemas.microsoft.com/office/drawing/2014/main" id="{BF582384-2840-4E47-84F4-C5F041272436}"/>
                            </a:ext>
                          </a:extLst>
                        </p:cNvPr>
                        <p:cNvPicPr>
                          <a:picLocks noChangeArrowheads="1"/>
                        </p:cNvPicPr>
                        <p:nvPr/>
                      </p:nvPicPr>
                      <p:blipFill>
                        <a:blip r:embed="rId3"/>
                        <a:srcRect/>
                        <a:stretch>
                          <a:fillRect/>
                        </a:stretch>
                      </p:blipFill>
                      <p:spPr bwMode="auto">
                        <a:xfrm>
                          <a:off x="431" y="1117"/>
                          <a:ext cx="2219" cy="2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40" name="Rectangle 8">
              <a:extLst>
                <a:ext uri="{FF2B5EF4-FFF2-40B4-BE49-F238E27FC236}">
                  <a16:creationId xmlns:a16="http://schemas.microsoft.com/office/drawing/2014/main" id="{520E90EE-83A3-417A-8605-297EE8EEBB73}"/>
                </a:ext>
              </a:extLst>
            </p:cNvPr>
            <p:cNvSpPr>
              <a:spLocks noChangeArrowheads="1"/>
            </p:cNvSpPr>
            <p:nvPr/>
          </p:nvSpPr>
          <p:spPr bwMode="auto">
            <a:xfrm rot="-5400000">
              <a:off x="-153" y="2064"/>
              <a:ext cx="105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ZapfDingbats"/>
                  <a:ea typeface="宋体" panose="02010600030101010101" pitchFamily="2" charset="-122"/>
                </a:defRPr>
              </a:lvl1pPr>
              <a:lvl2pPr marL="742950" indent="-285750" eaLnBrk="0" hangingPunct="0">
                <a:defRPr sz="2400">
                  <a:solidFill>
                    <a:schemeClr val="tx1"/>
                  </a:solidFill>
                  <a:latin typeface="ZapfDingbats"/>
                  <a:ea typeface="宋体" panose="02010600030101010101" pitchFamily="2" charset="-122"/>
                </a:defRPr>
              </a:lvl2pPr>
              <a:lvl3pPr marL="1143000" indent="-228600" eaLnBrk="0" hangingPunct="0">
                <a:defRPr sz="2400">
                  <a:solidFill>
                    <a:schemeClr val="tx1"/>
                  </a:solidFill>
                  <a:latin typeface="ZapfDingbats"/>
                  <a:ea typeface="宋体" panose="02010600030101010101" pitchFamily="2" charset="-122"/>
                </a:defRPr>
              </a:lvl3pPr>
              <a:lvl4pPr marL="1600200" indent="-228600" eaLnBrk="0" hangingPunct="0">
                <a:defRPr sz="2400">
                  <a:solidFill>
                    <a:schemeClr val="tx1"/>
                  </a:solidFill>
                  <a:latin typeface="ZapfDingbats"/>
                  <a:ea typeface="宋体" panose="02010600030101010101" pitchFamily="2" charset="-122"/>
                </a:defRPr>
              </a:lvl4pPr>
              <a:lvl5pPr marL="2057400" indent="-228600" eaLnBrk="0" hangingPunct="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spcBef>
                  <a:spcPct val="50000"/>
                </a:spcBef>
              </a:pPr>
              <a:r>
                <a:rPr lang="en-US" altLang="zh-CN" sz="2000" b="1">
                  <a:solidFill>
                    <a:srgbClr val="0101FF"/>
                  </a:solidFill>
                  <a:latin typeface="Times New Roman" panose="02020603050405020304" pitchFamily="18" charset="0"/>
                </a:rPr>
                <a:t>Log  scale</a:t>
              </a:r>
            </a:p>
          </p:txBody>
        </p:sp>
        <p:sp>
          <p:nvSpPr>
            <p:cNvPr id="95242" name="Text Box 10">
              <a:extLst>
                <a:ext uri="{FF2B5EF4-FFF2-40B4-BE49-F238E27FC236}">
                  <a16:creationId xmlns:a16="http://schemas.microsoft.com/office/drawing/2014/main" id="{37D061F5-825E-49D5-94F8-5351B1A1430F}"/>
                </a:ext>
              </a:extLst>
            </p:cNvPr>
            <p:cNvSpPr txBox="1">
              <a:spLocks noChangeArrowheads="1"/>
            </p:cNvSpPr>
            <p:nvPr/>
          </p:nvSpPr>
          <p:spPr bwMode="auto">
            <a:xfrm>
              <a:off x="768" y="268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ZapfDingbats"/>
                  <a:ea typeface="宋体" panose="02010600030101010101" pitchFamily="2" charset="-122"/>
                </a:defRPr>
              </a:lvl1pPr>
              <a:lvl2pPr marL="742950" indent="-285750" eaLnBrk="0" hangingPunct="0">
                <a:defRPr sz="2400">
                  <a:solidFill>
                    <a:schemeClr val="tx1"/>
                  </a:solidFill>
                  <a:latin typeface="ZapfDingbats"/>
                  <a:ea typeface="宋体" panose="02010600030101010101" pitchFamily="2" charset="-122"/>
                </a:defRPr>
              </a:lvl2pPr>
              <a:lvl3pPr marL="1143000" indent="-228600" eaLnBrk="0" hangingPunct="0">
                <a:defRPr sz="2400">
                  <a:solidFill>
                    <a:schemeClr val="tx1"/>
                  </a:solidFill>
                  <a:latin typeface="ZapfDingbats"/>
                  <a:ea typeface="宋体" panose="02010600030101010101" pitchFamily="2" charset="-122"/>
                </a:defRPr>
              </a:lvl3pPr>
              <a:lvl4pPr marL="1600200" indent="-228600" eaLnBrk="0" hangingPunct="0">
                <a:defRPr sz="2400">
                  <a:solidFill>
                    <a:schemeClr val="tx1"/>
                  </a:solidFill>
                  <a:latin typeface="ZapfDingbats"/>
                  <a:ea typeface="宋体" panose="02010600030101010101" pitchFamily="2" charset="-122"/>
                </a:defRPr>
              </a:lvl4pPr>
              <a:lvl5pPr marL="2057400" indent="-228600" eaLnBrk="0" hangingPunct="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spcBef>
                  <a:spcPct val="50000"/>
                </a:spcBef>
              </a:pPr>
              <a:r>
                <a:rPr lang="zh-CN" altLang="en-US">
                  <a:latin typeface="Times New Roman" panose="02020603050405020304" pitchFamily="18" charset="0"/>
                </a:rPr>
                <a:t>1</a:t>
              </a:r>
            </a:p>
          </p:txBody>
        </p:sp>
        <p:sp>
          <p:nvSpPr>
            <p:cNvPr id="95243" name="Text Box 11">
              <a:extLst>
                <a:ext uri="{FF2B5EF4-FFF2-40B4-BE49-F238E27FC236}">
                  <a16:creationId xmlns:a16="http://schemas.microsoft.com/office/drawing/2014/main" id="{EAF5F653-09A4-4571-B130-446B5DDEBDA9}"/>
                </a:ext>
              </a:extLst>
            </p:cNvPr>
            <p:cNvSpPr txBox="1">
              <a:spLocks noChangeArrowheads="1"/>
            </p:cNvSpPr>
            <p:nvPr/>
          </p:nvSpPr>
          <p:spPr bwMode="auto">
            <a:xfrm>
              <a:off x="1885" y="1081"/>
              <a:ext cx="528"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ZapfDingbats"/>
                  <a:ea typeface="宋体" panose="02010600030101010101" pitchFamily="2" charset="-122"/>
                </a:defRPr>
              </a:lvl1pPr>
              <a:lvl2pPr marL="742950" indent="-285750" eaLnBrk="0" hangingPunct="0">
                <a:defRPr sz="2400">
                  <a:solidFill>
                    <a:schemeClr val="tx1"/>
                  </a:solidFill>
                  <a:latin typeface="ZapfDingbats"/>
                  <a:ea typeface="宋体" panose="02010600030101010101" pitchFamily="2" charset="-122"/>
                </a:defRPr>
              </a:lvl2pPr>
              <a:lvl3pPr marL="1143000" indent="-228600" eaLnBrk="0" hangingPunct="0">
                <a:defRPr sz="2400">
                  <a:solidFill>
                    <a:schemeClr val="tx1"/>
                  </a:solidFill>
                  <a:latin typeface="ZapfDingbats"/>
                  <a:ea typeface="宋体" panose="02010600030101010101" pitchFamily="2" charset="-122"/>
                </a:defRPr>
              </a:lvl3pPr>
              <a:lvl4pPr marL="1600200" indent="-228600" eaLnBrk="0" hangingPunct="0">
                <a:defRPr sz="2400">
                  <a:solidFill>
                    <a:schemeClr val="tx1"/>
                  </a:solidFill>
                  <a:latin typeface="ZapfDingbats"/>
                  <a:ea typeface="宋体" panose="02010600030101010101" pitchFamily="2" charset="-122"/>
                </a:defRPr>
              </a:lvl4pPr>
              <a:lvl5pPr marL="2057400" indent="-228600" eaLnBrk="0" hangingPunct="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spcBef>
                  <a:spcPct val="50000"/>
                </a:spcBef>
              </a:pPr>
              <a:r>
                <a:rPr lang="zh-CN" altLang="en-US" sz="1200" dirty="0">
                  <a:latin typeface="Times New Roman" panose="02020603050405020304" pitchFamily="18" charset="0"/>
                </a:rPr>
                <a:t>5520</a:t>
              </a:r>
            </a:p>
            <a:p>
              <a:pPr>
                <a:spcBef>
                  <a:spcPct val="50000"/>
                </a:spcBef>
              </a:pPr>
              <a:r>
                <a:rPr lang="zh-CN" altLang="en-US" sz="1200" dirty="0">
                  <a:latin typeface="Times New Roman" panose="02020603050405020304" pitchFamily="18" charset="0"/>
                </a:rPr>
                <a:t>1828</a:t>
              </a:r>
            </a:p>
            <a:p>
              <a:pPr>
                <a:spcBef>
                  <a:spcPct val="50000"/>
                </a:spcBef>
              </a:pPr>
              <a:endParaRPr lang="zh-CN" altLang="en-US" sz="1200" dirty="0">
                <a:latin typeface="Times New Roman" panose="02020603050405020304" pitchFamily="18" charset="0"/>
              </a:endParaRPr>
            </a:p>
            <a:p>
              <a:pPr>
                <a:spcBef>
                  <a:spcPct val="50000"/>
                </a:spcBef>
              </a:pPr>
              <a:endParaRPr lang="zh-CN" altLang="en-US" sz="1200" dirty="0">
                <a:latin typeface="Times New Roman" panose="02020603050405020304" pitchFamily="18" charset="0"/>
              </a:endParaRPr>
            </a:p>
            <a:p>
              <a:r>
                <a:rPr lang="zh-CN" altLang="en-US" sz="1200" dirty="0">
                  <a:latin typeface="Times New Roman" panose="02020603050405020304" pitchFamily="18" charset="0"/>
                </a:rPr>
                <a:t>55.38</a:t>
              </a:r>
            </a:p>
            <a:p>
              <a:r>
                <a:rPr lang="zh-CN" altLang="en-US" sz="1200" dirty="0">
                  <a:latin typeface="Times New Roman" panose="02020603050405020304" pitchFamily="18" charset="0"/>
                </a:rPr>
                <a:t>39.07</a:t>
              </a:r>
            </a:p>
            <a:p>
              <a:r>
                <a:rPr lang="zh-CN" altLang="en-US" sz="1200" dirty="0">
                  <a:latin typeface="Times New Roman" panose="02020603050405020304" pitchFamily="18" charset="0"/>
                </a:rPr>
                <a:t>14.25</a:t>
              </a:r>
            </a:p>
          </p:txBody>
        </p:sp>
        <p:sp>
          <p:nvSpPr>
            <p:cNvPr id="95244" name="Text Box 12">
              <a:extLst>
                <a:ext uri="{FF2B5EF4-FFF2-40B4-BE49-F238E27FC236}">
                  <a16:creationId xmlns:a16="http://schemas.microsoft.com/office/drawing/2014/main" id="{0087E838-7AA8-40F8-83D2-E8915AF5EB33}"/>
                </a:ext>
              </a:extLst>
            </p:cNvPr>
            <p:cNvSpPr txBox="1">
              <a:spLocks noChangeArrowheads="1"/>
            </p:cNvSpPr>
            <p:nvPr/>
          </p:nvSpPr>
          <p:spPr bwMode="auto">
            <a:xfrm>
              <a:off x="1156" y="981"/>
              <a:ext cx="7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ZapfDingbats"/>
                  <a:ea typeface="宋体" panose="02010600030101010101" pitchFamily="2" charset="-122"/>
                </a:defRPr>
              </a:lvl1pPr>
              <a:lvl2pPr marL="742950" indent="-285750" eaLnBrk="0" hangingPunct="0">
                <a:defRPr sz="2400">
                  <a:solidFill>
                    <a:schemeClr val="tx1"/>
                  </a:solidFill>
                  <a:latin typeface="ZapfDingbats"/>
                  <a:ea typeface="宋体" panose="02010600030101010101" pitchFamily="2" charset="-122"/>
                </a:defRPr>
              </a:lvl2pPr>
              <a:lvl3pPr marL="1143000" indent="-228600" eaLnBrk="0" hangingPunct="0">
                <a:defRPr sz="2400">
                  <a:solidFill>
                    <a:schemeClr val="tx1"/>
                  </a:solidFill>
                  <a:latin typeface="ZapfDingbats"/>
                  <a:ea typeface="宋体" panose="02010600030101010101" pitchFamily="2" charset="-122"/>
                </a:defRPr>
              </a:lvl3pPr>
              <a:lvl4pPr marL="1600200" indent="-228600" eaLnBrk="0" hangingPunct="0">
                <a:defRPr sz="2400">
                  <a:solidFill>
                    <a:schemeClr val="tx1"/>
                  </a:solidFill>
                  <a:latin typeface="ZapfDingbats"/>
                  <a:ea typeface="宋体" panose="02010600030101010101" pitchFamily="2" charset="-122"/>
                </a:defRPr>
              </a:lvl4pPr>
              <a:lvl5pPr marL="2057400" indent="-228600" eaLnBrk="0" hangingPunct="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r>
                <a:rPr lang="zh-CN" altLang="en-US" sz="1800" b="1" dirty="0">
                  <a:latin typeface="Times New Roman" panose="02020603050405020304" pitchFamily="18" charset="0"/>
                </a:rPr>
                <a:t>名义美元</a:t>
              </a:r>
              <a:endParaRPr lang="en-AU" altLang="zh-CN" sz="1800" b="1" dirty="0">
                <a:latin typeface="Times New Roman" panose="02020603050405020304" pitchFamily="18" charset="0"/>
              </a:endParaRPr>
            </a:p>
          </p:txBody>
        </p:sp>
        <p:graphicFrame>
          <p:nvGraphicFramePr>
            <p:cNvPr id="95245" name="Object 3">
              <a:hlinkClick r:id="" action="ppaction://ole?verb=0"/>
              <a:extLst>
                <a:ext uri="{FF2B5EF4-FFF2-40B4-BE49-F238E27FC236}">
                  <a16:creationId xmlns:a16="http://schemas.microsoft.com/office/drawing/2014/main" id="{7B33BB96-FD39-4F5C-BEBD-0C55C15AE375}"/>
                </a:ext>
              </a:extLst>
            </p:cNvPr>
            <p:cNvGraphicFramePr>
              <a:graphicFrameLocks/>
            </p:cNvGraphicFramePr>
            <p:nvPr>
              <p:extLst>
                <p:ext uri="{D42A27DB-BD31-4B8C-83A1-F6EECF244321}">
                  <p14:modId xmlns:p14="http://schemas.microsoft.com/office/powerpoint/2010/main" val="2767533621"/>
                </p:ext>
              </p:extLst>
            </p:nvPr>
          </p:nvGraphicFramePr>
          <p:xfrm>
            <a:off x="2820" y="1185"/>
            <a:ext cx="2412" cy="2793"/>
          </p:xfrm>
          <a:graphic>
            <a:graphicData uri="http://schemas.openxmlformats.org/presentationml/2006/ole">
              <mc:AlternateContent xmlns:mc="http://schemas.openxmlformats.org/markup-compatibility/2006">
                <mc:Choice xmlns:v="urn:schemas-microsoft-com:vml" Requires="v">
                  <p:oleObj name="Chart" r:id="rId4" imgW="12873213" imgH="8758221" progId="MSGraph.Chart.8">
                    <p:embed followColorScheme="full"/>
                  </p:oleObj>
                </mc:Choice>
                <mc:Fallback>
                  <p:oleObj name="Chart" r:id="rId4" imgW="12873213" imgH="8758221" progId="MSGraph.Chart.8">
                    <p:embed followColorScheme="full"/>
                    <p:pic>
                      <p:nvPicPr>
                        <p:cNvPr id="95245" name="Object 3">
                          <a:hlinkClick r:id="" action="ppaction://ole?verb=0"/>
                          <a:extLst>
                            <a:ext uri="{FF2B5EF4-FFF2-40B4-BE49-F238E27FC236}">
                              <a16:creationId xmlns:a16="http://schemas.microsoft.com/office/drawing/2014/main" id="{7B33BB96-FD39-4F5C-BEBD-0C55C15AE375}"/>
                            </a:ext>
                          </a:extLst>
                        </p:cNvPr>
                        <p:cNvPicPr>
                          <a:picLocks noChangeArrowheads="1"/>
                        </p:cNvPicPr>
                        <p:nvPr/>
                      </p:nvPicPr>
                      <p:blipFill>
                        <a:blip r:embed="rId5"/>
                        <a:srcRect/>
                        <a:stretch>
                          <a:fillRect/>
                        </a:stretch>
                      </p:blipFill>
                      <p:spPr bwMode="auto">
                        <a:xfrm>
                          <a:off x="2820" y="1185"/>
                          <a:ext cx="2412" cy="2793"/>
                        </a:xfrm>
                        <a:prstGeom prst="rect">
                          <a:avLst/>
                        </a:prstGeom>
                        <a:noFill/>
                        <a:ln>
                          <a:noFill/>
                        </a:ln>
                        <a:effectLst/>
                      </p:spPr>
                    </p:pic>
                  </p:oleObj>
                </mc:Fallback>
              </mc:AlternateContent>
            </a:graphicData>
          </a:graphic>
        </p:graphicFrame>
        <p:sp>
          <p:nvSpPr>
            <p:cNvPr id="95246" name="Text Box 14">
              <a:extLst>
                <a:ext uri="{FF2B5EF4-FFF2-40B4-BE49-F238E27FC236}">
                  <a16:creationId xmlns:a16="http://schemas.microsoft.com/office/drawing/2014/main" id="{2F69DF09-69F6-4BEF-8AA0-C45544098780}"/>
                </a:ext>
              </a:extLst>
            </p:cNvPr>
            <p:cNvSpPr txBox="1">
              <a:spLocks noChangeArrowheads="1"/>
            </p:cNvSpPr>
            <p:nvPr/>
          </p:nvSpPr>
          <p:spPr bwMode="auto">
            <a:xfrm>
              <a:off x="4364" y="1362"/>
              <a:ext cx="528"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ZapfDingbats"/>
                  <a:ea typeface="宋体" panose="02010600030101010101" pitchFamily="2" charset="-122"/>
                </a:defRPr>
              </a:lvl1pPr>
              <a:lvl2pPr marL="742950" indent="-285750" eaLnBrk="0" hangingPunct="0">
                <a:defRPr sz="2400">
                  <a:solidFill>
                    <a:schemeClr val="tx1"/>
                  </a:solidFill>
                  <a:latin typeface="ZapfDingbats"/>
                  <a:ea typeface="宋体" panose="02010600030101010101" pitchFamily="2" charset="-122"/>
                </a:defRPr>
              </a:lvl2pPr>
              <a:lvl3pPr marL="1143000" indent="-228600" eaLnBrk="0" hangingPunct="0">
                <a:defRPr sz="2400">
                  <a:solidFill>
                    <a:schemeClr val="tx1"/>
                  </a:solidFill>
                  <a:latin typeface="ZapfDingbats"/>
                  <a:ea typeface="宋体" panose="02010600030101010101" pitchFamily="2" charset="-122"/>
                </a:defRPr>
              </a:lvl3pPr>
              <a:lvl4pPr marL="1600200" indent="-228600" eaLnBrk="0" hangingPunct="0">
                <a:defRPr sz="2400">
                  <a:solidFill>
                    <a:schemeClr val="tx1"/>
                  </a:solidFill>
                  <a:latin typeface="ZapfDingbats"/>
                  <a:ea typeface="宋体" panose="02010600030101010101" pitchFamily="2" charset="-122"/>
                </a:defRPr>
              </a:lvl4pPr>
              <a:lvl5pPr marL="2057400" indent="-228600" eaLnBrk="0" hangingPunct="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spcBef>
                  <a:spcPct val="50000"/>
                </a:spcBef>
              </a:pPr>
              <a:r>
                <a:rPr lang="zh-CN" altLang="en-US" sz="1200">
                  <a:latin typeface="Times New Roman" panose="02020603050405020304" pitchFamily="18" charset="0"/>
                </a:rPr>
                <a:t>613</a:t>
              </a:r>
            </a:p>
            <a:p>
              <a:pPr>
                <a:spcBef>
                  <a:spcPct val="50000"/>
                </a:spcBef>
              </a:pPr>
              <a:r>
                <a:rPr lang="zh-CN" altLang="en-US" sz="1200">
                  <a:latin typeface="Times New Roman" panose="02020603050405020304" pitchFamily="18" charset="0"/>
                </a:rPr>
                <a:t>203</a:t>
              </a:r>
            </a:p>
            <a:p>
              <a:pPr>
                <a:spcBef>
                  <a:spcPct val="50000"/>
                </a:spcBef>
              </a:pPr>
              <a:endParaRPr lang="zh-CN" altLang="en-US" sz="1200">
                <a:latin typeface="Times New Roman" panose="02020603050405020304" pitchFamily="18" charset="0"/>
              </a:endParaRPr>
            </a:p>
            <a:p>
              <a:endParaRPr lang="zh-CN" altLang="en-US" sz="1200">
                <a:latin typeface="Times New Roman" panose="02020603050405020304" pitchFamily="18" charset="0"/>
              </a:endParaRPr>
            </a:p>
            <a:p>
              <a:r>
                <a:rPr lang="zh-CN" altLang="en-US" sz="1200">
                  <a:latin typeface="Times New Roman" panose="02020603050405020304" pitchFamily="18" charset="0"/>
                </a:rPr>
                <a:t>6.15</a:t>
              </a:r>
            </a:p>
            <a:p>
              <a:r>
                <a:rPr lang="zh-CN" altLang="en-US" sz="1200">
                  <a:latin typeface="Times New Roman" panose="02020603050405020304" pitchFamily="18" charset="0"/>
                </a:rPr>
                <a:t>4.34</a:t>
              </a:r>
            </a:p>
            <a:p>
              <a:r>
                <a:rPr lang="zh-CN" altLang="en-US" sz="1200">
                  <a:latin typeface="Times New Roman" panose="02020603050405020304" pitchFamily="18" charset="0"/>
                </a:rPr>
                <a:t>1.58</a:t>
              </a:r>
            </a:p>
          </p:txBody>
        </p:sp>
        <p:sp>
          <p:nvSpPr>
            <p:cNvPr id="95247" name="Text Box 15">
              <a:extLst>
                <a:ext uri="{FF2B5EF4-FFF2-40B4-BE49-F238E27FC236}">
                  <a16:creationId xmlns:a16="http://schemas.microsoft.com/office/drawing/2014/main" id="{BB147F44-ECAE-4F12-BB4D-EDD5480288B2}"/>
                </a:ext>
              </a:extLst>
            </p:cNvPr>
            <p:cNvSpPr txBox="1">
              <a:spLocks noChangeArrowheads="1"/>
            </p:cNvSpPr>
            <p:nvPr/>
          </p:nvSpPr>
          <p:spPr bwMode="auto">
            <a:xfrm>
              <a:off x="3787" y="981"/>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ZapfDingbats"/>
                  <a:ea typeface="宋体" panose="02010600030101010101" pitchFamily="2" charset="-122"/>
                </a:defRPr>
              </a:lvl1pPr>
              <a:lvl2pPr marL="742950" indent="-285750" eaLnBrk="0" hangingPunct="0">
                <a:defRPr sz="2400">
                  <a:solidFill>
                    <a:schemeClr val="tx1"/>
                  </a:solidFill>
                  <a:latin typeface="ZapfDingbats"/>
                  <a:ea typeface="宋体" panose="02010600030101010101" pitchFamily="2" charset="-122"/>
                </a:defRPr>
              </a:lvl2pPr>
              <a:lvl3pPr marL="1143000" indent="-228600" eaLnBrk="0" hangingPunct="0">
                <a:defRPr sz="2400">
                  <a:solidFill>
                    <a:schemeClr val="tx1"/>
                  </a:solidFill>
                  <a:latin typeface="ZapfDingbats"/>
                  <a:ea typeface="宋体" panose="02010600030101010101" pitchFamily="2" charset="-122"/>
                </a:defRPr>
              </a:lvl3pPr>
              <a:lvl4pPr marL="1600200" indent="-228600" eaLnBrk="0" hangingPunct="0">
                <a:defRPr sz="2400">
                  <a:solidFill>
                    <a:schemeClr val="tx1"/>
                  </a:solidFill>
                  <a:latin typeface="ZapfDingbats"/>
                  <a:ea typeface="宋体" panose="02010600030101010101" pitchFamily="2" charset="-122"/>
                </a:defRPr>
              </a:lvl4pPr>
              <a:lvl5pPr marL="2057400" indent="-228600" eaLnBrk="0" hangingPunct="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algn="ctr">
                <a:spcBef>
                  <a:spcPct val="50000"/>
                </a:spcBef>
              </a:pPr>
              <a:r>
                <a:rPr lang="zh-CN" altLang="en-US" sz="1800" b="1" dirty="0">
                  <a:latin typeface="Times New Roman" panose="02020603050405020304" pitchFamily="18" charset="0"/>
                </a:rPr>
                <a:t>实际美元</a:t>
              </a:r>
              <a:endParaRPr lang="en-US" altLang="zh-CN" sz="1800" dirty="0">
                <a:solidFill>
                  <a:srgbClr val="FF3300"/>
                </a:solidFill>
                <a:latin typeface="Times New Roman" panose="02020603050405020304" pitchFamily="18" charset="0"/>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a:extLst>
              <a:ext uri="{FF2B5EF4-FFF2-40B4-BE49-F238E27FC236}">
                <a16:creationId xmlns:a16="http://schemas.microsoft.com/office/drawing/2014/main" id="{004B3E84-151D-4903-A619-E5C7E8E19685}"/>
              </a:ext>
            </a:extLst>
          </p:cNvPr>
          <p:cNvSpPr>
            <a:spLocks noGrp="1" noChangeArrowheads="1"/>
          </p:cNvSpPr>
          <p:nvPr>
            <p:ph type="title"/>
          </p:nvPr>
        </p:nvSpPr>
        <p:spPr bwMode="auto">
          <a:xfrm>
            <a:off x="1282700" y="485632"/>
            <a:ext cx="6172200" cy="485775"/>
          </a:xfrm>
          <a:ln>
            <a:miter lim="800000"/>
            <a:headEnd/>
            <a:tailEnd/>
          </a:ln>
        </p:spPr>
        <p:txBody>
          <a:bodyPr vert="horz" wrap="square" lIns="68580" tIns="34290" rIns="68580" bIns="34290" numCol="1" anchor="t"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通货膨胀与实际利率</a:t>
            </a:r>
            <a:endParaRPr lang="en-US" altLang="zh-CN" sz="3000" dirty="0">
              <a:effectLst>
                <a:outerShdw blurRad="38100" dist="38100" dir="2700000" algn="tl">
                  <a:srgbClr val="C0C0C0"/>
                </a:outerShdw>
              </a:effectLst>
              <a:ea typeface="宋体" pitchFamily="2" charset="-122"/>
            </a:endParaRPr>
          </a:p>
        </p:txBody>
      </p:sp>
      <mc:AlternateContent xmlns:mc="http://schemas.openxmlformats.org/markup-compatibility/2006" xmlns:a14="http://schemas.microsoft.com/office/drawing/2010/main">
        <mc:Choice Requires="a14">
          <p:sp>
            <p:nvSpPr>
              <p:cNvPr id="513027" name="Rectangle 3">
                <a:extLst>
                  <a:ext uri="{FF2B5EF4-FFF2-40B4-BE49-F238E27FC236}">
                    <a16:creationId xmlns:a16="http://schemas.microsoft.com/office/drawing/2014/main" id="{0FD436AA-318C-4C45-9FED-BE8A9A3F0355}"/>
                  </a:ext>
                </a:extLst>
              </p:cNvPr>
              <p:cNvSpPr>
                <a:spLocks noGrp="1" noChangeArrowheads="1"/>
              </p:cNvSpPr>
              <p:nvPr>
                <p:ph type="body" sz="half" idx="1"/>
              </p:nvPr>
            </p:nvSpPr>
            <p:spPr>
              <a:xfrm>
                <a:off x="986950" y="1115090"/>
                <a:ext cx="7170100" cy="4076670"/>
              </a:xfrm>
            </p:spPr>
            <p:txBody>
              <a:bodyPr/>
              <a:lstStyle/>
              <a:p>
                <a:pPr>
                  <a:lnSpc>
                    <a:spcPct val="125000"/>
                  </a:lnSpc>
                  <a:defRPr/>
                </a:pPr>
                <a:r>
                  <a:rPr lang="zh-CN" altLang="en-US" b="1" dirty="0">
                    <a:solidFill>
                      <a:srgbClr val="FF33CC"/>
                    </a:solidFill>
                    <a:effectLst>
                      <a:outerShdw blurRad="38100" dist="38100" dir="2700000" algn="tl">
                        <a:srgbClr val="C0C0C0"/>
                      </a:outerShdw>
                    </a:effectLst>
                    <a:latin typeface="Times New Roman" pitchFamily="18" charset="0"/>
                    <a:ea typeface="楷体_GB2312" pitchFamily="49" charset="-122"/>
                  </a:rPr>
                  <a:t>名义利率</a:t>
                </a:r>
                <a:r>
                  <a:rPr lang="en-US" altLang="zh-CN" b="1" dirty="0">
                    <a:latin typeface="Times New Roman" pitchFamily="18" charset="0"/>
                    <a:ea typeface="宋体" pitchFamily="2" charset="-122"/>
                  </a:rPr>
                  <a:t> (Nominal interest rate ) </a:t>
                </a:r>
                <a:r>
                  <a:rPr lang="zh-CN" altLang="en-US" b="1" dirty="0">
                    <a:latin typeface="Times New Roman" pitchFamily="18" charset="0"/>
                    <a:ea typeface="宋体" pitchFamily="2" charset="-122"/>
                  </a:rPr>
                  <a:t>：</a:t>
                </a:r>
                <a:r>
                  <a:rPr lang="en-US" altLang="zh-CN" b="1" dirty="0">
                    <a:latin typeface="Times New Roman" pitchFamily="18" charset="0"/>
                    <a:ea typeface="宋体" pitchFamily="2" charset="-122"/>
                  </a:rPr>
                  <a:t> </a:t>
                </a:r>
                <a:r>
                  <a:rPr lang="zh-CN" altLang="en-US" b="1" dirty="0">
                    <a:latin typeface="Times New Roman" pitchFamily="18" charset="0"/>
                    <a:ea typeface="宋体" pitchFamily="2" charset="-122"/>
                  </a:rPr>
                  <a:t>就你贷出的每单位资金所获得的承诺金额。</a:t>
                </a:r>
                <a:endParaRPr lang="en-US" altLang="zh-CN" b="1" dirty="0">
                  <a:latin typeface="Times New Roman" pitchFamily="18" charset="0"/>
                  <a:ea typeface="宋体" pitchFamily="2" charset="-122"/>
                </a:endParaRPr>
              </a:p>
              <a:p>
                <a:pPr>
                  <a:lnSpc>
                    <a:spcPct val="125000"/>
                  </a:lnSpc>
                  <a:defRPr/>
                </a:pPr>
                <a:r>
                  <a:rPr lang="zh-CN" altLang="en-US" b="1" dirty="0">
                    <a:solidFill>
                      <a:srgbClr val="FF33CC"/>
                    </a:solidFill>
                    <a:effectLst>
                      <a:outerShdw blurRad="38100" dist="38100" dir="2700000" algn="tl">
                        <a:srgbClr val="C0C0C0"/>
                      </a:outerShdw>
                    </a:effectLst>
                    <a:latin typeface="Times New Roman" pitchFamily="18" charset="0"/>
                    <a:ea typeface="楷体_GB2312" pitchFamily="49" charset="-122"/>
                  </a:rPr>
                  <a:t>实际利率</a:t>
                </a:r>
                <a:r>
                  <a:rPr lang="en-US" altLang="zh-CN" b="1" dirty="0">
                    <a:latin typeface="Times New Roman" pitchFamily="18" charset="0"/>
                    <a:ea typeface="宋体" pitchFamily="2" charset="-122"/>
                  </a:rPr>
                  <a:t>(Real rate of return ) </a:t>
                </a:r>
                <a:r>
                  <a:rPr lang="zh-CN" altLang="en-US" b="1" dirty="0">
                    <a:latin typeface="Times New Roman" pitchFamily="18" charset="0"/>
                    <a:ea typeface="宋体" pitchFamily="2" charset="-122"/>
                  </a:rPr>
                  <a:t>：经过货币购买力变化所调整的名义利率。</a:t>
                </a:r>
                <a:endParaRPr lang="en-US" altLang="zh-CN" b="1" dirty="0">
                  <a:latin typeface="Times New Roman" pitchFamily="18" charset="0"/>
                  <a:ea typeface="宋体" pitchFamily="2" charset="-122"/>
                </a:endParaRPr>
              </a:p>
              <a:p>
                <a:pPr>
                  <a:lnSpc>
                    <a:spcPct val="125000"/>
                  </a:lnSpc>
                  <a:defRPr/>
                </a:pPr>
                <a:r>
                  <a:rPr lang="zh-CN" altLang="en-US" b="1" dirty="0">
                    <a:solidFill>
                      <a:srgbClr val="FF33CC"/>
                    </a:solidFill>
                    <a:effectLst>
                      <a:outerShdw blurRad="38100" dist="38100" dir="2700000" algn="tl">
                        <a:srgbClr val="C0C0C0"/>
                      </a:outerShdw>
                    </a:effectLst>
                    <a:latin typeface="Times New Roman" pitchFamily="18" charset="0"/>
                    <a:ea typeface="楷体_GB2312" pitchFamily="49" charset="-122"/>
                  </a:rPr>
                  <a:t>国内消费价格指数</a:t>
                </a:r>
                <a:r>
                  <a:rPr lang="en-US" altLang="zh-CN" b="1" dirty="0">
                    <a:latin typeface="Times New Roman" pitchFamily="18" charset="0"/>
                    <a:ea typeface="宋体" pitchFamily="2" charset="-122"/>
                  </a:rPr>
                  <a:t>(CPI)</a:t>
                </a:r>
                <a:r>
                  <a:rPr lang="zh-CN" altLang="en-US" b="1" dirty="0">
                    <a:latin typeface="Times New Roman" pitchFamily="18" charset="0"/>
                    <a:ea typeface="宋体" pitchFamily="2" charset="-122"/>
                  </a:rPr>
                  <a:t>：通常用</a:t>
                </a:r>
                <a:r>
                  <a:rPr lang="en-US" altLang="zh-CN" b="1" dirty="0">
                    <a:latin typeface="Times New Roman" pitchFamily="18" charset="0"/>
                    <a:ea typeface="宋体" pitchFamily="2" charset="-122"/>
                  </a:rPr>
                  <a:t>CPI</a:t>
                </a:r>
                <a:r>
                  <a:rPr lang="zh-CN" altLang="en-US" b="1" dirty="0">
                    <a:latin typeface="Times New Roman" pitchFamily="18" charset="0"/>
                    <a:ea typeface="宋体" pitchFamily="2" charset="-122"/>
                  </a:rPr>
                  <a:t>衡量购买力变化水平或通货膨胀水平。</a:t>
                </a:r>
                <a:r>
                  <a:rPr lang="en-US" altLang="zh-CN" sz="2800" dirty="0">
                    <a:latin typeface="Times New Roman" pitchFamily="18" charset="0"/>
                    <a:ea typeface="宋体" pitchFamily="2" charset="-122"/>
                  </a:rPr>
                  <a:t> </a:t>
                </a:r>
              </a:p>
              <a:p>
                <a:pPr lvl="1">
                  <a:lnSpc>
                    <a:spcPct val="125000"/>
                  </a:lnSpc>
                  <a:defRPr/>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1+</m:t>
                        </m:r>
                        <m:r>
                          <a:rPr lang="en-US" altLang="zh-CN" sz="1800" i="1">
                            <a:latin typeface="Cambria Math" panose="02040503050406030204" pitchFamily="18" charset="0"/>
                          </a:rPr>
                          <m:t>𝑟</m:t>
                        </m:r>
                      </m:e>
                      <m:sub>
                        <m:r>
                          <a:rPr lang="en-US" altLang="zh-CN" sz="1800" i="1">
                            <a:latin typeface="Cambria Math" panose="02040503050406030204" pitchFamily="18" charset="0"/>
                          </a:rPr>
                          <m:t>𝑟</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1+</m:t>
                            </m:r>
                            <m:r>
                              <a:rPr lang="en-US" altLang="zh-CN" sz="1800" i="1">
                                <a:latin typeface="Cambria Math" panose="02040503050406030204" pitchFamily="18" charset="0"/>
                              </a:rPr>
                              <m:t>𝑟</m:t>
                            </m:r>
                          </m:e>
                          <m:sub>
                            <m:r>
                              <a:rPr lang="en-US" altLang="zh-CN" sz="1800" i="1">
                                <a:latin typeface="Cambria Math" panose="02040503050406030204" pitchFamily="18" charset="0"/>
                              </a:rPr>
                              <m:t>𝑛</m:t>
                            </m:r>
                          </m:sub>
                        </m:sSub>
                      </m:num>
                      <m:den>
                        <m:r>
                          <a:rPr lang="en-US" altLang="zh-CN" sz="1800" i="1">
                            <a:latin typeface="Cambria Math" panose="02040503050406030204" pitchFamily="18" charset="0"/>
                          </a:rPr>
                          <m:t>1+</m:t>
                        </m:r>
                        <m:r>
                          <m:rPr>
                            <m:sty m:val="p"/>
                          </m:rPr>
                          <a:rPr lang="el-GR" altLang="zh-CN" sz="1800" i="1">
                            <a:latin typeface="Cambria Math" panose="02040503050406030204" pitchFamily="18" charset="0"/>
                          </a:rPr>
                          <m:t>π</m:t>
                        </m:r>
                      </m:den>
                    </m:f>
                  </m:oMath>
                </a14:m>
                <a:r>
                  <a:rPr lang="en-US" altLang="zh-CN" sz="1800" dirty="0">
                    <a:latin typeface="华文宋体" panose="02010600040101010101" pitchFamily="2" charset="-122"/>
                    <a:ea typeface="华文宋体" panose="02010600040101010101" pitchFamily="2" charset="-122"/>
                  </a:rPr>
                  <a:t>→</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𝑟</m:t>
                        </m:r>
                      </m:e>
                      <m:sub>
                        <m:r>
                          <a:rPr lang="en-US" altLang="zh-CN" sz="1800" i="1">
                            <a:latin typeface="Cambria Math" panose="02040503050406030204" pitchFamily="18" charset="0"/>
                          </a:rPr>
                          <m:t>𝑟</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𝑟</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r>
                          <m:rPr>
                            <m:sty m:val="p"/>
                          </m:rPr>
                          <a:rPr lang="el-GR" altLang="zh-CN" sz="1800" i="1">
                            <a:latin typeface="Cambria Math" panose="02040503050406030204" pitchFamily="18" charset="0"/>
                          </a:rPr>
                          <m:t>π</m:t>
                        </m:r>
                      </m:num>
                      <m:den>
                        <m:r>
                          <a:rPr lang="en-US" altLang="zh-CN" sz="1800" i="1">
                            <a:latin typeface="Cambria Math" panose="02040503050406030204" pitchFamily="18" charset="0"/>
                          </a:rPr>
                          <m:t>1+</m:t>
                        </m:r>
                        <m:r>
                          <m:rPr>
                            <m:sty m:val="p"/>
                          </m:rPr>
                          <a:rPr lang="el-GR" altLang="zh-CN" sz="1800" i="1">
                            <a:latin typeface="Cambria Math" panose="02040503050406030204" pitchFamily="18" charset="0"/>
                          </a:rPr>
                          <m:t>π</m:t>
                        </m:r>
                      </m:den>
                    </m:f>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𝑟</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r>
                      <m:rPr>
                        <m:sty m:val="p"/>
                      </m:rPr>
                      <a:rPr lang="el-GR" altLang="zh-CN" sz="1800" i="1">
                        <a:latin typeface="Cambria Math" panose="02040503050406030204" pitchFamily="18" charset="0"/>
                      </a:rPr>
                      <m:t>π</m:t>
                    </m:r>
                  </m:oMath>
                </a14:m>
                <a:endParaRPr lang="en-US" altLang="zh-CN" sz="1800" dirty="0"/>
              </a:p>
              <a:p>
                <a:pPr lvl="1">
                  <a:lnSpc>
                    <a:spcPct val="125000"/>
                  </a:lnSpc>
                  <a:defRPr/>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𝑟</m:t>
                        </m:r>
                      </m:e>
                      <m:sub>
                        <m:r>
                          <a:rPr lang="en-US" altLang="zh-CN" sz="1800" i="1">
                            <a:latin typeface="Cambria Math" panose="02040503050406030204" pitchFamily="18" charset="0"/>
                          </a:rPr>
                          <m:t>𝑟</m:t>
                        </m:r>
                      </m:sub>
                    </m:sSub>
                  </m:oMath>
                </a14:m>
                <a:r>
                  <a:rPr lang="zh-CN" altLang="en-US" sz="1800" dirty="0">
                    <a:latin typeface="Times New Roman" pitchFamily="18" charset="0"/>
                    <a:ea typeface="宋体" pitchFamily="2" charset="-122"/>
                  </a:rPr>
                  <a:t>表示实际利率，</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𝑟</m:t>
                        </m:r>
                      </m:e>
                      <m:sub>
                        <m:r>
                          <a:rPr lang="en-US" altLang="zh-CN" sz="1800" i="1">
                            <a:latin typeface="Cambria Math" panose="02040503050406030204" pitchFamily="18" charset="0"/>
                          </a:rPr>
                          <m:t>𝑛</m:t>
                        </m:r>
                      </m:sub>
                    </m:sSub>
                  </m:oMath>
                </a14:m>
                <a:r>
                  <a:rPr lang="zh-CN" altLang="en-US" sz="1800" dirty="0">
                    <a:latin typeface="Times New Roman" pitchFamily="18" charset="0"/>
                    <a:ea typeface="宋体" pitchFamily="2" charset="-122"/>
                  </a:rPr>
                  <a:t>表示名义利率，</a:t>
                </a:r>
                <a14:m>
                  <m:oMath xmlns:m="http://schemas.openxmlformats.org/officeDocument/2006/math">
                    <m:r>
                      <m:rPr>
                        <m:sty m:val="p"/>
                      </m:rPr>
                      <a:rPr lang="el-GR" altLang="zh-CN" sz="1800" i="1">
                        <a:latin typeface="Cambria Math" panose="02040503050406030204" pitchFamily="18" charset="0"/>
                      </a:rPr>
                      <m:t>π</m:t>
                    </m:r>
                  </m:oMath>
                </a14:m>
                <a:r>
                  <a:rPr lang="zh-CN" altLang="en-US" sz="1800" dirty="0">
                    <a:latin typeface="Times New Roman" pitchFamily="18" charset="0"/>
                    <a:ea typeface="宋体" pitchFamily="2" charset="-122"/>
                  </a:rPr>
                  <a:t>表示通货膨胀率</a:t>
                </a:r>
                <a:endParaRPr lang="en-US" altLang="zh-CN" sz="2400" dirty="0">
                  <a:latin typeface="Times New Roman" pitchFamily="18" charset="0"/>
                  <a:ea typeface="宋体" pitchFamily="2" charset="-122"/>
                </a:endParaRPr>
              </a:p>
            </p:txBody>
          </p:sp>
        </mc:Choice>
        <mc:Fallback xmlns="">
          <p:sp>
            <p:nvSpPr>
              <p:cNvPr id="513027" name="Rectangle 3">
                <a:extLst>
                  <a:ext uri="{FF2B5EF4-FFF2-40B4-BE49-F238E27FC236}">
                    <a16:creationId xmlns:a16="http://schemas.microsoft.com/office/drawing/2014/main" id="{0FD436AA-318C-4C45-9FED-BE8A9A3F0355}"/>
                  </a:ext>
                </a:extLst>
              </p:cNvPr>
              <p:cNvSpPr>
                <a:spLocks noGrp="1" noRot="1" noChangeAspect="1" noMove="1" noResize="1" noEditPoints="1" noAdjustHandles="1" noChangeArrowheads="1" noChangeShapeType="1" noTextEdit="1"/>
              </p:cNvSpPr>
              <p:nvPr>
                <p:ph type="body" sz="half" idx="1"/>
              </p:nvPr>
            </p:nvSpPr>
            <p:spPr>
              <a:xfrm>
                <a:off x="986950" y="1115090"/>
                <a:ext cx="7170100" cy="4076670"/>
              </a:xfrm>
              <a:blipFill>
                <a:blip r:embed="rId2"/>
                <a:stretch>
                  <a:fillRect l="-850" t="-598" r="-340"/>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A4141864-1B57-4BCA-9682-5E7378FB7F60}"/>
              </a:ext>
            </a:extLst>
          </p:cNvPr>
          <p:cNvSpPr txBox="1"/>
          <p:nvPr/>
        </p:nvSpPr>
        <p:spPr>
          <a:xfrm>
            <a:off x="1134110" y="5335443"/>
            <a:ext cx="6469380" cy="707886"/>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举例：名义利率为</a:t>
            </a: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，通涨率为</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，则实际利率</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8%-5%</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1+5%</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=2.857%</a:t>
            </a:r>
            <a:r>
              <a:rPr lang="zh-CN" altLang="en-US" sz="20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00886726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3027">
                                            <p:txEl>
                                              <p:pRg st="0" end="0"/>
                                            </p:txEl>
                                          </p:spTgt>
                                        </p:tgtEl>
                                        <p:attrNameLst>
                                          <p:attrName>style.visibility</p:attrName>
                                        </p:attrNameLst>
                                      </p:cBhvr>
                                      <p:to>
                                        <p:strVal val="visible"/>
                                      </p:to>
                                    </p:set>
                                    <p:animEffect transition="in" filter="wipe(up)">
                                      <p:cBhvr>
                                        <p:cTn id="7" dur="500"/>
                                        <p:tgtEl>
                                          <p:spTgt spid="5130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13027">
                                            <p:txEl>
                                              <p:pRg st="1" end="1"/>
                                            </p:txEl>
                                          </p:spTgt>
                                        </p:tgtEl>
                                        <p:attrNameLst>
                                          <p:attrName>style.visibility</p:attrName>
                                        </p:attrNameLst>
                                      </p:cBhvr>
                                      <p:to>
                                        <p:strVal val="visible"/>
                                      </p:to>
                                    </p:set>
                                    <p:animEffect transition="in" filter="wipe(up)">
                                      <p:cBhvr>
                                        <p:cTn id="12" dur="500"/>
                                        <p:tgtEl>
                                          <p:spTgt spid="5130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13027">
                                            <p:txEl>
                                              <p:pRg st="2" end="2"/>
                                            </p:txEl>
                                          </p:spTgt>
                                        </p:tgtEl>
                                        <p:attrNameLst>
                                          <p:attrName>style.visibility</p:attrName>
                                        </p:attrNameLst>
                                      </p:cBhvr>
                                      <p:to>
                                        <p:strVal val="visible"/>
                                      </p:to>
                                    </p:set>
                                    <p:animEffect transition="in" filter="wipe(up)">
                                      <p:cBhvr>
                                        <p:cTn id="17" dur="500"/>
                                        <p:tgtEl>
                                          <p:spTgt spid="5130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3027">
                                            <p:txEl>
                                              <p:pRg st="3" end="3"/>
                                            </p:txEl>
                                          </p:spTgt>
                                        </p:tgtEl>
                                        <p:attrNameLst>
                                          <p:attrName>style.visibility</p:attrName>
                                        </p:attrNameLst>
                                      </p:cBhvr>
                                      <p:to>
                                        <p:strVal val="visible"/>
                                      </p:to>
                                    </p:set>
                                    <p:animEffect transition="in" filter="wipe(up)">
                                      <p:cBhvr>
                                        <p:cTn id="22" dur="500"/>
                                        <p:tgtEl>
                                          <p:spTgt spid="5130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3027">
                                            <p:txEl>
                                              <p:pRg st="4" end="4"/>
                                            </p:txEl>
                                          </p:spTgt>
                                        </p:tgtEl>
                                        <p:attrNameLst>
                                          <p:attrName>style.visibility</p:attrName>
                                        </p:attrNameLst>
                                      </p:cBhvr>
                                      <p:to>
                                        <p:strVal val="visible"/>
                                      </p:to>
                                    </p:set>
                                    <p:animEffect transition="in" filter="wipe(up)">
                                      <p:cBhvr>
                                        <p:cTn id="27" dur="500"/>
                                        <p:tgtEl>
                                          <p:spTgt spid="5130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down)">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2E302-7DB8-0378-2C29-1130FEE88F99}"/>
              </a:ext>
            </a:extLst>
          </p:cNvPr>
          <p:cNvSpPr>
            <a:spLocks noGrp="1"/>
          </p:cNvSpPr>
          <p:nvPr>
            <p:ph type="title"/>
          </p:nvPr>
        </p:nvSpPr>
        <p:spPr/>
        <p:txBody>
          <a:bodyPr>
            <a:normAutofit/>
          </a:bodyPr>
          <a:lstStyle/>
          <a:p>
            <a:r>
              <a:rPr lang="zh-CN" altLang="en-US" sz="4800" dirty="0"/>
              <a:t>资料</a:t>
            </a:r>
            <a:r>
              <a:rPr lang="en-US" altLang="zh-CN" sz="4800" dirty="0"/>
              <a:t>1  </a:t>
            </a:r>
            <a:r>
              <a:rPr lang="zh-CN" altLang="en-US" sz="4800" dirty="0"/>
              <a:t>我国银行数量</a:t>
            </a:r>
          </a:p>
        </p:txBody>
      </p:sp>
      <p:sp>
        <p:nvSpPr>
          <p:cNvPr id="3" name="内容占位符 2">
            <a:extLst>
              <a:ext uri="{FF2B5EF4-FFF2-40B4-BE49-F238E27FC236}">
                <a16:creationId xmlns:a16="http://schemas.microsoft.com/office/drawing/2014/main" id="{028F7B56-353F-F75A-4B80-2CF7A974D5D6}"/>
              </a:ext>
            </a:extLst>
          </p:cNvPr>
          <p:cNvSpPr>
            <a:spLocks noGrp="1"/>
          </p:cNvSpPr>
          <p:nvPr>
            <p:ph idx="1"/>
          </p:nvPr>
        </p:nvSpPr>
        <p:spPr>
          <a:xfrm>
            <a:off x="628650" y="1825625"/>
            <a:ext cx="7886700" cy="4266950"/>
          </a:xfrm>
        </p:spPr>
        <p:txBody>
          <a:bodyPr>
            <a:normAutofit/>
          </a:bodyPr>
          <a:lstStyle/>
          <a:p>
            <a:r>
              <a:rPr lang="zh-CN" altLang="en-US" sz="2800" dirty="0">
                <a:latin typeface="宋体" panose="02010600030101010101" pitchFamily="2" charset="-122"/>
                <a:ea typeface="宋体" panose="02010600030101010101" pitchFamily="2" charset="-122"/>
              </a:rPr>
              <a:t>截至</a:t>
            </a:r>
            <a:r>
              <a:rPr lang="en-US" altLang="zh-CN" sz="2800" dirty="0">
                <a:latin typeface="宋体" panose="02010600030101010101" pitchFamily="2" charset="-122"/>
                <a:ea typeface="宋体" panose="02010600030101010101" pitchFamily="2" charset="-122"/>
              </a:rPr>
              <a:t>2021</a:t>
            </a:r>
            <a:r>
              <a:rPr lang="zh-CN" altLang="en-US" sz="2800" dirty="0">
                <a:latin typeface="宋体" panose="02010600030101010101" pitchFamily="2" charset="-122"/>
                <a:ea typeface="宋体" panose="02010600030101010101" pitchFamily="2" charset="-122"/>
              </a:rPr>
              <a:t>年</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月</a:t>
            </a:r>
            <a:r>
              <a:rPr lang="en-US" altLang="zh-CN" sz="2800" dirty="0">
                <a:latin typeface="宋体" panose="02010600030101010101" pitchFamily="2" charset="-122"/>
                <a:ea typeface="宋体" panose="02010600030101010101" pitchFamily="2" charset="-122"/>
              </a:rPr>
              <a:t>30</a:t>
            </a:r>
            <a:r>
              <a:rPr lang="zh-CN" altLang="en-US" sz="2800" dirty="0">
                <a:latin typeface="宋体" panose="02010600030101010101" pitchFamily="2" charset="-122"/>
                <a:ea typeface="宋体" panose="02010600030101010101" pitchFamily="2" charset="-122"/>
              </a:rPr>
              <a:t>日，全国共有</a:t>
            </a:r>
            <a:r>
              <a:rPr lang="en-US" altLang="zh-CN" sz="2800" dirty="0">
                <a:latin typeface="宋体" panose="02010600030101010101" pitchFamily="2" charset="-122"/>
                <a:ea typeface="宋体" panose="02010600030101010101" pitchFamily="2" charset="-122"/>
              </a:rPr>
              <a:t>4608</a:t>
            </a:r>
            <a:r>
              <a:rPr lang="zh-CN" altLang="en-US" sz="2800" dirty="0">
                <a:latin typeface="宋体" panose="02010600030101010101" pitchFamily="2" charset="-122"/>
                <a:ea typeface="宋体" panose="02010600030101010101" pitchFamily="2" charset="-122"/>
              </a:rPr>
              <a:t>家银行业金融机构，其中股份制商业银行</a:t>
            </a:r>
            <a:r>
              <a:rPr lang="en-US" altLang="zh-CN" sz="2800" dirty="0">
                <a:latin typeface="宋体" panose="02010600030101010101" pitchFamily="2" charset="-122"/>
                <a:ea typeface="宋体" panose="02010600030101010101" pitchFamily="2" charset="-122"/>
              </a:rPr>
              <a:t>12</a:t>
            </a:r>
            <a:r>
              <a:rPr lang="zh-CN" altLang="en-US" sz="2800" dirty="0">
                <a:latin typeface="宋体" panose="02010600030101010101" pitchFamily="2" charset="-122"/>
                <a:ea typeface="宋体" panose="02010600030101010101" pitchFamily="2" charset="-122"/>
              </a:rPr>
              <a:t>家、国有大型商业银行</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家、村镇银行</a:t>
            </a:r>
            <a:r>
              <a:rPr lang="en-US" altLang="zh-CN" sz="2800" dirty="0">
                <a:latin typeface="宋体" panose="02010600030101010101" pitchFamily="2" charset="-122"/>
                <a:ea typeface="宋体" panose="02010600030101010101" pitchFamily="2" charset="-122"/>
              </a:rPr>
              <a:t>1642</a:t>
            </a:r>
            <a:r>
              <a:rPr lang="zh-CN" altLang="en-US" sz="2800" dirty="0">
                <a:latin typeface="宋体" panose="02010600030101010101" pitchFamily="2" charset="-122"/>
                <a:ea typeface="宋体" panose="02010600030101010101" pitchFamily="2" charset="-122"/>
              </a:rPr>
              <a:t>家、农村商业银行</a:t>
            </a:r>
            <a:r>
              <a:rPr lang="en-US" altLang="zh-CN" sz="2800" dirty="0">
                <a:latin typeface="宋体" panose="02010600030101010101" pitchFamily="2" charset="-122"/>
                <a:ea typeface="宋体" panose="02010600030101010101" pitchFamily="2" charset="-122"/>
              </a:rPr>
              <a:t>1569</a:t>
            </a:r>
            <a:r>
              <a:rPr lang="zh-CN" altLang="en-US" sz="2800" dirty="0">
                <a:latin typeface="宋体" panose="02010600030101010101" pitchFamily="2" charset="-122"/>
                <a:ea typeface="宋体" panose="02010600030101010101" pitchFamily="2" charset="-122"/>
              </a:rPr>
              <a:t>家，农村信用社</a:t>
            </a:r>
            <a:r>
              <a:rPr lang="en-US" altLang="zh-CN" sz="2800" dirty="0">
                <a:latin typeface="宋体" panose="02010600030101010101" pitchFamily="2" charset="-122"/>
                <a:ea typeface="宋体" panose="02010600030101010101" pitchFamily="2" charset="-122"/>
              </a:rPr>
              <a:t>609</a:t>
            </a:r>
            <a:r>
              <a:rPr lang="zh-CN" altLang="en-US" sz="2800" dirty="0">
                <a:latin typeface="宋体" panose="02010600030101010101" pitchFamily="2" charset="-122"/>
                <a:ea typeface="宋体" panose="02010600030101010101" pitchFamily="2" charset="-122"/>
              </a:rPr>
              <a:t>家、企业集团财务公司</a:t>
            </a:r>
            <a:r>
              <a:rPr lang="en-US" altLang="zh-CN" sz="2800" dirty="0">
                <a:latin typeface="宋体" panose="02010600030101010101" pitchFamily="2" charset="-122"/>
                <a:ea typeface="宋体" panose="02010600030101010101" pitchFamily="2" charset="-122"/>
              </a:rPr>
              <a:t>257</a:t>
            </a:r>
            <a:r>
              <a:rPr lang="zh-CN" altLang="en-US" sz="2800" dirty="0">
                <a:latin typeface="宋体" panose="02010600030101010101" pitchFamily="2" charset="-122"/>
                <a:ea typeface="宋体" panose="02010600030101010101" pitchFamily="2" charset="-122"/>
              </a:rPr>
              <a:t>家、城市商业银行</a:t>
            </a:r>
            <a:r>
              <a:rPr lang="en-US" altLang="zh-CN" sz="2800" dirty="0">
                <a:latin typeface="宋体" panose="02010600030101010101" pitchFamily="2" charset="-122"/>
                <a:ea typeface="宋体" panose="02010600030101010101" pitchFamily="2" charset="-122"/>
              </a:rPr>
              <a:t>130</a:t>
            </a:r>
            <a:r>
              <a:rPr lang="zh-CN" altLang="en-US" sz="2800" dirty="0">
                <a:latin typeface="宋体" panose="02010600030101010101" pitchFamily="2" charset="-122"/>
                <a:ea typeface="宋体" panose="02010600030101010101" pitchFamily="2" charset="-122"/>
              </a:rPr>
              <a:t>家、金融租赁公司</a:t>
            </a:r>
            <a:r>
              <a:rPr lang="en-US" altLang="zh-CN" sz="2800" dirty="0">
                <a:latin typeface="宋体" panose="02010600030101010101" pitchFamily="2" charset="-122"/>
                <a:ea typeface="宋体" panose="02010600030101010101" pitchFamily="2" charset="-122"/>
              </a:rPr>
              <a:t>71</a:t>
            </a:r>
            <a:r>
              <a:rPr lang="zh-CN" altLang="en-US" sz="2800" dirty="0">
                <a:latin typeface="宋体" panose="02010600030101010101" pitchFamily="2" charset="-122"/>
                <a:ea typeface="宋体" panose="02010600030101010101" pitchFamily="2" charset="-122"/>
              </a:rPr>
              <a:t>家、信托公司</a:t>
            </a:r>
            <a:r>
              <a:rPr lang="en-US" altLang="zh-CN" sz="2800" dirty="0">
                <a:latin typeface="宋体" panose="02010600030101010101" pitchFamily="2" charset="-122"/>
                <a:ea typeface="宋体" panose="02010600030101010101" pitchFamily="2" charset="-122"/>
              </a:rPr>
              <a:t>68</a:t>
            </a:r>
            <a:r>
              <a:rPr lang="zh-CN" altLang="en-US" sz="2800" dirty="0">
                <a:latin typeface="宋体" panose="02010600030101010101" pitchFamily="2" charset="-122"/>
                <a:ea typeface="宋体" panose="02010600030101010101" pitchFamily="2" charset="-122"/>
              </a:rPr>
              <a:t>家、农村资金互助社</a:t>
            </a:r>
            <a:r>
              <a:rPr lang="en-US" altLang="zh-CN" sz="2800" dirty="0">
                <a:latin typeface="宋体" panose="02010600030101010101" pitchFamily="2" charset="-122"/>
                <a:ea typeface="宋体" panose="02010600030101010101" pitchFamily="2" charset="-122"/>
              </a:rPr>
              <a:t>41</a:t>
            </a:r>
            <a:r>
              <a:rPr lang="zh-CN" altLang="en-US" sz="2800" dirty="0">
                <a:latin typeface="宋体" panose="02010600030101010101" pitchFamily="2" charset="-122"/>
                <a:ea typeface="宋体" panose="02010600030101010101" pitchFamily="2" charset="-122"/>
              </a:rPr>
              <a:t>家、外资法人银行</a:t>
            </a:r>
            <a:r>
              <a:rPr lang="en-US" altLang="zh-CN" sz="2800" dirty="0">
                <a:latin typeface="宋体" panose="02010600030101010101" pitchFamily="2" charset="-122"/>
                <a:ea typeface="宋体" panose="02010600030101010101" pitchFamily="2" charset="-122"/>
              </a:rPr>
              <a:t>41</a:t>
            </a:r>
            <a:r>
              <a:rPr lang="zh-CN" altLang="en-US" sz="2800" dirty="0">
                <a:latin typeface="宋体" panose="02010600030101010101" pitchFamily="2" charset="-122"/>
                <a:ea typeface="宋体" panose="02010600030101010101" pitchFamily="2" charset="-122"/>
              </a:rPr>
              <a:t>家、农村合作银行</a:t>
            </a:r>
            <a:r>
              <a:rPr lang="en-US" altLang="zh-CN" sz="2800" dirty="0">
                <a:latin typeface="宋体" panose="02010600030101010101" pitchFamily="2" charset="-122"/>
                <a:ea typeface="宋体" panose="02010600030101010101" pitchFamily="2" charset="-122"/>
              </a:rPr>
              <a:t>26</a:t>
            </a:r>
            <a:r>
              <a:rPr lang="zh-CN" altLang="en-US" sz="2800" dirty="0">
                <a:latin typeface="宋体" panose="02010600030101010101" pitchFamily="2" charset="-122"/>
                <a:ea typeface="宋体" panose="02010600030101010101" pitchFamily="2" charset="-122"/>
              </a:rPr>
              <a:t>家、 汽车金融公司</a:t>
            </a:r>
            <a:r>
              <a:rPr lang="en-US" altLang="zh-CN" sz="2800" dirty="0">
                <a:latin typeface="宋体" panose="02010600030101010101" pitchFamily="2" charset="-122"/>
                <a:ea typeface="宋体" panose="02010600030101010101" pitchFamily="2" charset="-122"/>
              </a:rPr>
              <a:t>25</a:t>
            </a:r>
            <a:r>
              <a:rPr lang="zh-CN" altLang="en-US" sz="2800" dirty="0">
                <a:latin typeface="宋体" panose="02010600030101010101" pitchFamily="2" charset="-122"/>
                <a:ea typeface="宋体" panose="02010600030101010101" pitchFamily="2" charset="-122"/>
              </a:rPr>
              <a:t>家、消费金融公司</a:t>
            </a:r>
            <a:r>
              <a:rPr lang="en-US" altLang="zh-CN" sz="2800" dirty="0">
                <a:latin typeface="宋体" panose="02010600030101010101" pitchFamily="2" charset="-122"/>
                <a:ea typeface="宋体" panose="02010600030101010101" pitchFamily="2" charset="-122"/>
              </a:rPr>
              <a:t>29</a:t>
            </a:r>
            <a:r>
              <a:rPr lang="zh-CN" altLang="en-US" sz="2800" dirty="0">
                <a:latin typeface="宋体" panose="02010600030101010101" pitchFamily="2" charset="-122"/>
                <a:ea typeface="宋体" panose="02010600030101010101" pitchFamily="2" charset="-122"/>
              </a:rPr>
              <a:t>家。</a:t>
            </a:r>
          </a:p>
        </p:txBody>
      </p:sp>
    </p:spTree>
    <p:extLst>
      <p:ext uri="{BB962C8B-B14F-4D97-AF65-F5344CB8AC3E}">
        <p14:creationId xmlns:p14="http://schemas.microsoft.com/office/powerpoint/2010/main" val="3016107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4CC37D-5161-545F-4F37-A0F41A42B0CE}"/>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课堂练习</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B05F8B-0034-3D27-7844-8753BA6DF11D}"/>
                  </a:ext>
                </a:extLst>
              </p:cNvPr>
              <p:cNvSpPr>
                <a:spLocks noGrp="1"/>
              </p:cNvSpPr>
              <p:nvPr>
                <p:ph idx="1"/>
              </p:nvPr>
            </p:nvSpPr>
            <p:spPr>
              <a:xfrm>
                <a:off x="508571" y="1690689"/>
                <a:ext cx="8432800" cy="4120924"/>
              </a:xfrm>
            </p:spPr>
            <p:txBody>
              <a:bodyPr>
                <a:normAutofit/>
              </a:bodyPr>
              <a:lstStyle/>
              <a:p>
                <a:r>
                  <a:rPr lang="zh-CN" altLang="en-US" sz="2400" dirty="0">
                    <a:latin typeface="宋体" panose="02010600030101010101" pitchFamily="2" charset="-122"/>
                    <a:ea typeface="宋体" panose="02010600030101010101" pitchFamily="2" charset="-122"/>
                  </a:rPr>
                  <a:t>假设某存单名义利率为</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％，预期下一年通货膨胀率是</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％。则该存单实际利率是多少</a:t>
                </a:r>
                <a:r>
                  <a:rPr lang="en-US" altLang="zh-CN" sz="2400" dirty="0">
                    <a:latin typeface="宋体" panose="02010600030101010101" pitchFamily="2" charset="-122"/>
                    <a:ea typeface="宋体" panose="02010600030101010101" pitchFamily="2" charset="-122"/>
                  </a:rPr>
                  <a:t>?</a:t>
                </a:r>
              </a:p>
              <a:p>
                <a:r>
                  <a:rPr lang="zh-CN" altLang="en-US" sz="2400" dirty="0">
                    <a:latin typeface="宋体" panose="02010600030101010101" pitchFamily="2" charset="-122"/>
                    <a:ea typeface="宋体" panose="02010600030101010101" pitchFamily="2" charset="-122"/>
                  </a:rPr>
                  <a:t>解：</a:t>
                </a:r>
                <a:r>
                  <a:rPr lang="en-US" altLang="zh-CN" sz="2400" dirty="0">
                    <a:latin typeface="宋体" panose="02010600030101010101" pitchFamily="2" charset="-122"/>
                    <a:ea typeface="宋体" panose="02010600030101010101" pitchFamily="2" charset="-122"/>
                  </a:rPr>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𝑟</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r>
                          <m:rPr>
                            <m:sty m:val="p"/>
                          </m:rPr>
                          <a:rPr lang="el-GR" altLang="zh-CN" sz="2400" i="1">
                            <a:latin typeface="Cambria Math" panose="02040503050406030204" pitchFamily="18" charset="0"/>
                          </a:rPr>
                          <m:t>π</m:t>
                        </m:r>
                      </m:num>
                      <m:den>
                        <m:r>
                          <a:rPr lang="en-US" altLang="zh-CN" sz="2400" i="1">
                            <a:latin typeface="Cambria Math" panose="02040503050406030204" pitchFamily="18" charset="0"/>
                          </a:rPr>
                          <m:t>1+</m:t>
                        </m:r>
                        <m:r>
                          <m:rPr>
                            <m:sty m:val="p"/>
                          </m:rPr>
                          <a:rPr lang="el-GR" altLang="zh-CN" sz="2400" i="1">
                            <a:latin typeface="Cambria Math" panose="02040503050406030204" pitchFamily="18" charset="0"/>
                          </a:rPr>
                          <m:t>π</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4%−3%</m:t>
                        </m:r>
                      </m:num>
                      <m:den>
                        <m:r>
                          <a:rPr lang="en-US" altLang="zh-CN" sz="2400" b="0" i="1" smtClean="0">
                            <a:latin typeface="Cambria Math" panose="02040503050406030204" pitchFamily="18" charset="0"/>
                          </a:rPr>
                          <m:t>1+3%</m:t>
                        </m:r>
                      </m:den>
                    </m:f>
                    <m:r>
                      <a:rPr lang="en-US" altLang="zh-CN" sz="2400" b="0" i="1" smtClean="0">
                        <a:latin typeface="Cambria Math" panose="02040503050406030204" pitchFamily="18" charset="0"/>
                      </a:rPr>
                      <m:t>=0.97%</m:t>
                    </m:r>
                  </m:oMath>
                </a14:m>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启示：因为投资者最终关心实际利率，很明显通货膨胀侵蚀了投资者的收益。政府因向银行透支、增发纸币来弥补财政赤字，降低人民手中货币的购买力，被喻为“通货膨胀税”。</a:t>
                </a:r>
              </a:p>
              <a:p>
                <a:endParaRPr lang="zh-CN" altLang="en-US" sz="2400" dirty="0">
                  <a:latin typeface="宋体" panose="02010600030101010101" pitchFamily="2" charset="-122"/>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30B05F8B-0034-3D27-7844-8753BA6DF11D}"/>
                  </a:ext>
                </a:extLst>
              </p:cNvPr>
              <p:cNvSpPr>
                <a:spLocks noGrp="1" noRot="1" noChangeAspect="1" noMove="1" noResize="1" noEditPoints="1" noAdjustHandles="1" noChangeArrowheads="1" noChangeShapeType="1" noTextEdit="1"/>
              </p:cNvSpPr>
              <p:nvPr>
                <p:ph idx="1"/>
              </p:nvPr>
            </p:nvSpPr>
            <p:spPr>
              <a:xfrm>
                <a:off x="508571" y="1690689"/>
                <a:ext cx="8432800" cy="4120924"/>
              </a:xfrm>
              <a:blipFill>
                <a:blip r:embed="rId2"/>
                <a:stretch>
                  <a:fillRect l="-939" t="-2071" r="-28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564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7C2E6E89-E890-4758-BF4F-A24647F5727A}"/>
              </a:ext>
            </a:extLst>
          </p:cNvPr>
          <p:cNvSpPr>
            <a:spLocks noGrp="1" noChangeArrowheads="1"/>
          </p:cNvSpPr>
          <p:nvPr>
            <p:ph type="title"/>
          </p:nvPr>
        </p:nvSpPr>
        <p:spPr bwMode="auto">
          <a:xfrm>
            <a:off x="1352234" y="859790"/>
            <a:ext cx="5829300" cy="514350"/>
          </a:xfrm>
          <a:ln>
            <a:miter lim="800000"/>
            <a:headEnd/>
            <a:tailEnd/>
          </a:ln>
        </p:spPr>
        <p:txBody>
          <a:bodyPr vert="horz" wrap="square" lIns="68580" tIns="34290" rIns="68580" bIns="34290" numCol="1" anchor="t" anchorCtr="0" compatLnSpc="1">
            <a:prstTxWarp prst="textNoShape">
              <a:avLst/>
            </a:prstTxWarp>
            <a:normAutofit fontScale="90000"/>
          </a:bodyPr>
          <a:lstStyle/>
          <a:p>
            <a:pPr>
              <a:defRPr/>
            </a:pPr>
            <a:r>
              <a:rPr lang="zh-CN" altLang="en-US" sz="3600" dirty="0">
                <a:effectLst>
                  <a:outerShdw blurRad="38100" dist="38100" dir="2700000" algn="tl">
                    <a:srgbClr val="C0C0C0"/>
                  </a:outerShdw>
                </a:effectLst>
                <a:ea typeface="宋体" pitchFamily="2" charset="-122"/>
              </a:rPr>
              <a:t>收益率</a:t>
            </a:r>
            <a:r>
              <a:rPr lang="zh-CN" altLang="en-US" sz="3600">
                <a:effectLst>
                  <a:outerShdw blurRad="38100" dist="38100" dir="2700000" algn="tl">
                    <a:srgbClr val="C0C0C0"/>
                  </a:outerShdw>
                </a:effectLst>
                <a:ea typeface="宋体" pitchFamily="2" charset="-122"/>
              </a:rPr>
              <a:t>水平的基本决定</a:t>
            </a:r>
            <a:r>
              <a:rPr lang="zh-CN" altLang="en-US" sz="3600" dirty="0">
                <a:effectLst>
                  <a:outerShdw blurRad="38100" dist="38100" dir="2700000" algn="tl">
                    <a:srgbClr val="C0C0C0"/>
                  </a:outerShdw>
                </a:effectLst>
                <a:ea typeface="宋体" pitchFamily="2" charset="-122"/>
              </a:rPr>
              <a:t>因素</a:t>
            </a:r>
          </a:p>
        </p:txBody>
      </p:sp>
      <p:sp>
        <p:nvSpPr>
          <p:cNvPr id="105475" name="Rectangle 3">
            <a:extLst>
              <a:ext uri="{FF2B5EF4-FFF2-40B4-BE49-F238E27FC236}">
                <a16:creationId xmlns:a16="http://schemas.microsoft.com/office/drawing/2014/main" id="{52D8DF7B-B3AF-44DD-8A80-51ADFEECE1C3}"/>
              </a:ext>
            </a:extLst>
          </p:cNvPr>
          <p:cNvSpPr>
            <a:spLocks noGrp="1" noChangeArrowheads="1"/>
          </p:cNvSpPr>
          <p:nvPr>
            <p:ph idx="1"/>
          </p:nvPr>
        </p:nvSpPr>
        <p:spPr>
          <a:xfrm>
            <a:off x="1971040" y="1766812"/>
            <a:ext cx="5740400" cy="2967748"/>
          </a:xfrm>
        </p:spPr>
        <p:txBody>
          <a:bodyPr/>
          <a:lstStyle/>
          <a:p>
            <a:r>
              <a:rPr lang="zh-CN" altLang="en-US" sz="2800" dirty="0">
                <a:latin typeface="华文宋体" panose="02010600040101010101" pitchFamily="2" charset="-122"/>
                <a:ea typeface="华文宋体" panose="02010600040101010101" pitchFamily="2" charset="-122"/>
              </a:rPr>
              <a:t>资本品的生产率</a:t>
            </a:r>
            <a:endParaRPr lang="en-US" altLang="zh-CN" sz="2800" dirty="0">
              <a:latin typeface="华文宋体" panose="02010600040101010101" pitchFamily="2" charset="-122"/>
              <a:ea typeface="华文宋体" panose="02010600040101010101" pitchFamily="2" charset="-122"/>
            </a:endParaRPr>
          </a:p>
          <a:p>
            <a:r>
              <a:rPr lang="zh-CN" altLang="en-US" sz="2800" dirty="0">
                <a:latin typeface="华文宋体" panose="02010600040101010101" pitchFamily="2" charset="-122"/>
                <a:ea typeface="华文宋体" panose="02010600040101010101" pitchFamily="2" charset="-122"/>
              </a:rPr>
              <a:t>资本品生产率的不确定性</a:t>
            </a:r>
            <a:endParaRPr lang="en-US" altLang="zh-CN" sz="2800" dirty="0">
              <a:latin typeface="华文宋体" panose="02010600040101010101" pitchFamily="2" charset="-122"/>
              <a:ea typeface="华文宋体" panose="02010600040101010101" pitchFamily="2" charset="-122"/>
            </a:endParaRPr>
          </a:p>
          <a:p>
            <a:r>
              <a:rPr lang="zh-CN" altLang="en-US" sz="2800" dirty="0">
                <a:latin typeface="华文宋体" panose="02010600040101010101" pitchFamily="2" charset="-122"/>
                <a:ea typeface="华文宋体" panose="02010600040101010101" pitchFamily="2" charset="-122"/>
              </a:rPr>
              <a:t>人们的时间偏好水平</a:t>
            </a:r>
            <a:endParaRPr lang="en-US" altLang="zh-CN" sz="2800" dirty="0">
              <a:latin typeface="华文宋体" panose="02010600040101010101" pitchFamily="2" charset="-122"/>
              <a:ea typeface="华文宋体" panose="02010600040101010101" pitchFamily="2" charset="-122"/>
            </a:endParaRPr>
          </a:p>
          <a:p>
            <a:r>
              <a:rPr lang="zh-CN" altLang="en-US" sz="2800" dirty="0">
                <a:latin typeface="华文宋体" panose="02010600040101010101" pitchFamily="2" charset="-122"/>
                <a:ea typeface="华文宋体" panose="02010600040101010101" pitchFamily="2" charset="-122"/>
              </a:rPr>
              <a:t>人们的风险厌恶水平</a:t>
            </a:r>
            <a:endParaRPr lang="en-US" altLang="zh-CN" sz="2800" dirty="0">
              <a:latin typeface="华文宋体" panose="02010600040101010101" pitchFamily="2" charset="-122"/>
              <a:ea typeface="华文宋体" panose="02010600040101010101" pitchFamily="2" charset="-122"/>
            </a:endParaRPr>
          </a:p>
          <a:p>
            <a:endParaRPr lang="en-US" altLang="zh-CN" sz="2800" dirty="0">
              <a:latin typeface="华文宋体" panose="02010600040101010101" pitchFamily="2" charset="-122"/>
              <a:ea typeface="华文宋体" panose="02010600040101010101" pitchFamily="2" charset="-122"/>
            </a:endParaRPr>
          </a:p>
          <a:p>
            <a:endParaRPr lang="en-US" altLang="zh-CN" sz="28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972238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7C2E6E89-E890-4758-BF4F-A24647F5727A}"/>
              </a:ext>
            </a:extLst>
          </p:cNvPr>
          <p:cNvSpPr>
            <a:spLocks noGrp="1" noChangeArrowheads="1"/>
          </p:cNvSpPr>
          <p:nvPr>
            <p:ph type="title"/>
          </p:nvPr>
        </p:nvSpPr>
        <p:spPr bwMode="auto">
          <a:xfrm>
            <a:off x="910445" y="767592"/>
            <a:ext cx="6736080" cy="514350"/>
          </a:xfrm>
          <a:ln>
            <a:miter lim="800000"/>
            <a:headEnd/>
            <a:tailEnd/>
          </a:ln>
        </p:spPr>
        <p:txBody>
          <a:bodyPr vert="horz" wrap="square" lIns="68580" tIns="34290" rIns="68580" bIns="34290" numCol="1" anchor="t" anchorCtr="0" compatLnSpc="1">
            <a:prstTxWarp prst="textNoShape">
              <a:avLst/>
            </a:prstTxWarp>
          </a:bodyPr>
          <a:lstStyle/>
          <a:p>
            <a:pPr>
              <a:defRPr/>
            </a:pPr>
            <a:r>
              <a:rPr lang="zh-CN" altLang="en-US" sz="3000" dirty="0">
                <a:effectLst>
                  <a:outerShdw blurRad="38100" dist="38100" dir="2700000" algn="tl">
                    <a:srgbClr val="C0C0C0"/>
                  </a:outerShdw>
                </a:effectLst>
                <a:ea typeface="宋体" pitchFamily="2" charset="-122"/>
              </a:rPr>
              <a:t>金融中介（</a:t>
            </a:r>
            <a:r>
              <a:rPr lang="en-US" altLang="zh-CN" sz="3000" dirty="0">
                <a:effectLst>
                  <a:outerShdw blurRad="38100" dist="38100" dir="2700000" algn="tl">
                    <a:srgbClr val="C0C0C0"/>
                  </a:outerShdw>
                </a:effectLst>
                <a:ea typeface="宋体" pitchFamily="2" charset="-122"/>
              </a:rPr>
              <a:t>Financial Intermediaries</a:t>
            </a:r>
            <a:r>
              <a:rPr lang="zh-CN" altLang="en-US" sz="3000" dirty="0">
                <a:effectLst>
                  <a:outerShdw blurRad="38100" dist="38100" dir="2700000" algn="tl">
                    <a:srgbClr val="C0C0C0"/>
                  </a:outerShdw>
                </a:effectLst>
                <a:ea typeface="宋体" pitchFamily="2" charset="-122"/>
              </a:rPr>
              <a:t>）</a:t>
            </a:r>
          </a:p>
        </p:txBody>
      </p:sp>
      <p:sp>
        <p:nvSpPr>
          <p:cNvPr id="105475" name="Rectangle 3">
            <a:extLst>
              <a:ext uri="{FF2B5EF4-FFF2-40B4-BE49-F238E27FC236}">
                <a16:creationId xmlns:a16="http://schemas.microsoft.com/office/drawing/2014/main" id="{52D8DF7B-B3AF-44DD-8A80-51ADFEECE1C3}"/>
              </a:ext>
            </a:extLst>
          </p:cNvPr>
          <p:cNvSpPr>
            <a:spLocks noGrp="1" noChangeArrowheads="1"/>
          </p:cNvSpPr>
          <p:nvPr>
            <p:ph idx="1"/>
          </p:nvPr>
        </p:nvSpPr>
        <p:spPr>
          <a:xfrm>
            <a:off x="667820" y="1683134"/>
            <a:ext cx="8219326" cy="4101217"/>
          </a:xfrm>
        </p:spPr>
        <p:txBody>
          <a:bodyPr>
            <a:normAutofit/>
          </a:bodyPr>
          <a:lstStyle/>
          <a:p>
            <a:r>
              <a:rPr lang="zh-CN" altLang="en-US" sz="2800" b="1" dirty="0">
                <a:latin typeface="Times New Roman" panose="02020603050405020304" pitchFamily="18" charset="0"/>
                <a:ea typeface="宋体" panose="02010600030101010101" pitchFamily="2" charset="-122"/>
              </a:rPr>
              <a:t>金融中介是指向客户提供</a:t>
            </a:r>
            <a:r>
              <a:rPr lang="zh-CN" altLang="en-US" sz="2800" b="1" dirty="0">
                <a:solidFill>
                  <a:srgbClr val="0101FF"/>
                </a:solidFill>
                <a:latin typeface="Times New Roman" panose="02020603050405020304" pitchFamily="18" charset="0"/>
                <a:ea typeface="宋体" panose="02010600030101010101" pitchFamily="2" charset="-122"/>
              </a:rPr>
              <a:t>金融产品和服务</a:t>
            </a:r>
            <a:r>
              <a:rPr lang="zh-CN" altLang="en-US" sz="2800" b="1" dirty="0">
                <a:latin typeface="Times New Roman" panose="02020603050405020304" pitchFamily="18" charset="0"/>
                <a:ea typeface="宋体" panose="02010600030101010101" pitchFamily="2" charset="-122"/>
              </a:rPr>
              <a:t>的企业或机构，</a:t>
            </a:r>
            <a:r>
              <a:rPr lang="zh-CN" altLang="en-US" sz="2800" b="1" dirty="0">
                <a:solidFill>
                  <a:srgbClr val="FF0000"/>
                </a:solidFill>
                <a:latin typeface="Times New Roman" panose="02020603050405020304" pitchFamily="18" charset="0"/>
                <a:ea typeface="宋体" panose="02010600030101010101" pitchFamily="2" charset="-122"/>
              </a:rPr>
              <a:t>而这些金融产品和服务无法直接通过证券市场交易更有效地获得。</a:t>
            </a:r>
            <a:r>
              <a:rPr lang="zh-CN" altLang="en-US" sz="2800" b="1" dirty="0">
                <a:latin typeface="Times New Roman" panose="02020603050405020304" pitchFamily="18" charset="0"/>
                <a:ea typeface="宋体" panose="02010600030101010101" pitchFamily="2" charset="-122"/>
              </a:rPr>
              <a:t>比如</a:t>
            </a:r>
            <a:endParaRPr lang="en-US" altLang="zh-CN" sz="2800" b="1" dirty="0">
              <a:latin typeface="Times New Roman" panose="02020603050405020304" pitchFamily="18" charset="0"/>
              <a:ea typeface="宋体" panose="02010600030101010101" pitchFamily="2" charset="-122"/>
            </a:endParaRPr>
          </a:p>
          <a:p>
            <a:pPr lvl="1"/>
            <a:r>
              <a:rPr lang="zh-CN" altLang="en-US" sz="2800" b="1" dirty="0">
                <a:latin typeface="Times New Roman" panose="02020603050405020304" pitchFamily="18" charset="0"/>
                <a:ea typeface="宋体" panose="02010600030101010101" pitchFamily="2" charset="-122"/>
              </a:rPr>
              <a:t>商业银行</a:t>
            </a:r>
            <a:endParaRPr lang="en-US" altLang="zh-CN" sz="2800" b="1" dirty="0">
              <a:latin typeface="Times New Roman" panose="02020603050405020304" pitchFamily="18" charset="0"/>
              <a:ea typeface="宋体" panose="02010600030101010101" pitchFamily="2" charset="-122"/>
            </a:endParaRPr>
          </a:p>
          <a:p>
            <a:pPr lvl="1"/>
            <a:r>
              <a:rPr lang="zh-CN" altLang="en-US" sz="2800" b="1" dirty="0">
                <a:latin typeface="Times New Roman" panose="02020603050405020304" pitchFamily="18" charset="0"/>
                <a:ea typeface="宋体" panose="02010600030101010101" pitchFamily="2" charset="-122"/>
              </a:rPr>
              <a:t>证券公司</a:t>
            </a:r>
            <a:endParaRPr lang="en-US" altLang="zh-CN" sz="2800" b="1" dirty="0">
              <a:latin typeface="Times New Roman" panose="02020603050405020304" pitchFamily="18" charset="0"/>
              <a:ea typeface="宋体" panose="02010600030101010101" pitchFamily="2" charset="-122"/>
            </a:endParaRPr>
          </a:p>
          <a:p>
            <a:pPr lvl="1"/>
            <a:r>
              <a:rPr lang="zh-CN" altLang="en-US" sz="2800" b="1" dirty="0">
                <a:latin typeface="Times New Roman" panose="02020603050405020304" pitchFamily="18" charset="0"/>
                <a:ea typeface="宋体" panose="02010600030101010101" pitchFamily="2" charset="-122"/>
              </a:rPr>
              <a:t>投资公司</a:t>
            </a:r>
            <a:endParaRPr lang="en-US" altLang="zh-CN" sz="2800" b="1" dirty="0">
              <a:latin typeface="Times New Roman" panose="02020603050405020304" pitchFamily="18" charset="0"/>
              <a:ea typeface="宋体" panose="02010600030101010101" pitchFamily="2" charset="-122"/>
            </a:endParaRPr>
          </a:p>
          <a:p>
            <a:pPr lvl="1"/>
            <a:r>
              <a:rPr lang="zh-CN" altLang="en-US" sz="2800" b="1" dirty="0">
                <a:latin typeface="Times New Roman" panose="02020603050405020304" pitchFamily="18" charset="0"/>
                <a:ea typeface="宋体" panose="02010600030101010101" pitchFamily="2" charset="-122"/>
              </a:rPr>
              <a:t>保险公司</a:t>
            </a:r>
            <a:endParaRPr lang="en-US" altLang="zh-CN" sz="2800" b="1" dirty="0">
              <a:latin typeface="Times New Roman" panose="02020603050405020304" pitchFamily="18" charset="0"/>
              <a:ea typeface="宋体" panose="02010600030101010101" pitchFamily="2" charset="-122"/>
            </a:endParaRPr>
          </a:p>
          <a:p>
            <a:pPr lvl="1"/>
            <a:r>
              <a:rPr lang="zh-CN" altLang="en-US" sz="2800" b="1" dirty="0">
                <a:latin typeface="Times New Roman" panose="02020603050405020304" pitchFamily="18" charset="0"/>
                <a:ea typeface="宋体" panose="02010600030101010101" pitchFamily="2" charset="-122"/>
              </a:rPr>
              <a:t>等等</a:t>
            </a:r>
            <a:endParaRPr lang="en-US" altLang="zh-CN" sz="2800" b="1" dirty="0">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6DE9A58B-8940-1186-8DB1-62B99F30C938}"/>
              </a:ext>
            </a:extLst>
          </p:cNvPr>
          <p:cNvSpPr txBox="1"/>
          <p:nvPr/>
        </p:nvSpPr>
        <p:spPr>
          <a:xfrm>
            <a:off x="1016456" y="5905742"/>
            <a:ext cx="4407613"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视频和资料：银行起源、保险公司起源</a:t>
            </a:r>
          </a:p>
        </p:txBody>
      </p:sp>
    </p:spTree>
    <p:extLst>
      <p:ext uri="{BB962C8B-B14F-4D97-AF65-F5344CB8AC3E}">
        <p14:creationId xmlns:p14="http://schemas.microsoft.com/office/powerpoint/2010/main" val="239056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B6611811-EC1B-4E7C-90F6-DB0B2F79F0F8}"/>
              </a:ext>
            </a:extLst>
          </p:cNvPr>
          <p:cNvSpPr>
            <a:spLocks noGrp="1"/>
          </p:cNvSpPr>
          <p:nvPr>
            <p:ph type="title"/>
          </p:nvPr>
        </p:nvSpPr>
        <p:spPr>
          <a:xfrm>
            <a:off x="457200" y="457200"/>
            <a:ext cx="8229600" cy="960438"/>
          </a:xfrm>
        </p:spPr>
        <p:txBody>
          <a:bodyPr/>
          <a:lstStyle/>
          <a:p>
            <a:pPr>
              <a:defRPr/>
            </a:pPr>
            <a:r>
              <a:rPr lang="zh-CN" altLang="en-US" dirty="0"/>
              <a:t>附录：我国早期的金融中介</a:t>
            </a:r>
          </a:p>
        </p:txBody>
      </p:sp>
      <p:sp>
        <p:nvSpPr>
          <p:cNvPr id="78851" name="内容占位符 2">
            <a:extLst>
              <a:ext uri="{FF2B5EF4-FFF2-40B4-BE49-F238E27FC236}">
                <a16:creationId xmlns:a16="http://schemas.microsoft.com/office/drawing/2014/main" id="{A8207C50-3E88-4A4C-90FA-5D2646C609CC}"/>
              </a:ext>
            </a:extLst>
          </p:cNvPr>
          <p:cNvSpPr>
            <a:spLocks noGrp="1"/>
          </p:cNvSpPr>
          <p:nvPr>
            <p:ph idx="1"/>
          </p:nvPr>
        </p:nvSpPr>
        <p:spPr>
          <a:xfrm>
            <a:off x="552450" y="1371600"/>
            <a:ext cx="7772400" cy="4114800"/>
          </a:xfrm>
        </p:spPr>
        <p:txBody>
          <a:bodyPr/>
          <a:lstStyle/>
          <a:p>
            <a:pPr>
              <a:defRPr/>
            </a:pPr>
            <a:r>
              <a:rPr lang="zh-CN" altLang="en-US" sz="2000" dirty="0">
                <a:latin typeface="华文宋体" panose="02010600040101010101" pitchFamily="2" charset="-122"/>
                <a:ea typeface="华文宋体" panose="02010600040101010101" pitchFamily="2" charset="-122"/>
              </a:rPr>
              <a:t>两汉的信用以货币借贷为主要形式，而且主要是由私人办理。汉代放款的人，有商人、地主、王公贵族，还有子钱家。子钱家是专门从事放款收息的人，实际同商人、地主、王侯一样，都是高利贷者。商人资本和高利贷资本的结合，是封建经济条件下私人信用的特点。放款的对象，除了农民、手工业者、城市平民外，也有王公贵族、官僚地主，甚至有朝庭重臣。</a:t>
            </a:r>
            <a:endParaRPr lang="en-US" altLang="zh-CN" sz="2000" dirty="0">
              <a:latin typeface="华文宋体" panose="02010600040101010101" pitchFamily="2" charset="-122"/>
              <a:ea typeface="华文宋体" panose="02010600040101010101" pitchFamily="2" charset="-122"/>
            </a:endParaRPr>
          </a:p>
          <a:p>
            <a:pPr>
              <a:defRPr/>
            </a:pPr>
            <a:r>
              <a:rPr lang="zh-CN" altLang="en-US" sz="2000" b="1" dirty="0">
                <a:latin typeface="华文宋体" panose="02010600040101010101" pitchFamily="2" charset="-122"/>
                <a:ea typeface="华文宋体" panose="02010600040101010101" pitchFamily="2" charset="-122"/>
              </a:rPr>
              <a:t>典质是产生于南北朝的专门经营放款的金融机构。典质由寺庙经营，办理抵押放款和质押放款。南北朝时，佛教深得统治阶级的信仰，寺庙遍布全国。寺庙因受统治阶级的重视，受到免役、免税等特殊优待，自帝王至平民又对寺庙大量施舍土地钱财。因此，寺庙十分富有，遂凭借其优厚的财力发放贷款，进行高利盘剥。官僚地主达官贵人也将其私蓄委托于寺庙贷放营利。所以，那时的寺庙成了办理存放款的高利贷场所。</a:t>
            </a:r>
          </a:p>
        </p:txBody>
      </p:sp>
    </p:spTree>
    <p:extLst>
      <p:ext uri="{BB962C8B-B14F-4D97-AF65-F5344CB8AC3E}">
        <p14:creationId xmlns:p14="http://schemas.microsoft.com/office/powerpoint/2010/main" val="3541007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FC99FBE1-D1A5-4E73-8478-099E7F69BADA}"/>
              </a:ext>
            </a:extLst>
          </p:cNvPr>
          <p:cNvSpPr>
            <a:spLocks noGrp="1"/>
          </p:cNvSpPr>
          <p:nvPr>
            <p:ph type="title"/>
          </p:nvPr>
        </p:nvSpPr>
        <p:spPr/>
        <p:txBody>
          <a:bodyPr/>
          <a:lstStyle/>
          <a:p>
            <a:pPr>
              <a:defRPr/>
            </a:pPr>
            <a:r>
              <a:rPr lang="zh-CN" altLang="en-US" dirty="0"/>
              <a:t>附录：我国早期的金融中介（续）</a:t>
            </a:r>
          </a:p>
        </p:txBody>
      </p:sp>
      <p:sp>
        <p:nvSpPr>
          <p:cNvPr id="79875" name="内容占位符 2">
            <a:extLst>
              <a:ext uri="{FF2B5EF4-FFF2-40B4-BE49-F238E27FC236}">
                <a16:creationId xmlns:a16="http://schemas.microsoft.com/office/drawing/2014/main" id="{4478FA5D-2447-4F54-B327-DE3BAA74B26E}"/>
              </a:ext>
            </a:extLst>
          </p:cNvPr>
          <p:cNvSpPr>
            <a:spLocks noGrp="1"/>
          </p:cNvSpPr>
          <p:nvPr>
            <p:ph idx="1"/>
          </p:nvPr>
        </p:nvSpPr>
        <p:spPr>
          <a:xfrm>
            <a:off x="685800" y="1523679"/>
            <a:ext cx="7772400" cy="4114800"/>
          </a:xfrm>
        </p:spPr>
        <p:txBody>
          <a:bodyPr/>
          <a:lstStyle/>
          <a:p>
            <a:pPr algn="just">
              <a:defRPr/>
            </a:pPr>
            <a:r>
              <a:rPr lang="zh-CN" altLang="en-US" sz="2000" dirty="0">
                <a:latin typeface="华文宋体" panose="02010600040101010101" pitchFamily="2" charset="-122"/>
                <a:ea typeface="华文宋体" panose="02010600040101010101" pitchFamily="2" charset="-122"/>
              </a:rPr>
              <a:t>唐朝时期，商业发达，商人经常携带大量现钱到市场买卖货物，既不方便，又不安全，于是便存入商店，由商店代为保管，也有存入药店或外国人开的波斯店的，这便是最早的存款和保管业务。在这些商店、药店中，有一种接近于专门办理存款业务的机构，就是寄附铺，还在柜坊。寄附铺以办理存款为主要业务，兼营商业，这是最早的存款机构。</a:t>
            </a:r>
          </a:p>
          <a:p>
            <a:pPr algn="just">
              <a:defRPr/>
            </a:pPr>
            <a:r>
              <a:rPr lang="zh-CN" altLang="en-US" sz="2000" dirty="0">
                <a:latin typeface="华文宋体" panose="02010600040101010101" pitchFamily="2" charset="-122"/>
                <a:ea typeface="华文宋体" panose="02010600040101010101" pitchFamily="2" charset="-122"/>
              </a:rPr>
              <a:t> 由于存款业务的扩大，一种重要的信用工具产生了，这就是书贴。书帖可以说它是世界上最早的支票，它是存户向寄附铺或柜坊发出的要求付款的通知书，上面写有付款数量、收款人姓名、出贴人姓名、出贴日期等项。</a:t>
            </a:r>
          </a:p>
          <a:p>
            <a:pPr algn="just">
              <a:defRPr/>
            </a:pPr>
            <a:endParaRPr lang="zh-CN" altLang="en-US" sz="20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780844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3" name="Rectangle 3">
            <a:extLst>
              <a:ext uri="{FF2B5EF4-FFF2-40B4-BE49-F238E27FC236}">
                <a16:creationId xmlns:a16="http://schemas.microsoft.com/office/drawing/2014/main" id="{83458A38-E6AD-4825-B4B7-C1952BE86B4E}"/>
              </a:ext>
            </a:extLst>
          </p:cNvPr>
          <p:cNvSpPr>
            <a:spLocks noGrp="1" noChangeArrowheads="1"/>
          </p:cNvSpPr>
          <p:nvPr>
            <p:ph type="title"/>
          </p:nvPr>
        </p:nvSpPr>
        <p:spPr/>
        <p:txBody>
          <a:bodyPr vert="horz" wrap="square" lIns="68580" tIns="34290" rIns="68580" bIns="34290" numCol="1" anchor="t" anchorCtr="0" compatLnSpc="1">
            <a:prstTxWarp prst="textNoShape">
              <a:avLst/>
            </a:prstTxWarp>
          </a:bodyPr>
          <a:lstStyle/>
          <a:p>
            <a:pPr eaLnBrk="1" hangingPunct="1">
              <a:defRPr/>
            </a:pPr>
            <a:r>
              <a:rPr lang="zh-CN" altLang="en-US" dirty="0">
                <a:effectLst>
                  <a:outerShdw blurRad="38100" dist="38100" dir="2700000" algn="tl">
                    <a:srgbClr val="C0C0C0"/>
                  </a:outerShdw>
                </a:effectLst>
                <a:ea typeface="宋体" pitchFamily="2" charset="-122"/>
              </a:rPr>
              <a:t>商业银行</a:t>
            </a:r>
            <a:endParaRPr lang="zh-CN" altLang="en-US" sz="2700" dirty="0">
              <a:effectLst>
                <a:outerShdw blurRad="38100" dist="38100" dir="2700000" algn="tl">
                  <a:srgbClr val="C0C0C0"/>
                </a:outerShdw>
              </a:effectLst>
              <a:ea typeface="宋体" pitchFamily="2" charset="-122"/>
            </a:endParaRPr>
          </a:p>
        </p:txBody>
      </p:sp>
      <p:sp>
        <p:nvSpPr>
          <p:cNvPr id="106498" name="Rectangle 2">
            <a:extLst>
              <a:ext uri="{FF2B5EF4-FFF2-40B4-BE49-F238E27FC236}">
                <a16:creationId xmlns:a16="http://schemas.microsoft.com/office/drawing/2014/main" id="{AB1FD531-7DD2-411B-8219-426C5A46BBD8}"/>
              </a:ext>
            </a:extLst>
          </p:cNvPr>
          <p:cNvSpPr>
            <a:spLocks noGrp="1" noRot="1" noChangeArrowheads="1"/>
          </p:cNvSpPr>
          <p:nvPr>
            <p:ph idx="1"/>
          </p:nvPr>
        </p:nvSpPr>
        <p:spPr>
          <a:xfrm>
            <a:off x="153141" y="1063466"/>
            <a:ext cx="7886700" cy="4946916"/>
          </a:xfrm>
        </p:spPr>
        <p:txBody>
          <a:bodyPr>
            <a:normAutofit lnSpcReduction="10000"/>
          </a:bodyPr>
          <a:lstStyle/>
          <a:p>
            <a:pPr eaLnBrk="1" hangingPunct="1">
              <a:lnSpc>
                <a:spcPct val="150000"/>
              </a:lnSpc>
            </a:pPr>
            <a:r>
              <a:rPr lang="zh-CN" altLang="en-US" sz="2400" b="1" dirty="0">
                <a:latin typeface="Times New Roman" panose="02020603050405020304" pitchFamily="18" charset="0"/>
                <a:ea typeface="宋体" panose="02010600030101010101" pitchFamily="2" charset="-122"/>
              </a:rPr>
              <a:t>商业银行（</a:t>
            </a:r>
            <a:r>
              <a:rPr lang="en-US" altLang="zh-CN" sz="2400" b="1" dirty="0">
                <a:latin typeface="Times New Roman" panose="02020603050405020304" pitchFamily="18" charset="0"/>
                <a:ea typeface="宋体" panose="02010600030101010101" pitchFamily="2" charset="-122"/>
              </a:rPr>
              <a:t>commercial bank</a:t>
            </a:r>
            <a:r>
              <a:rPr lang="zh-CN" altLang="en-US" sz="2400" b="1" dirty="0">
                <a:latin typeface="Times New Roman" panose="02020603050405020304" pitchFamily="18" charset="0"/>
                <a:ea typeface="宋体" panose="02010600030101010101" pitchFamily="2" charset="-122"/>
              </a:rPr>
              <a:t>）是古老的金融机构，是以追求最大利润为目标，向客户提供多种金融服务的特殊的金融企业。</a:t>
            </a:r>
            <a:endParaRPr lang="en-US" altLang="zh-CN" sz="2400" b="1" dirty="0">
              <a:latin typeface="Times New Roman" panose="02020603050405020304" pitchFamily="18" charset="0"/>
              <a:ea typeface="宋体" panose="02010600030101010101" pitchFamily="2" charset="-122"/>
            </a:endParaRPr>
          </a:p>
          <a:p>
            <a:pPr eaLnBrk="1" hangingPunct="1">
              <a:lnSpc>
                <a:spcPct val="150000"/>
              </a:lnSpc>
            </a:pPr>
            <a:r>
              <a:rPr lang="zh-CN" altLang="en-US" sz="2400" b="1" dirty="0">
                <a:latin typeface="Times New Roman" panose="02020603050405020304" pitchFamily="18" charset="0"/>
                <a:ea typeface="宋体" panose="02010600030101010101" pitchFamily="2" charset="-122"/>
              </a:rPr>
              <a:t>商业银行主要服务</a:t>
            </a:r>
            <a:endParaRPr lang="en-US" altLang="zh-CN" sz="2400" b="1" dirty="0">
              <a:latin typeface="Times New Roman" panose="02020603050405020304" pitchFamily="18" charset="0"/>
              <a:ea typeface="宋体" panose="02010600030101010101" pitchFamily="2" charset="-122"/>
            </a:endParaRPr>
          </a:p>
          <a:p>
            <a:pPr lvl="1">
              <a:lnSpc>
                <a:spcPct val="150000"/>
              </a:lnSpc>
            </a:pPr>
            <a:r>
              <a:rPr lang="zh-CN" altLang="en-US" sz="2000" b="1" dirty="0">
                <a:latin typeface="Times New Roman" panose="02020603050405020304" pitchFamily="18" charset="0"/>
                <a:ea typeface="宋体" panose="02010600030101010101" pitchFamily="2" charset="-122"/>
              </a:rPr>
              <a:t>货币兑换</a:t>
            </a:r>
            <a:endParaRPr lang="en-US" altLang="zh-CN" sz="2000" b="1" dirty="0">
              <a:latin typeface="Times New Roman" panose="02020603050405020304" pitchFamily="18" charset="0"/>
              <a:ea typeface="宋体" panose="02010600030101010101" pitchFamily="2" charset="-122"/>
            </a:endParaRPr>
          </a:p>
          <a:p>
            <a:pPr lvl="1">
              <a:lnSpc>
                <a:spcPct val="150000"/>
              </a:lnSpc>
            </a:pPr>
            <a:r>
              <a:rPr lang="zh-CN" altLang="en-US" sz="2000" b="1" dirty="0">
                <a:latin typeface="Times New Roman" panose="02020603050405020304" pitchFamily="18" charset="0"/>
                <a:ea typeface="宋体" panose="02010600030101010101" pitchFamily="2" charset="-122"/>
              </a:rPr>
              <a:t>清算和结算</a:t>
            </a:r>
            <a:endParaRPr lang="en-US" altLang="zh-CN" sz="2000" b="1" dirty="0">
              <a:latin typeface="Times New Roman" panose="02020603050405020304" pitchFamily="18" charset="0"/>
              <a:ea typeface="宋体" panose="02010600030101010101" pitchFamily="2" charset="-122"/>
            </a:endParaRPr>
          </a:p>
          <a:p>
            <a:pPr lvl="1">
              <a:lnSpc>
                <a:spcPct val="150000"/>
              </a:lnSpc>
            </a:pPr>
            <a:r>
              <a:rPr lang="zh-CN" altLang="en-US" sz="2000" b="1" dirty="0">
                <a:latin typeface="Times New Roman" panose="02020603050405020304" pitchFamily="18" charset="0"/>
                <a:ea typeface="宋体" panose="02010600030101010101" pitchFamily="2" charset="-122"/>
              </a:rPr>
              <a:t>吸纳存款和发放贷款</a:t>
            </a:r>
            <a:endParaRPr lang="en-US" altLang="zh-CN" sz="2000" b="1" dirty="0">
              <a:latin typeface="Times New Roman" panose="02020603050405020304" pitchFamily="18" charset="0"/>
              <a:ea typeface="宋体" panose="02010600030101010101" pitchFamily="2" charset="-122"/>
            </a:endParaRPr>
          </a:p>
          <a:p>
            <a:pPr eaLnBrk="1" hangingPunct="1">
              <a:lnSpc>
                <a:spcPct val="150000"/>
              </a:lnSpc>
            </a:pPr>
            <a:r>
              <a:rPr lang="zh-CN" altLang="en-US" sz="2400" b="1" dirty="0">
                <a:latin typeface="Times New Roman" panose="02020603050405020304" pitchFamily="18" charset="0"/>
                <a:ea typeface="宋体" panose="02010600030101010101" pitchFamily="2" charset="-122"/>
              </a:rPr>
              <a:t>在有些国家，银行还提供基金、保险、甚至承销服务，故被称作全能银行。</a:t>
            </a:r>
            <a:endParaRPr lang="en-US" altLang="zh-CN" sz="2400" b="1" dirty="0">
              <a:latin typeface="Times New Roman" panose="02020603050405020304" pitchFamily="18" charset="0"/>
              <a:ea typeface="宋体" panose="02010600030101010101" pitchFamily="2" charset="-122"/>
            </a:endParaRPr>
          </a:p>
        </p:txBody>
      </p:sp>
      <p:graphicFrame>
        <p:nvGraphicFramePr>
          <p:cNvPr id="3" name="表格 3">
            <a:extLst>
              <a:ext uri="{FF2B5EF4-FFF2-40B4-BE49-F238E27FC236}">
                <a16:creationId xmlns:a16="http://schemas.microsoft.com/office/drawing/2014/main" id="{3E338AD6-8A2F-42C0-B4D8-3036DB4B010E}"/>
              </a:ext>
            </a:extLst>
          </p:cNvPr>
          <p:cNvGraphicFramePr>
            <a:graphicFrameLocks noGrp="1"/>
          </p:cNvGraphicFramePr>
          <p:nvPr>
            <p:extLst>
              <p:ext uri="{D42A27DB-BD31-4B8C-83A1-F6EECF244321}">
                <p14:modId xmlns:p14="http://schemas.microsoft.com/office/powerpoint/2010/main" val="3827426434"/>
              </p:ext>
            </p:extLst>
          </p:nvPr>
        </p:nvGraphicFramePr>
        <p:xfrm>
          <a:off x="4457436" y="2655339"/>
          <a:ext cx="3820160" cy="1958288"/>
        </p:xfrm>
        <a:graphic>
          <a:graphicData uri="http://schemas.openxmlformats.org/drawingml/2006/table">
            <a:tbl>
              <a:tblPr firstRow="1" bandRow="1">
                <a:tableStyleId>{5C22544A-7EE6-4342-B048-85BDC9FD1C3A}</a:tableStyleId>
              </a:tblPr>
              <a:tblGrid>
                <a:gridCol w="2225040">
                  <a:extLst>
                    <a:ext uri="{9D8B030D-6E8A-4147-A177-3AD203B41FA5}">
                      <a16:colId xmlns:a16="http://schemas.microsoft.com/office/drawing/2014/main" val="4008591430"/>
                    </a:ext>
                  </a:extLst>
                </a:gridCol>
                <a:gridCol w="1595120">
                  <a:extLst>
                    <a:ext uri="{9D8B030D-6E8A-4147-A177-3AD203B41FA5}">
                      <a16:colId xmlns:a16="http://schemas.microsoft.com/office/drawing/2014/main" val="2723782531"/>
                    </a:ext>
                  </a:extLst>
                </a:gridCol>
              </a:tblGrid>
              <a:tr h="345503">
                <a:tc>
                  <a:txBody>
                    <a:bodyPr/>
                    <a:lstStyle/>
                    <a:p>
                      <a:pPr algn="ctr"/>
                      <a:r>
                        <a:rPr lang="zh-CN" altLang="en-US" sz="1800" dirty="0">
                          <a:latin typeface="宋体" panose="02010600030101010101" pitchFamily="2" charset="-122"/>
                          <a:ea typeface="宋体" panose="02010600030101010101" pitchFamily="2" charset="-122"/>
                        </a:rPr>
                        <a:t>资产（万元）</a:t>
                      </a:r>
                    </a:p>
                  </a:txBody>
                  <a:tcPr/>
                </a:tc>
                <a:tc>
                  <a:txBody>
                    <a:bodyPr/>
                    <a:lstStyle/>
                    <a:p>
                      <a:pPr algn="ctr"/>
                      <a:r>
                        <a:rPr lang="zh-CN" altLang="en-US" sz="1800" dirty="0">
                          <a:latin typeface="宋体" panose="02010600030101010101" pitchFamily="2" charset="-122"/>
                          <a:ea typeface="宋体" panose="02010600030101010101" pitchFamily="2" charset="-122"/>
                        </a:rPr>
                        <a:t>负债（万元）</a:t>
                      </a:r>
                    </a:p>
                  </a:txBody>
                  <a:tcPr/>
                </a:tc>
                <a:extLst>
                  <a:ext uri="{0D108BD9-81ED-4DB2-BD59-A6C34878D82A}">
                    <a16:rowId xmlns:a16="http://schemas.microsoft.com/office/drawing/2014/main" val="811388024"/>
                  </a:ext>
                </a:extLst>
              </a:tr>
              <a:tr h="405417">
                <a:tc>
                  <a:txBody>
                    <a:bodyPr/>
                    <a:lstStyle/>
                    <a:p>
                      <a:r>
                        <a:rPr lang="zh-CN" altLang="en-US" sz="1800" dirty="0">
                          <a:latin typeface="宋体" panose="02010600030101010101" pitchFamily="2" charset="-122"/>
                          <a:ea typeface="宋体" panose="02010600030101010101" pitchFamily="2" charset="-122"/>
                        </a:rPr>
                        <a:t>未偿还贷款：</a:t>
                      </a:r>
                      <a:r>
                        <a:rPr lang="en-US" altLang="zh-CN" sz="1800" dirty="0">
                          <a:latin typeface="宋体" panose="02010600030101010101" pitchFamily="2" charset="-122"/>
                          <a:ea typeface="宋体" panose="02010600030101010101" pitchFamily="2" charset="-122"/>
                        </a:rPr>
                        <a:t>2800</a:t>
                      </a:r>
                      <a:endParaRPr lang="zh-CN" altLang="en-US" sz="1800" dirty="0">
                        <a:latin typeface="宋体" panose="02010600030101010101" pitchFamily="2" charset="-122"/>
                        <a:ea typeface="宋体" panose="02010600030101010101" pitchFamily="2" charset="-122"/>
                      </a:endParaRPr>
                    </a:p>
                  </a:txBody>
                  <a:tcPr/>
                </a:tc>
                <a:tc>
                  <a:txBody>
                    <a:bodyPr/>
                    <a:lstStyle/>
                    <a:p>
                      <a:r>
                        <a:rPr lang="zh-CN" altLang="en-US" sz="1800" dirty="0">
                          <a:latin typeface="宋体" panose="02010600030101010101" pitchFamily="2" charset="-122"/>
                          <a:ea typeface="宋体" panose="02010600030101010101" pitchFamily="2" charset="-122"/>
                        </a:rPr>
                        <a:t>存款：</a:t>
                      </a:r>
                      <a:r>
                        <a:rPr lang="en-US" altLang="zh-CN" sz="1800" dirty="0">
                          <a:latin typeface="宋体" panose="02010600030101010101" pitchFamily="2" charset="-122"/>
                          <a:ea typeface="宋体" panose="02010600030101010101" pitchFamily="2" charset="-122"/>
                        </a:rPr>
                        <a:t>3000</a:t>
                      </a:r>
                      <a:endParaRPr lang="zh-CN" altLang="en-US" sz="1800"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2685556970"/>
                  </a:ext>
                </a:extLst>
              </a:tr>
              <a:tr h="345503">
                <a:tc>
                  <a:txBody>
                    <a:bodyPr/>
                    <a:lstStyle/>
                    <a:p>
                      <a:r>
                        <a:rPr lang="zh-CN" altLang="en-US" sz="1800" dirty="0">
                          <a:latin typeface="宋体" panose="02010600030101010101" pitchFamily="2" charset="-122"/>
                          <a:ea typeface="宋体" panose="02010600030101010101" pitchFamily="2" charset="-122"/>
                        </a:rPr>
                        <a:t>政府债券：</a:t>
                      </a:r>
                      <a:r>
                        <a:rPr lang="en-US" altLang="zh-CN" sz="1800" dirty="0">
                          <a:latin typeface="宋体" panose="02010600030101010101" pitchFamily="2" charset="-122"/>
                          <a:ea typeface="宋体" panose="02010600030101010101" pitchFamily="2" charset="-122"/>
                        </a:rPr>
                        <a:t>200</a:t>
                      </a:r>
                      <a:endParaRPr lang="zh-CN" altLang="en-US" sz="1800" dirty="0">
                        <a:latin typeface="宋体" panose="02010600030101010101" pitchFamily="2" charset="-122"/>
                        <a:ea typeface="宋体" panose="02010600030101010101" pitchFamily="2" charset="-122"/>
                      </a:endParaRPr>
                    </a:p>
                  </a:txBody>
                  <a:tcPr/>
                </a:tc>
                <a:tc>
                  <a:txBody>
                    <a:bodyPr/>
                    <a:lstStyle/>
                    <a:p>
                      <a:endParaRPr lang="zh-CN" altLang="en-US" sz="18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3651523905"/>
                  </a:ext>
                </a:extLst>
              </a:tr>
              <a:tr h="455591">
                <a:tc>
                  <a:txBody>
                    <a:bodyPr/>
                    <a:lstStyle/>
                    <a:p>
                      <a:r>
                        <a:rPr lang="zh-CN" altLang="en-US" sz="1800" dirty="0">
                          <a:latin typeface="宋体" panose="02010600030101010101" pitchFamily="2" charset="-122"/>
                          <a:ea typeface="宋体" panose="02010600030101010101" pitchFamily="2" charset="-122"/>
                        </a:rPr>
                        <a:t>准备金：</a:t>
                      </a:r>
                      <a:r>
                        <a:rPr lang="en-US" altLang="zh-CN" sz="1800" dirty="0">
                          <a:latin typeface="宋体" panose="02010600030101010101" pitchFamily="2" charset="-122"/>
                          <a:ea typeface="宋体" panose="02010600030101010101" pitchFamily="2" charset="-122"/>
                        </a:rPr>
                        <a:t>300</a:t>
                      </a:r>
                      <a:endParaRPr lang="zh-CN" altLang="en-US" sz="1800" dirty="0">
                        <a:latin typeface="宋体" panose="02010600030101010101" pitchFamily="2" charset="-122"/>
                        <a:ea typeface="宋体" panose="02010600030101010101" pitchFamily="2" charset="-122"/>
                      </a:endParaRPr>
                    </a:p>
                  </a:txBody>
                  <a:tcPr/>
                </a:tc>
                <a:tc>
                  <a:txBody>
                    <a:bodyPr/>
                    <a:lstStyle/>
                    <a:p>
                      <a:r>
                        <a:rPr lang="zh-CN" altLang="en-US" sz="1800" dirty="0">
                          <a:latin typeface="宋体" panose="02010600030101010101" pitchFamily="2" charset="-122"/>
                          <a:ea typeface="宋体" panose="02010600030101010101" pitchFamily="2" charset="-122"/>
                        </a:rPr>
                        <a:t>净资产：</a:t>
                      </a:r>
                      <a:r>
                        <a:rPr lang="en-US" altLang="zh-CN" sz="1800" dirty="0">
                          <a:latin typeface="宋体" panose="02010600030101010101" pitchFamily="2" charset="-122"/>
                          <a:ea typeface="宋体" panose="02010600030101010101" pitchFamily="2" charset="-122"/>
                        </a:rPr>
                        <a:t>300</a:t>
                      </a:r>
                      <a:endParaRPr lang="zh-CN" altLang="en-US" sz="1800"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2233877242"/>
                  </a:ext>
                </a:extLst>
              </a:tr>
              <a:tr h="345503">
                <a:tc>
                  <a:txBody>
                    <a:bodyPr/>
                    <a:lstStyle/>
                    <a:p>
                      <a:r>
                        <a:rPr lang="zh-CN" altLang="en-US" sz="1800" dirty="0">
                          <a:latin typeface="宋体" panose="02010600030101010101" pitchFamily="2" charset="-122"/>
                          <a:ea typeface="宋体" panose="02010600030101010101" pitchFamily="2" charset="-122"/>
                        </a:rPr>
                        <a:t>总计：</a:t>
                      </a:r>
                      <a:r>
                        <a:rPr lang="en-US" altLang="zh-CN" sz="1800" dirty="0">
                          <a:latin typeface="宋体" panose="02010600030101010101" pitchFamily="2" charset="-122"/>
                          <a:ea typeface="宋体" panose="02010600030101010101" pitchFamily="2" charset="-122"/>
                        </a:rPr>
                        <a:t>3300</a:t>
                      </a:r>
                      <a:endParaRPr lang="zh-CN" altLang="en-US" sz="1800" dirty="0">
                        <a:latin typeface="宋体" panose="02010600030101010101" pitchFamily="2" charset="-122"/>
                        <a:ea typeface="宋体" panose="02010600030101010101" pitchFamily="2" charset="-122"/>
                      </a:endParaRPr>
                    </a:p>
                  </a:txBody>
                  <a:tcPr/>
                </a:tc>
                <a:tc>
                  <a:txBody>
                    <a:bodyPr/>
                    <a:lstStyle/>
                    <a:p>
                      <a:r>
                        <a:rPr lang="zh-CN" altLang="en-US" sz="1800" dirty="0">
                          <a:latin typeface="宋体" panose="02010600030101010101" pitchFamily="2" charset="-122"/>
                          <a:ea typeface="宋体" panose="02010600030101010101" pitchFamily="2" charset="-122"/>
                        </a:rPr>
                        <a:t>总计：</a:t>
                      </a:r>
                      <a:r>
                        <a:rPr lang="en-US" altLang="zh-CN" sz="1800" dirty="0">
                          <a:latin typeface="宋体" panose="02010600030101010101" pitchFamily="2" charset="-122"/>
                          <a:ea typeface="宋体" panose="02010600030101010101" pitchFamily="2" charset="-122"/>
                        </a:rPr>
                        <a:t>3300</a:t>
                      </a:r>
                      <a:endParaRPr lang="zh-CN" altLang="en-US" sz="1800"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983395727"/>
                  </a:ext>
                </a:extLst>
              </a:tr>
            </a:tbl>
          </a:graphicData>
        </a:graphic>
      </p:graphicFrame>
    </p:spTree>
    <p:extLst>
      <p:ext uri="{BB962C8B-B14F-4D97-AF65-F5344CB8AC3E}">
        <p14:creationId xmlns:p14="http://schemas.microsoft.com/office/powerpoint/2010/main" val="239001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B522A-DD42-4DB6-30F2-7E02100E5959}"/>
              </a:ext>
            </a:extLst>
          </p:cNvPr>
          <p:cNvSpPr>
            <a:spLocks noGrp="1"/>
          </p:cNvSpPr>
          <p:nvPr>
            <p:ph type="title"/>
          </p:nvPr>
        </p:nvSpPr>
        <p:spPr>
          <a:xfrm>
            <a:off x="719190" y="169525"/>
            <a:ext cx="7703691" cy="1325563"/>
          </a:xfrm>
        </p:spPr>
        <p:txBody>
          <a:bodyPr/>
          <a:lstStyle/>
          <a:p>
            <a:r>
              <a:rPr lang="en-US" altLang="zh-CN" dirty="0"/>
              <a:t>《</a:t>
            </a:r>
            <a:r>
              <a:rPr lang="zh-CN" altLang="en-US" dirty="0"/>
              <a:t>中华人民共和国商业银行法</a:t>
            </a:r>
            <a:r>
              <a:rPr lang="en-US" altLang="zh-CN" dirty="0"/>
              <a:t>》</a:t>
            </a:r>
            <a:r>
              <a:rPr lang="zh-CN" altLang="en-US" dirty="0"/>
              <a:t>（</a:t>
            </a:r>
            <a:r>
              <a:rPr lang="en-US" altLang="zh-CN" dirty="0"/>
              <a:t>1995</a:t>
            </a:r>
            <a:r>
              <a:rPr lang="zh-CN" altLang="en-US" dirty="0"/>
              <a:t>）规定：</a:t>
            </a:r>
          </a:p>
        </p:txBody>
      </p:sp>
      <p:sp>
        <p:nvSpPr>
          <p:cNvPr id="3" name="内容占位符 2">
            <a:extLst>
              <a:ext uri="{FF2B5EF4-FFF2-40B4-BE49-F238E27FC236}">
                <a16:creationId xmlns:a16="http://schemas.microsoft.com/office/drawing/2014/main" id="{3DE3589D-CE9C-303E-1A5D-E73D323C4E4D}"/>
              </a:ext>
            </a:extLst>
          </p:cNvPr>
          <p:cNvSpPr>
            <a:spLocks noGrp="1"/>
          </p:cNvSpPr>
          <p:nvPr>
            <p:ph idx="1"/>
          </p:nvPr>
        </p:nvSpPr>
        <p:spPr>
          <a:xfrm>
            <a:off x="628650" y="1495088"/>
            <a:ext cx="7886700" cy="5193388"/>
          </a:xfrm>
        </p:spPr>
        <p:txBody>
          <a:bodyPr>
            <a:normAutofit/>
          </a:bodyPr>
          <a:lstStyle/>
          <a:p>
            <a:pPr algn="l"/>
            <a:r>
              <a:rPr lang="zh-CN" altLang="en-US" sz="1400" b="1" i="0" dirty="0">
                <a:solidFill>
                  <a:srgbClr val="000000"/>
                </a:solidFill>
                <a:effectLst/>
                <a:highlight>
                  <a:srgbClr val="FFFFFF"/>
                </a:highlight>
                <a:latin typeface="宋体" panose="02010600030101010101" pitchFamily="2" charset="-122"/>
                <a:ea typeface="宋体" panose="02010600030101010101" pitchFamily="2" charset="-122"/>
              </a:rPr>
              <a:t>第二条</a:t>
            </a:r>
            <a:r>
              <a:rPr lang="zh-CN" altLang="en-US" sz="1400" b="0" i="0" dirty="0">
                <a:solidFill>
                  <a:srgbClr val="000000"/>
                </a:solidFill>
                <a:effectLst/>
                <a:highlight>
                  <a:srgbClr val="FFFFFF"/>
                </a:highlight>
                <a:latin typeface="宋体" panose="02010600030101010101" pitchFamily="2" charset="-122"/>
                <a:ea typeface="宋体" panose="02010600030101010101" pitchFamily="2" charset="-122"/>
              </a:rPr>
              <a:t>　本法所称的商业银行是指</a:t>
            </a:r>
            <a:r>
              <a:rPr lang="zh-CN" altLang="en-US" sz="1400" b="1" i="0" dirty="0">
                <a:solidFill>
                  <a:srgbClr val="00B050"/>
                </a:solidFill>
                <a:effectLst/>
                <a:highlight>
                  <a:srgbClr val="FFFFFF"/>
                </a:highlight>
                <a:latin typeface="宋体" panose="02010600030101010101" pitchFamily="2" charset="-122"/>
                <a:ea typeface="宋体" panose="02010600030101010101" pitchFamily="2" charset="-122"/>
              </a:rPr>
              <a:t>依照本法和</a:t>
            </a:r>
            <a:r>
              <a:rPr lang="en-US" altLang="zh-CN" sz="1400" b="1" i="0" dirty="0">
                <a:solidFill>
                  <a:srgbClr val="00B050"/>
                </a:solidFill>
                <a:effectLst/>
                <a:highlight>
                  <a:srgbClr val="FFFFFF"/>
                </a:highlight>
                <a:latin typeface="宋体" panose="02010600030101010101" pitchFamily="2" charset="-122"/>
                <a:ea typeface="宋体" panose="02010600030101010101" pitchFamily="2" charset="-122"/>
              </a:rPr>
              <a:t>《</a:t>
            </a:r>
            <a:r>
              <a:rPr lang="zh-CN" altLang="en-US" sz="1400" b="1" i="0" dirty="0">
                <a:solidFill>
                  <a:srgbClr val="00B050"/>
                </a:solidFill>
                <a:effectLst/>
                <a:highlight>
                  <a:srgbClr val="FFFFFF"/>
                </a:highlight>
                <a:latin typeface="宋体" panose="02010600030101010101" pitchFamily="2" charset="-122"/>
                <a:ea typeface="宋体" panose="02010600030101010101" pitchFamily="2" charset="-122"/>
              </a:rPr>
              <a:t>中华人民共和国公司法</a:t>
            </a:r>
            <a:r>
              <a:rPr lang="en-US" altLang="zh-CN" sz="1400" b="1" i="0" dirty="0">
                <a:solidFill>
                  <a:srgbClr val="00B050"/>
                </a:solidFill>
                <a:effectLst/>
                <a:highlight>
                  <a:srgbClr val="FFFFFF"/>
                </a:highlight>
                <a:latin typeface="宋体" panose="02010600030101010101" pitchFamily="2" charset="-122"/>
                <a:ea typeface="宋体" panose="02010600030101010101" pitchFamily="2" charset="-122"/>
              </a:rPr>
              <a:t>》</a:t>
            </a:r>
            <a:r>
              <a:rPr lang="zh-CN" altLang="en-US" sz="1400" b="1" i="0" dirty="0">
                <a:solidFill>
                  <a:srgbClr val="00B050"/>
                </a:solidFill>
                <a:effectLst/>
                <a:highlight>
                  <a:srgbClr val="FFFFFF"/>
                </a:highlight>
                <a:latin typeface="宋体" panose="02010600030101010101" pitchFamily="2" charset="-122"/>
                <a:ea typeface="宋体" panose="02010600030101010101" pitchFamily="2" charset="-122"/>
              </a:rPr>
              <a:t>设立的吸收公众存款、发放贷款、办理结算等业务的企业法人。</a:t>
            </a:r>
          </a:p>
          <a:p>
            <a:pPr algn="l"/>
            <a:r>
              <a:rPr lang="zh-CN" altLang="en-US" sz="1400" b="1" i="0" dirty="0">
                <a:solidFill>
                  <a:srgbClr val="000000"/>
                </a:solidFill>
                <a:effectLst/>
                <a:highlight>
                  <a:srgbClr val="FFFFFF"/>
                </a:highlight>
                <a:latin typeface="宋体" panose="02010600030101010101" pitchFamily="2" charset="-122"/>
                <a:ea typeface="宋体" panose="02010600030101010101" pitchFamily="2" charset="-122"/>
              </a:rPr>
              <a:t>第三条</a:t>
            </a:r>
            <a:r>
              <a:rPr lang="zh-CN" altLang="en-US" sz="1400" b="0" i="0" dirty="0">
                <a:solidFill>
                  <a:srgbClr val="000000"/>
                </a:solidFill>
                <a:effectLst/>
                <a:highlight>
                  <a:srgbClr val="FFFFFF"/>
                </a:highlight>
                <a:latin typeface="宋体" panose="02010600030101010101" pitchFamily="2" charset="-122"/>
                <a:ea typeface="宋体" panose="02010600030101010101" pitchFamily="2" charset="-122"/>
              </a:rPr>
              <a:t>　商业银行可以经营下列部分或者全部业务：</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（一）吸收公众存款；</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（二）发放短期、中期和长期贷款；</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（三）办理国内外结算；</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（四）办理票据承兑与贴现；</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（五）发行金融债券；</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（六）代理发行、代理兑付、承销政府债券；</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（七）买卖政府债券、金融债券；</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（八）从事同业拆借；</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（九）买卖、代理买卖外汇；</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（十）从事银行卡业务；</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（十一）提供信用证服务及担保；</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（十二）代理收付款项及代理保险业务；</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（十三）提供保管箱服务；</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（十四）经国务院银行业监督管理机构批准的其他业务。</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经营范围由商业银行章程规定，报国务院银行业监督管理机构批准。</a:t>
            </a:r>
          </a:p>
          <a:p>
            <a:pPr lvl="1"/>
            <a:r>
              <a:rPr lang="zh-CN" altLang="en-US" sz="1200" b="0" i="0" dirty="0">
                <a:solidFill>
                  <a:srgbClr val="000000"/>
                </a:solidFill>
                <a:effectLst/>
                <a:highlight>
                  <a:srgbClr val="FFFFFF"/>
                </a:highlight>
                <a:latin typeface="宋体" panose="02010600030101010101" pitchFamily="2" charset="-122"/>
                <a:ea typeface="宋体" panose="02010600030101010101" pitchFamily="2" charset="-122"/>
              </a:rPr>
              <a:t>　　商业银行经中国人民银行批准，可以经营结汇、售汇业务。</a:t>
            </a:r>
          </a:p>
          <a:p>
            <a:pPr algn="l"/>
            <a:r>
              <a:rPr lang="zh-CN" altLang="en-US" sz="1400" b="1" i="0" dirty="0">
                <a:solidFill>
                  <a:srgbClr val="000000"/>
                </a:solidFill>
                <a:effectLst/>
                <a:highlight>
                  <a:srgbClr val="FFFFFF"/>
                </a:highlight>
                <a:latin typeface="宋体" panose="02010600030101010101" pitchFamily="2" charset="-122"/>
                <a:ea typeface="宋体" panose="02010600030101010101" pitchFamily="2" charset="-122"/>
              </a:rPr>
              <a:t>第四条</a:t>
            </a:r>
            <a:r>
              <a:rPr lang="zh-CN" altLang="en-US" sz="1400" b="0" i="0" dirty="0">
                <a:solidFill>
                  <a:srgbClr val="000000"/>
                </a:solidFill>
                <a:effectLst/>
                <a:highlight>
                  <a:srgbClr val="FFFFFF"/>
                </a:highlight>
                <a:latin typeface="宋体" panose="02010600030101010101" pitchFamily="2" charset="-122"/>
                <a:ea typeface="宋体" panose="02010600030101010101" pitchFamily="2" charset="-122"/>
              </a:rPr>
              <a:t>　商业银行以安全性、流动性、效益性为经营原则，实行自主经营，自担风险，自负盈亏，自我约束。商业银行依法开展业务，不受任何单位和个人的干涉。商业银行以其全部法人财产独立承担民事责任。</a:t>
            </a:r>
            <a:endParaRPr lang="zh-CN" altLang="en-US" sz="1400" dirty="0"/>
          </a:p>
        </p:txBody>
      </p:sp>
    </p:spTree>
    <p:extLst>
      <p:ext uri="{BB962C8B-B14F-4D97-AF65-F5344CB8AC3E}">
        <p14:creationId xmlns:p14="http://schemas.microsoft.com/office/powerpoint/2010/main" val="1884312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016DA-EC26-56E3-9F47-699A7D7B8970}"/>
              </a:ext>
            </a:extLst>
          </p:cNvPr>
          <p:cNvSpPr>
            <a:spLocks noGrp="1"/>
          </p:cNvSpPr>
          <p:nvPr>
            <p:ph type="title"/>
          </p:nvPr>
        </p:nvSpPr>
        <p:spPr/>
        <p:txBody>
          <a:bodyPr/>
          <a:lstStyle/>
          <a:p>
            <a:r>
              <a:rPr lang="zh-CN" altLang="en-US" dirty="0"/>
              <a:t>商业银行具有悠久的历史</a:t>
            </a:r>
          </a:p>
        </p:txBody>
      </p:sp>
      <p:sp>
        <p:nvSpPr>
          <p:cNvPr id="3" name="内容占位符 2">
            <a:extLst>
              <a:ext uri="{FF2B5EF4-FFF2-40B4-BE49-F238E27FC236}">
                <a16:creationId xmlns:a16="http://schemas.microsoft.com/office/drawing/2014/main" id="{1B840FB3-2017-CBF3-089C-CF695D9C7FD2}"/>
              </a:ext>
            </a:extLst>
          </p:cNvPr>
          <p:cNvSpPr>
            <a:spLocks noGrp="1"/>
          </p:cNvSpPr>
          <p:nvPr>
            <p:ph idx="1"/>
          </p:nvPr>
        </p:nvSpPr>
        <p:spPr/>
        <p:txBody>
          <a:bodyPr/>
          <a:lstStyle/>
          <a:p>
            <a:pPr marL="285750" indent="-285750" algn="just">
              <a:buFont typeface="Arial" panose="020B0604020202020204" pitchFamily="34" charset="0"/>
              <a:buChar char="•"/>
            </a:pPr>
            <a:r>
              <a:rPr lang="zh-CN" altLang="en-US" dirty="0">
                <a:latin typeface="宋体" panose="02010600030101010101" pitchFamily="2" charset="-122"/>
                <a:ea typeface="宋体" panose="02010600030101010101" pitchFamily="2" charset="-122"/>
              </a:rPr>
              <a:t>最早的银行出现在文艺复兴时期的意大利，从货币兑换者演变而来。期初银行的功能主要是清算和结算。</a:t>
            </a:r>
            <a:r>
              <a:rPr lang="en-US" altLang="zh-CN" dirty="0">
                <a:latin typeface="宋体" panose="02010600030101010101" pitchFamily="2" charset="-122"/>
                <a:ea typeface="宋体" panose="02010600030101010101" pitchFamily="2" charset="-122"/>
              </a:rPr>
              <a:t>Bank</a:t>
            </a:r>
            <a:r>
              <a:rPr lang="zh-CN" altLang="en-US" dirty="0">
                <a:latin typeface="宋体" panose="02010600030101010101" pitchFamily="2" charset="-122"/>
                <a:ea typeface="宋体" panose="02010600030101010101" pitchFamily="2" charset="-122"/>
              </a:rPr>
              <a:t>一词来源于</a:t>
            </a:r>
            <a:r>
              <a:rPr lang="en-US" altLang="zh-CN" dirty="0">
                <a:latin typeface="宋体" panose="02010600030101010101" pitchFamily="2" charset="-122"/>
                <a:ea typeface="宋体" panose="02010600030101010101" pitchFamily="2" charset="-122"/>
              </a:rPr>
              <a:t>15</a:t>
            </a:r>
            <a:r>
              <a:rPr lang="zh-CN" altLang="en-US" dirty="0">
                <a:latin typeface="宋体" panose="02010600030101010101" pitchFamily="2" charset="-122"/>
                <a:ea typeface="宋体" panose="02010600030101010101" pitchFamily="2" charset="-122"/>
              </a:rPr>
              <a:t>世纪古意大利语</a:t>
            </a:r>
            <a:r>
              <a:rPr lang="en-US" altLang="zh-CN" dirty="0">
                <a:latin typeface="宋体" panose="02010600030101010101" pitchFamily="2" charset="-122"/>
                <a:ea typeface="宋体" panose="02010600030101010101" pitchFamily="2" charset="-122"/>
              </a:rPr>
              <a:t>banca</a:t>
            </a:r>
            <a:r>
              <a:rPr lang="zh-CN" altLang="en-US" dirty="0">
                <a:latin typeface="宋体" panose="02010600030101010101" pitchFamily="2" charset="-122"/>
                <a:ea typeface="宋体" panose="02010600030101010101" pitchFamily="2" charset="-122"/>
              </a:rPr>
              <a:t>（条桌），英语长条凳（</a:t>
            </a:r>
            <a:r>
              <a:rPr lang="en-US" altLang="zh-CN" dirty="0">
                <a:latin typeface="宋体" panose="02010600030101010101" pitchFamily="2" charset="-122"/>
                <a:ea typeface="宋体" panose="02010600030101010101" pitchFamily="2" charset="-122"/>
              </a:rPr>
              <a:t>bench</a:t>
            </a:r>
            <a:r>
              <a:rPr lang="zh-CN" altLang="en-US" dirty="0">
                <a:latin typeface="宋体" panose="02010600030101010101" pitchFamily="2" charset="-122"/>
                <a:ea typeface="宋体" panose="02010600030101010101" pitchFamily="2" charset="-122"/>
              </a:rPr>
              <a:t>）的意思。</a:t>
            </a:r>
            <a:endParaRPr lang="en-US" altLang="zh-CN" dirty="0">
              <a:latin typeface="宋体" panose="02010600030101010101" pitchFamily="2" charset="-122"/>
              <a:ea typeface="宋体" panose="02010600030101010101" pitchFamily="2" charset="-122"/>
            </a:endParaRPr>
          </a:p>
          <a:p>
            <a:pPr marL="285750" indent="-285750" algn="just">
              <a:buFont typeface="Arial" panose="020B0604020202020204" pitchFamily="34" charset="0"/>
              <a:buChar char="•"/>
            </a:pPr>
            <a:r>
              <a:rPr lang="zh-CN" altLang="en-US" dirty="0">
                <a:latin typeface="宋体" panose="02010600030101010101" pitchFamily="2" charset="-122"/>
                <a:ea typeface="宋体" panose="02010600030101010101" pitchFamily="2" charset="-122"/>
              </a:rPr>
              <a:t>银行的经济作用：（</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）提供流动性；（</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）帮助解决贷款中的道德风险问题；（</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）防止监督中的搭便车问题。</a:t>
            </a:r>
            <a:endParaRPr lang="en-US" altLang="zh-CN" dirty="0">
              <a:latin typeface="宋体" panose="02010600030101010101" pitchFamily="2" charset="-122"/>
              <a:ea typeface="宋体" panose="02010600030101010101" pitchFamily="2" charset="-122"/>
            </a:endParaRPr>
          </a:p>
          <a:p>
            <a:pPr marL="285750" indent="-285750" algn="just">
              <a:buFont typeface="Arial" panose="020B0604020202020204" pitchFamily="34" charset="0"/>
              <a:buChar char="•"/>
            </a:pPr>
            <a:r>
              <a:rPr lang="zh-CN" altLang="en-US" dirty="0">
                <a:latin typeface="宋体" panose="02010600030101010101" pitchFamily="2" charset="-122"/>
                <a:ea typeface="宋体" panose="02010600030101010101" pitchFamily="2" charset="-122"/>
              </a:rPr>
              <a:t>如果（不管有无道理）许多储户同时对银行失去信心，他们力图马上提取自己的全部资金。而银行肯定没有足够的钱，因为大部分钱以贷款形式贷出去了。这种情况被称为银行挤兑（</a:t>
            </a:r>
            <a:r>
              <a:rPr lang="en-US" altLang="zh-CN" dirty="0">
                <a:latin typeface="宋体" panose="02010600030101010101" pitchFamily="2" charset="-122"/>
                <a:ea typeface="宋体" panose="02010600030101010101" pitchFamily="2" charset="-122"/>
              </a:rPr>
              <a:t>bank run</a:t>
            </a:r>
            <a:r>
              <a:rPr lang="zh-CN" altLang="en-US" dirty="0">
                <a:latin typeface="宋体" panose="02010600030101010101" pitchFamily="2" charset="-122"/>
                <a:ea typeface="宋体" panose="02010600030101010101" pitchFamily="2" charset="-122"/>
              </a:rPr>
              <a:t>）。防止挤兑的措施：（</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）央行最后贷款者作用；（</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）法定准备金制度；（</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）法定资本金制度；（</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）存款保险制度。</a:t>
            </a:r>
            <a:endParaRPr lang="en-US" altLang="zh-CN" dirty="0">
              <a:latin typeface="宋体" panose="02010600030101010101" pitchFamily="2" charset="-122"/>
              <a:ea typeface="宋体" panose="02010600030101010101" pitchFamily="2" charset="-122"/>
            </a:endParaRPr>
          </a:p>
          <a:p>
            <a:pPr marL="285750" indent="-285750" algn="just">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lgn="just">
              <a:buFont typeface="Arial" panose="020B0604020202020204" pitchFamily="34" charset="0"/>
              <a:buChar char="•"/>
            </a:pPr>
            <a:r>
              <a:rPr lang="zh-CN" altLang="en-US" dirty="0">
                <a:latin typeface="宋体" panose="02010600030101010101" pitchFamily="2" charset="-122"/>
                <a:ea typeface="宋体" panose="02010600030101010101" pitchFamily="2" charset="-122"/>
              </a:rPr>
              <a:t>视频。</a:t>
            </a:r>
          </a:p>
          <a:p>
            <a:endParaRPr lang="zh-CN" altLang="en-US" dirty="0"/>
          </a:p>
        </p:txBody>
      </p:sp>
    </p:spTree>
    <p:extLst>
      <p:ext uri="{BB962C8B-B14F-4D97-AF65-F5344CB8AC3E}">
        <p14:creationId xmlns:p14="http://schemas.microsoft.com/office/powerpoint/2010/main" val="3044803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7" name="Rectangle 3">
            <a:extLst>
              <a:ext uri="{FF2B5EF4-FFF2-40B4-BE49-F238E27FC236}">
                <a16:creationId xmlns:a16="http://schemas.microsoft.com/office/drawing/2014/main" id="{40C337CD-FC2F-4CEF-B341-5CE5AB6CB031}"/>
              </a:ext>
            </a:extLst>
          </p:cNvPr>
          <p:cNvSpPr>
            <a:spLocks noGrp="1" noChangeArrowheads="1"/>
          </p:cNvSpPr>
          <p:nvPr>
            <p:ph type="title"/>
          </p:nvPr>
        </p:nvSpPr>
        <p:spPr>
          <a:xfrm>
            <a:off x="1546624" y="1531144"/>
            <a:ext cx="6050756" cy="361950"/>
          </a:xfrm>
        </p:spPr>
        <p:txBody>
          <a:bodyPr vert="horz" wrap="square" lIns="68580" tIns="34290" rIns="68580" bIns="34290" numCol="1" anchor="t" anchorCtr="0" compatLnSpc="1">
            <a:prstTxWarp prst="textNoShape">
              <a:avLst/>
            </a:prstTxWarp>
            <a:normAutofit fontScale="90000"/>
          </a:bodyPr>
          <a:lstStyle/>
          <a:p>
            <a:pPr eaLnBrk="1" hangingPunct="1">
              <a:defRPr/>
            </a:pPr>
            <a:r>
              <a:rPr lang="zh-CN" altLang="en-US" sz="2400" dirty="0">
                <a:effectLst>
                  <a:outerShdw blurRad="38100" dist="38100" dir="2700000" algn="tl">
                    <a:srgbClr val="C0C0C0"/>
                  </a:outerShdw>
                </a:effectLst>
                <a:ea typeface="宋体" pitchFamily="2" charset="-122"/>
              </a:rPr>
              <a:t>其他存款储蓄机构</a:t>
            </a:r>
          </a:p>
        </p:txBody>
      </p:sp>
      <p:sp>
        <p:nvSpPr>
          <p:cNvPr id="482306" name="Rectangle 2">
            <a:extLst>
              <a:ext uri="{FF2B5EF4-FFF2-40B4-BE49-F238E27FC236}">
                <a16:creationId xmlns:a16="http://schemas.microsoft.com/office/drawing/2014/main" id="{0D2F4D4D-3B7F-4053-8560-53126C782EC6}"/>
              </a:ext>
            </a:extLst>
          </p:cNvPr>
          <p:cNvSpPr>
            <a:spLocks noGrp="1" noRot="1" noChangeArrowheads="1"/>
          </p:cNvSpPr>
          <p:nvPr>
            <p:ph idx="1"/>
          </p:nvPr>
        </p:nvSpPr>
        <p:spPr>
          <a:xfrm>
            <a:off x="1148080" y="2203847"/>
            <a:ext cx="6469539" cy="3143250"/>
          </a:xfrm>
        </p:spPr>
        <p:txBody>
          <a:bodyPr/>
          <a:lstStyle/>
          <a:p>
            <a:pPr eaLnBrk="1" hangingPunct="1">
              <a:lnSpc>
                <a:spcPct val="125000"/>
              </a:lnSpc>
            </a:pPr>
            <a:r>
              <a:rPr lang="zh-CN" altLang="en-US" sz="2100" b="1" dirty="0">
                <a:latin typeface="Times New Roman" panose="02020603050405020304" pitchFamily="18" charset="0"/>
                <a:ea typeface="宋体" panose="02010600030101010101" pitchFamily="2" charset="-122"/>
              </a:rPr>
              <a:t>储蓄机构：储蓄银行，储蓄和贷款协会（</a:t>
            </a:r>
            <a:r>
              <a:rPr lang="en-US" altLang="zh-CN" sz="2100" b="1" dirty="0">
                <a:latin typeface="Times New Roman" panose="02020603050405020304" pitchFamily="18" charset="0"/>
                <a:ea typeface="宋体" panose="02010600030101010101" pitchFamily="2" charset="-122"/>
              </a:rPr>
              <a:t>S</a:t>
            </a:r>
            <a:r>
              <a:rPr lang="zh-CN" altLang="en-US" sz="2100" b="1" dirty="0">
                <a:latin typeface="Times New Roman" panose="02020603050405020304" pitchFamily="18" charset="0"/>
                <a:ea typeface="宋体" panose="02010600030101010101" pitchFamily="2" charset="-122"/>
              </a:rPr>
              <a:t>＆</a:t>
            </a:r>
            <a:r>
              <a:rPr lang="en-US" altLang="zh-CN" sz="2100" b="1" dirty="0">
                <a:latin typeface="Times New Roman" panose="02020603050405020304" pitchFamily="18" charset="0"/>
                <a:ea typeface="宋体" panose="02010600030101010101" pitchFamily="2" charset="-122"/>
              </a:rPr>
              <a:t>L</a:t>
            </a:r>
            <a:r>
              <a:rPr lang="zh-CN" altLang="en-US" sz="2100" b="1" dirty="0">
                <a:latin typeface="Times New Roman" panose="02020603050405020304" pitchFamily="18" charset="0"/>
                <a:ea typeface="宋体" panose="02010600030101010101" pitchFamily="2" charset="-122"/>
              </a:rPr>
              <a:t>），信用合作社</a:t>
            </a:r>
            <a:endParaRPr lang="en-US" altLang="zh-CN" sz="2100" b="1" dirty="0">
              <a:latin typeface="Times New Roman" panose="02020603050405020304" pitchFamily="18" charset="0"/>
              <a:ea typeface="宋体" panose="02010600030101010101" pitchFamily="2" charset="-122"/>
            </a:endParaRPr>
          </a:p>
          <a:p>
            <a:pPr eaLnBrk="1" hangingPunct="1">
              <a:lnSpc>
                <a:spcPct val="125000"/>
              </a:lnSpc>
            </a:pPr>
            <a:r>
              <a:rPr lang="zh-CN" altLang="en-US" sz="2100" b="1" dirty="0">
                <a:latin typeface="Times New Roman" panose="02020603050405020304" pitchFamily="18" charset="0"/>
                <a:ea typeface="宋体" panose="02010600030101010101" pitchFamily="2" charset="-122"/>
              </a:rPr>
              <a:t>在美国，储蓄机构</a:t>
            </a:r>
            <a:endParaRPr lang="en-US" altLang="zh-CN" sz="2100" b="1" dirty="0">
              <a:latin typeface="Times New Roman" panose="02020603050405020304" pitchFamily="18" charset="0"/>
              <a:ea typeface="宋体" panose="02010600030101010101" pitchFamily="2" charset="-122"/>
            </a:endParaRPr>
          </a:p>
          <a:p>
            <a:pPr lvl="1" eaLnBrk="1" hangingPunct="1">
              <a:lnSpc>
                <a:spcPct val="125000"/>
              </a:lnSpc>
            </a:pPr>
            <a:r>
              <a:rPr lang="zh-CN" altLang="en-US" sz="1800" b="1" dirty="0">
                <a:latin typeface="Times New Roman" panose="02020603050405020304" pitchFamily="18" charset="0"/>
                <a:ea typeface="宋体" panose="02010600030101010101" pitchFamily="2" charset="-122"/>
              </a:rPr>
              <a:t>与商业银行竞争</a:t>
            </a:r>
            <a:endParaRPr lang="en-US" altLang="zh-CN" sz="1800" b="1" dirty="0">
              <a:latin typeface="Times New Roman" panose="02020603050405020304" pitchFamily="18" charset="0"/>
              <a:ea typeface="宋体" panose="02010600030101010101" pitchFamily="2" charset="-122"/>
            </a:endParaRPr>
          </a:p>
          <a:p>
            <a:pPr lvl="1" eaLnBrk="1" hangingPunct="1">
              <a:lnSpc>
                <a:spcPct val="125000"/>
              </a:lnSpc>
            </a:pPr>
            <a:r>
              <a:rPr lang="zh-CN" altLang="en-US" sz="1800" b="1" dirty="0">
                <a:latin typeface="Times New Roman" panose="02020603050405020304" pitchFamily="18" charset="0"/>
                <a:ea typeface="宋体" panose="02010600030101010101" pitchFamily="2" charset="-122"/>
              </a:rPr>
              <a:t>专门从事住房抵押贷款和消费贷款</a:t>
            </a:r>
            <a:endParaRPr lang="en-US" altLang="zh-CN"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55604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2306">
                                            <p:txEl>
                                              <p:pRg st="1" end="1"/>
                                            </p:txEl>
                                          </p:spTgt>
                                        </p:tgtEl>
                                        <p:attrNameLst>
                                          <p:attrName>style.visibility</p:attrName>
                                        </p:attrNameLst>
                                      </p:cBhvr>
                                      <p:to>
                                        <p:strVal val="visible"/>
                                      </p:to>
                                    </p:set>
                                    <p:animEffect transition="in" filter="blinds(horizontal)">
                                      <p:cBhvr>
                                        <p:cTn id="7" dur="500"/>
                                        <p:tgtEl>
                                          <p:spTgt spid="48230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82306">
                                            <p:txEl>
                                              <p:pRg st="2" end="2"/>
                                            </p:txEl>
                                          </p:spTgt>
                                        </p:tgtEl>
                                        <p:attrNameLst>
                                          <p:attrName>style.visibility</p:attrName>
                                        </p:attrNameLst>
                                      </p:cBhvr>
                                      <p:to>
                                        <p:strVal val="visible"/>
                                      </p:to>
                                    </p:set>
                                    <p:animEffect transition="in" filter="fade">
                                      <p:cBhvr>
                                        <p:cTn id="12" dur="500"/>
                                        <p:tgtEl>
                                          <p:spTgt spid="48230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82306">
                                            <p:txEl>
                                              <p:pRg st="3" end="3"/>
                                            </p:txEl>
                                          </p:spTgt>
                                        </p:tgtEl>
                                        <p:attrNameLst>
                                          <p:attrName>style.visibility</p:attrName>
                                        </p:attrNameLst>
                                      </p:cBhvr>
                                      <p:to>
                                        <p:strVal val="visible"/>
                                      </p:to>
                                    </p:set>
                                    <p:animEffect transition="in" filter="fade">
                                      <p:cBhvr>
                                        <p:cTn id="15" dur="500"/>
                                        <p:tgtEl>
                                          <p:spTgt spid="4823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a:extLst>
              <a:ext uri="{FF2B5EF4-FFF2-40B4-BE49-F238E27FC236}">
                <a16:creationId xmlns:a16="http://schemas.microsoft.com/office/drawing/2014/main" id="{FC58CE67-C4E0-43D2-BD6E-A2201415BF00}"/>
              </a:ext>
            </a:extLst>
          </p:cNvPr>
          <p:cNvSpPr>
            <a:spLocks noGrp="1" noChangeArrowheads="1"/>
          </p:cNvSpPr>
          <p:nvPr>
            <p:ph type="title"/>
          </p:nvPr>
        </p:nvSpPr>
        <p:spPr>
          <a:xfrm>
            <a:off x="1546624" y="1168400"/>
            <a:ext cx="6050756" cy="643735"/>
          </a:xfrm>
        </p:spPr>
        <p:txBody>
          <a:bodyPr vert="horz" wrap="square" lIns="68580" tIns="34290" rIns="68580" bIns="34290" numCol="1" anchor="t" anchorCtr="0" compatLnSpc="1">
            <a:prstTxWarp prst="textNoShape">
              <a:avLst/>
            </a:prstTxWarp>
          </a:bodyPr>
          <a:lstStyle/>
          <a:p>
            <a:pPr eaLnBrk="1" hangingPunct="1">
              <a:defRPr/>
            </a:pPr>
            <a:r>
              <a:rPr lang="zh-CN" altLang="en-US" sz="3600" dirty="0">
                <a:effectLst>
                  <a:outerShdw blurRad="38100" dist="38100" dir="2700000" algn="tl">
                    <a:srgbClr val="C0C0C0"/>
                  </a:outerShdw>
                </a:effectLst>
                <a:ea typeface="宋体" pitchFamily="2" charset="-122"/>
              </a:rPr>
              <a:t>投资银行</a:t>
            </a:r>
          </a:p>
        </p:txBody>
      </p:sp>
      <p:sp>
        <p:nvSpPr>
          <p:cNvPr id="486402" name="Rectangle 2">
            <a:extLst>
              <a:ext uri="{FF2B5EF4-FFF2-40B4-BE49-F238E27FC236}">
                <a16:creationId xmlns:a16="http://schemas.microsoft.com/office/drawing/2014/main" id="{98BE7CCF-669F-4E15-A4C4-40EAC883DC0A}"/>
              </a:ext>
            </a:extLst>
          </p:cNvPr>
          <p:cNvSpPr>
            <a:spLocks noGrp="1" noRot="1" noChangeArrowheads="1"/>
          </p:cNvSpPr>
          <p:nvPr>
            <p:ph idx="1"/>
          </p:nvPr>
        </p:nvSpPr>
        <p:spPr>
          <a:xfrm>
            <a:off x="1219200" y="2114550"/>
            <a:ext cx="6324600" cy="3314700"/>
          </a:xfrm>
        </p:spPr>
        <p:txBody>
          <a:bodyPr>
            <a:normAutofit/>
          </a:bodyPr>
          <a:lstStyle/>
          <a:p>
            <a:pPr eaLnBrk="1" hangingPunct="1">
              <a:lnSpc>
                <a:spcPct val="125000"/>
              </a:lnSpc>
            </a:pPr>
            <a:r>
              <a:rPr lang="zh-CN" altLang="en-US" sz="2400" b="1" dirty="0">
                <a:latin typeface="Times New Roman" panose="02020603050405020304" pitchFamily="18" charset="0"/>
                <a:ea typeface="宋体" panose="02010600030101010101" pitchFamily="2" charset="-122"/>
              </a:rPr>
              <a:t>又称证券公司，是指帮助企业、政府和其他主体发行证券筹集资金（</a:t>
            </a:r>
            <a:r>
              <a:rPr lang="en-US" altLang="zh-CN" sz="2400" b="1" dirty="0">
                <a:latin typeface="Times New Roman" panose="02020603050405020304" pitchFamily="18" charset="0"/>
                <a:ea typeface="宋体" panose="02010600030101010101" pitchFamily="2" charset="-122"/>
              </a:rPr>
              <a:t>IPO</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SEO</a:t>
            </a:r>
            <a:r>
              <a:rPr lang="zh-CN" altLang="en-US" sz="2400" b="1" dirty="0">
                <a:latin typeface="Times New Roman" panose="02020603050405020304" pitchFamily="18" charset="0"/>
                <a:ea typeface="宋体" panose="02010600030101010101" pitchFamily="2" charset="-122"/>
              </a:rPr>
              <a:t>），或提供并购服务的金融机构。</a:t>
            </a:r>
            <a:endParaRPr lang="en-US" altLang="zh-CN" sz="2400" b="1" dirty="0">
              <a:latin typeface="Times New Roman" panose="02020603050405020304" pitchFamily="18" charset="0"/>
              <a:ea typeface="宋体" panose="02010600030101010101" pitchFamily="2" charset="-122"/>
            </a:endParaRPr>
          </a:p>
          <a:p>
            <a:pPr eaLnBrk="1" hangingPunct="1">
              <a:lnSpc>
                <a:spcPct val="125000"/>
              </a:lnSpc>
            </a:pPr>
            <a:r>
              <a:rPr lang="zh-CN" altLang="en-US" sz="2400" b="1" dirty="0">
                <a:latin typeface="Times New Roman" panose="02020603050405020304" pitchFamily="18" charset="0"/>
                <a:ea typeface="宋体" panose="02010600030101010101" pitchFamily="2" charset="-122"/>
              </a:rPr>
              <a:t>为企业并购提供便利，同时又发起企业并购。</a:t>
            </a:r>
            <a:r>
              <a:rPr lang="en-US" altLang="zh-CN" sz="2400" dirty="0">
                <a:latin typeface="Times New Roman" panose="02020603050405020304" pitchFamily="18" charset="0"/>
                <a:ea typeface="宋体" panose="02010600030101010101" pitchFamily="2" charset="-122"/>
              </a:rPr>
              <a:t>  </a:t>
            </a:r>
          </a:p>
          <a:p>
            <a:pPr lvl="1" eaLnBrk="1" hangingPunct="1">
              <a:lnSpc>
                <a:spcPct val="125000"/>
              </a:lnSpc>
            </a:pPr>
            <a:r>
              <a:rPr lang="zh-CN" altLang="en-US" sz="2000" b="1" dirty="0">
                <a:solidFill>
                  <a:srgbClr val="FF33CC"/>
                </a:solidFill>
                <a:latin typeface="Times New Roman" panose="02020603050405020304" pitchFamily="18" charset="0"/>
                <a:ea typeface="宋体" panose="02010600030101010101" pitchFamily="2" charset="-122"/>
              </a:rPr>
              <a:t>包销</a:t>
            </a:r>
            <a:r>
              <a:rPr lang="zh-CN" altLang="en-US" sz="2000" b="1" dirty="0">
                <a:latin typeface="Times New Roman" panose="02020603050405020304" pitchFamily="18" charset="0"/>
                <a:ea typeface="宋体" panose="02010600030101010101" pitchFamily="2" charset="-122"/>
              </a:rPr>
              <a:t>：按照事前确定的价格购买证券</a:t>
            </a:r>
            <a:endParaRPr lang="en-US" altLang="zh-CN" sz="2000" dirty="0">
              <a:latin typeface="Times New Roman" panose="02020603050405020304" pitchFamily="18" charset="0"/>
              <a:ea typeface="宋体" panose="02010600030101010101" pitchFamily="2" charset="-122"/>
            </a:endParaRPr>
          </a:p>
          <a:p>
            <a:pPr lvl="1" eaLnBrk="1" hangingPunct="1">
              <a:lnSpc>
                <a:spcPct val="125000"/>
              </a:lnSpc>
              <a:buClr>
                <a:srgbClr val="FF33CC"/>
              </a:buClr>
            </a:pPr>
            <a:r>
              <a:rPr lang="en-US" altLang="zh-CN" sz="2000" b="1" dirty="0">
                <a:solidFill>
                  <a:srgbClr val="FF33CC"/>
                </a:solidFill>
                <a:latin typeface="Times New Roman" panose="02020603050405020304" pitchFamily="18" charset="0"/>
                <a:ea typeface="宋体" panose="02010600030101010101" pitchFamily="2" charset="-122"/>
              </a:rPr>
              <a:t>1933</a:t>
            </a:r>
            <a:r>
              <a:rPr lang="zh-CN" altLang="en-US" sz="2000" b="1" dirty="0">
                <a:solidFill>
                  <a:srgbClr val="FF33CC"/>
                </a:solidFill>
                <a:latin typeface="Times New Roman" panose="02020603050405020304" pitchFamily="18" charset="0"/>
                <a:ea typeface="宋体" panose="02010600030101010101" pitchFamily="2" charset="-122"/>
              </a:rPr>
              <a:t>年</a:t>
            </a:r>
            <a:r>
              <a:rPr lang="en-US" altLang="zh-CN" sz="2000" b="1" dirty="0">
                <a:solidFill>
                  <a:srgbClr val="FF33CC"/>
                </a:solidFill>
                <a:latin typeface="Times New Roman" panose="02020603050405020304" pitchFamily="18" charset="0"/>
                <a:ea typeface="宋体" panose="02010600030101010101" pitchFamily="2" charset="-122"/>
              </a:rPr>
              <a:t>《</a:t>
            </a:r>
            <a:r>
              <a:rPr lang="zh-CN" altLang="en-US" sz="2000" b="1" dirty="0">
                <a:solidFill>
                  <a:srgbClr val="FF33CC"/>
                </a:solidFill>
                <a:latin typeface="Times New Roman" panose="02020603050405020304" pitchFamily="18" charset="0"/>
                <a:ea typeface="宋体" panose="02010600030101010101" pitchFamily="2" charset="-122"/>
              </a:rPr>
              <a:t>格拉斯</a:t>
            </a:r>
            <a:r>
              <a:rPr lang="en-US" altLang="zh-CN" sz="2000" b="1" dirty="0">
                <a:solidFill>
                  <a:srgbClr val="FF33CC"/>
                </a:solidFill>
                <a:latin typeface="Times New Roman" panose="02020603050405020304" pitchFamily="18" charset="0"/>
                <a:ea typeface="宋体" panose="02010600030101010101" pitchFamily="2" charset="-122"/>
              </a:rPr>
              <a:t>-</a:t>
            </a:r>
            <a:r>
              <a:rPr lang="zh-CN" altLang="en-US" sz="2000" b="1" dirty="0">
                <a:solidFill>
                  <a:srgbClr val="FF33CC"/>
                </a:solidFill>
                <a:latin typeface="Times New Roman" panose="02020603050405020304" pitchFamily="18" charset="0"/>
                <a:ea typeface="宋体" panose="02010600030101010101" pitchFamily="2" charset="-122"/>
              </a:rPr>
              <a:t>斯蒂格尔法案</a:t>
            </a:r>
            <a:r>
              <a:rPr lang="en-US" altLang="zh-CN" sz="2000" b="1" dirty="0">
                <a:solidFill>
                  <a:srgbClr val="FF33CC"/>
                </a:solidFill>
                <a:latin typeface="Times New Roman" panose="02020603050405020304" pitchFamily="18" charset="0"/>
                <a:ea typeface="宋体" panose="02010600030101010101" pitchFamily="2" charset="-122"/>
              </a:rPr>
              <a:t>》</a:t>
            </a:r>
            <a:r>
              <a:rPr lang="zh-CN" altLang="en-US" sz="2000" b="1" dirty="0">
                <a:solidFill>
                  <a:srgbClr val="FF33CC"/>
                </a:solidFill>
                <a:latin typeface="Times New Roman" panose="02020603050405020304" pitchFamily="18" charset="0"/>
                <a:ea typeface="宋体" panose="02010600030101010101" pitchFamily="2" charset="-122"/>
              </a:rPr>
              <a:t>禁止商业银行从事证券发行活动。</a:t>
            </a:r>
            <a:endParaRPr lang="en-US" altLang="zh-CN" sz="2000" b="1" dirty="0">
              <a:solidFill>
                <a:srgbClr val="FF33CC"/>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45688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86402">
                                            <p:txEl>
                                              <p:pRg st="0" end="0"/>
                                            </p:txEl>
                                          </p:spTgt>
                                        </p:tgtEl>
                                        <p:attrNameLst>
                                          <p:attrName>style.visibility</p:attrName>
                                        </p:attrNameLst>
                                      </p:cBhvr>
                                      <p:to>
                                        <p:strVal val="visible"/>
                                      </p:to>
                                    </p:set>
                                    <p:animEffect transition="in" filter="wipe(up)">
                                      <p:cBhvr>
                                        <p:cTn id="7" dur="500"/>
                                        <p:tgtEl>
                                          <p:spTgt spid="4864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86402">
                                            <p:txEl>
                                              <p:pRg st="1" end="1"/>
                                            </p:txEl>
                                          </p:spTgt>
                                        </p:tgtEl>
                                        <p:attrNameLst>
                                          <p:attrName>style.visibility</p:attrName>
                                        </p:attrNameLst>
                                      </p:cBhvr>
                                      <p:to>
                                        <p:strVal val="visible"/>
                                      </p:to>
                                    </p:set>
                                    <p:animEffect transition="in" filter="wipe(up)">
                                      <p:cBhvr>
                                        <p:cTn id="12" dur="500"/>
                                        <p:tgtEl>
                                          <p:spTgt spid="4864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86402">
                                            <p:txEl>
                                              <p:pRg st="2" end="2"/>
                                            </p:txEl>
                                          </p:spTgt>
                                        </p:tgtEl>
                                        <p:attrNameLst>
                                          <p:attrName>style.visibility</p:attrName>
                                        </p:attrNameLst>
                                      </p:cBhvr>
                                      <p:to>
                                        <p:strVal val="visible"/>
                                      </p:to>
                                    </p:set>
                                    <p:animEffect transition="in" filter="fade">
                                      <p:cBhvr>
                                        <p:cTn id="17" dur="500"/>
                                        <p:tgtEl>
                                          <p:spTgt spid="48640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86402">
                                            <p:txEl>
                                              <p:pRg st="3" end="3"/>
                                            </p:txEl>
                                          </p:spTgt>
                                        </p:tgtEl>
                                        <p:attrNameLst>
                                          <p:attrName>style.visibility</p:attrName>
                                        </p:attrNameLst>
                                      </p:cBhvr>
                                      <p:to>
                                        <p:strVal val="visible"/>
                                      </p:to>
                                    </p:set>
                                    <p:animEffect transition="in" filter="fade">
                                      <p:cBhvr>
                                        <p:cTn id="20" dur="500"/>
                                        <p:tgtEl>
                                          <p:spTgt spid="4864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9124A-65AF-D497-13D9-5697C7047329}"/>
              </a:ext>
            </a:extLst>
          </p:cNvPr>
          <p:cNvSpPr>
            <a:spLocks noGrp="1"/>
          </p:cNvSpPr>
          <p:nvPr>
            <p:ph type="title"/>
          </p:nvPr>
        </p:nvSpPr>
        <p:spPr/>
        <p:txBody>
          <a:bodyPr/>
          <a:lstStyle/>
          <a:p>
            <a:pPr algn="ctr"/>
            <a:r>
              <a:rPr lang="zh-CN" altLang="en-US" dirty="0">
                <a:latin typeface="宋体" panose="02010600030101010101" pitchFamily="2" charset="-122"/>
                <a:ea typeface="宋体" panose="02010600030101010101" pitchFamily="2" charset="-122"/>
              </a:rPr>
              <a:t>我国各类银行细分</a:t>
            </a:r>
            <a:br>
              <a:rPr lang="en-US" altLang="zh-CN"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中小银行在银行业中的数量占比超过九成。</a:t>
            </a:r>
            <a:endParaRPr lang="zh-CN" altLang="en-US" dirty="0">
              <a:latin typeface="宋体" panose="02010600030101010101" pitchFamily="2" charset="-122"/>
              <a:ea typeface="宋体" panose="02010600030101010101" pitchFamily="2" charset="-122"/>
            </a:endParaRPr>
          </a:p>
        </p:txBody>
      </p:sp>
      <p:pic>
        <p:nvPicPr>
          <p:cNvPr id="4" name="图片 3" descr="图片">
            <a:extLst>
              <a:ext uri="{FF2B5EF4-FFF2-40B4-BE49-F238E27FC236}">
                <a16:creationId xmlns:a16="http://schemas.microsoft.com/office/drawing/2014/main" id="{16FF013B-F549-0E4A-FB6A-3F33F85CB8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186" y="1771803"/>
            <a:ext cx="7102272" cy="4269401"/>
          </a:xfrm>
          <a:prstGeom prst="rect">
            <a:avLst/>
          </a:prstGeom>
          <a:noFill/>
          <a:ln>
            <a:noFill/>
          </a:ln>
        </p:spPr>
      </p:pic>
    </p:spTree>
    <p:extLst>
      <p:ext uri="{BB962C8B-B14F-4D97-AF65-F5344CB8AC3E}">
        <p14:creationId xmlns:p14="http://schemas.microsoft.com/office/powerpoint/2010/main" val="246600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6C44B-E21B-6477-4979-5B64A17B1EEC}"/>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附：我国法律对证券公司的规定</a:t>
            </a:r>
          </a:p>
        </p:txBody>
      </p:sp>
      <p:sp>
        <p:nvSpPr>
          <p:cNvPr id="3" name="内容占位符 2">
            <a:extLst>
              <a:ext uri="{FF2B5EF4-FFF2-40B4-BE49-F238E27FC236}">
                <a16:creationId xmlns:a16="http://schemas.microsoft.com/office/drawing/2014/main" id="{7019309B-8211-486D-7981-E2D29639FD38}"/>
              </a:ext>
            </a:extLst>
          </p:cNvPr>
          <p:cNvSpPr>
            <a:spLocks noGrp="1"/>
          </p:cNvSpPr>
          <p:nvPr>
            <p:ph idx="1"/>
          </p:nvPr>
        </p:nvSpPr>
        <p:spPr>
          <a:xfrm>
            <a:off x="505360" y="1910992"/>
            <a:ext cx="7886700" cy="4050213"/>
          </a:xfrm>
        </p:spPr>
        <p:txBody>
          <a:bodyPr>
            <a:normAutofit/>
          </a:bodyPr>
          <a:lstStyle/>
          <a:p>
            <a:r>
              <a:rPr lang="zh-CN" altLang="en-US" sz="2800" dirty="0">
                <a:latin typeface="宋体" panose="02010600030101010101" pitchFamily="2" charset="-122"/>
                <a:ea typeface="宋体" panose="02010600030101010101" pitchFamily="2" charset="-122"/>
              </a:rPr>
              <a:t>证券公司是指依照</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公司法</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证券法</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设立的经营证券业务的有限责任公司或者股份有限公司。</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按照</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证券法</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，我国证券公司的业务范围包括：</a:t>
            </a:r>
            <a:endParaRPr lang="en-US" altLang="zh-CN" sz="2800" dirty="0">
              <a:latin typeface="宋体" panose="02010600030101010101" pitchFamily="2" charset="-122"/>
              <a:ea typeface="宋体" panose="02010600030101010101" pitchFamily="2" charset="-122"/>
            </a:endParaRPr>
          </a:p>
          <a:p>
            <a:pPr lvl="1"/>
            <a:r>
              <a:rPr lang="zh-CN" altLang="en-US" sz="2500" dirty="0">
                <a:latin typeface="宋体" panose="02010600030101010101" pitchFamily="2" charset="-122"/>
                <a:ea typeface="宋体" panose="02010600030101010101" pitchFamily="2" charset="-122"/>
              </a:rPr>
              <a:t>证券经纪，证券投资咨询，与证券交易，证券投资活动有关的财务顾问，证券承销与保荐，证券自营，证券资产管理及其他证券业务。</a:t>
            </a:r>
            <a:endParaRPr lang="en-US" altLang="zh-CN" sz="25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附：国子软件股票发行案例</a:t>
            </a:r>
          </a:p>
        </p:txBody>
      </p:sp>
    </p:spTree>
    <p:extLst>
      <p:ext uri="{BB962C8B-B14F-4D97-AF65-F5344CB8AC3E}">
        <p14:creationId xmlns:p14="http://schemas.microsoft.com/office/powerpoint/2010/main" val="3734835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7C541-0A08-F33C-9A82-B5359EACF07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21281A4-18F2-D1CF-D72F-1799275EA23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3805CB9-091B-25CB-AA00-23F5512EE814}"/>
              </a:ext>
            </a:extLst>
          </p:cNvPr>
          <p:cNvPicPr>
            <a:picLocks noChangeAspect="1"/>
          </p:cNvPicPr>
          <p:nvPr/>
        </p:nvPicPr>
        <p:blipFill>
          <a:blip r:embed="rId2"/>
          <a:stretch>
            <a:fillRect/>
          </a:stretch>
        </p:blipFill>
        <p:spPr>
          <a:xfrm>
            <a:off x="685800" y="3140968"/>
            <a:ext cx="7847856" cy="3634137"/>
          </a:xfrm>
          <a:prstGeom prst="rect">
            <a:avLst/>
          </a:prstGeom>
        </p:spPr>
      </p:pic>
      <p:pic>
        <p:nvPicPr>
          <p:cNvPr id="7" name="图片 6">
            <a:extLst>
              <a:ext uri="{FF2B5EF4-FFF2-40B4-BE49-F238E27FC236}">
                <a16:creationId xmlns:a16="http://schemas.microsoft.com/office/drawing/2014/main" id="{4035ABEF-87EB-C23B-E08E-C4F081C1FD43}"/>
              </a:ext>
            </a:extLst>
          </p:cNvPr>
          <p:cNvPicPr>
            <a:picLocks noChangeAspect="1"/>
          </p:cNvPicPr>
          <p:nvPr/>
        </p:nvPicPr>
        <p:blipFill>
          <a:blip r:embed="rId3"/>
          <a:stretch>
            <a:fillRect/>
          </a:stretch>
        </p:blipFill>
        <p:spPr>
          <a:xfrm>
            <a:off x="610344" y="-69311"/>
            <a:ext cx="8065096" cy="3498312"/>
          </a:xfrm>
          <a:prstGeom prst="rect">
            <a:avLst/>
          </a:prstGeom>
        </p:spPr>
      </p:pic>
    </p:spTree>
    <p:extLst>
      <p:ext uri="{BB962C8B-B14F-4D97-AF65-F5344CB8AC3E}">
        <p14:creationId xmlns:p14="http://schemas.microsoft.com/office/powerpoint/2010/main" val="2933982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21F99-25CE-36C4-F598-8BF33A7E2C6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7E39A11-3A97-27CD-0491-ABDAAF9EF571}"/>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A0B9C18C-B742-59CD-BABA-9186C708CDA8}"/>
              </a:ext>
            </a:extLst>
          </p:cNvPr>
          <p:cNvPicPr>
            <a:picLocks noChangeAspect="1"/>
          </p:cNvPicPr>
          <p:nvPr/>
        </p:nvPicPr>
        <p:blipFill>
          <a:blip r:embed="rId2"/>
          <a:stretch>
            <a:fillRect/>
          </a:stretch>
        </p:blipFill>
        <p:spPr>
          <a:xfrm>
            <a:off x="88556" y="78813"/>
            <a:ext cx="6848475" cy="1876425"/>
          </a:xfrm>
          <a:prstGeom prst="rect">
            <a:avLst/>
          </a:prstGeom>
        </p:spPr>
      </p:pic>
      <p:pic>
        <p:nvPicPr>
          <p:cNvPr id="9" name="图片 8">
            <a:extLst>
              <a:ext uri="{FF2B5EF4-FFF2-40B4-BE49-F238E27FC236}">
                <a16:creationId xmlns:a16="http://schemas.microsoft.com/office/drawing/2014/main" id="{284B9360-113D-3757-A304-968E3CCD1C8F}"/>
              </a:ext>
            </a:extLst>
          </p:cNvPr>
          <p:cNvPicPr>
            <a:picLocks noChangeAspect="1"/>
          </p:cNvPicPr>
          <p:nvPr/>
        </p:nvPicPr>
        <p:blipFill>
          <a:blip r:embed="rId3"/>
          <a:stretch>
            <a:fillRect/>
          </a:stretch>
        </p:blipFill>
        <p:spPr>
          <a:xfrm>
            <a:off x="171638" y="1762125"/>
            <a:ext cx="6715125" cy="5095875"/>
          </a:xfrm>
          <a:prstGeom prst="rect">
            <a:avLst/>
          </a:prstGeom>
        </p:spPr>
      </p:pic>
      <p:sp>
        <p:nvSpPr>
          <p:cNvPr id="11" name="文本框 10">
            <a:extLst>
              <a:ext uri="{FF2B5EF4-FFF2-40B4-BE49-F238E27FC236}">
                <a16:creationId xmlns:a16="http://schemas.microsoft.com/office/drawing/2014/main" id="{24F364CB-88B2-80EA-C26B-DC422B2B8B79}"/>
              </a:ext>
            </a:extLst>
          </p:cNvPr>
          <p:cNvSpPr txBox="1"/>
          <p:nvPr/>
        </p:nvSpPr>
        <p:spPr>
          <a:xfrm>
            <a:off x="6937031" y="474345"/>
            <a:ext cx="2055435" cy="5909310"/>
          </a:xfrm>
          <a:prstGeom prst="rect">
            <a:avLst/>
          </a:prstGeom>
          <a:solidFill>
            <a:srgbClr val="92D050"/>
          </a:solidFill>
        </p:spPr>
        <p:txBody>
          <a:bodyPr wrap="square">
            <a:spAutoFit/>
          </a:bodyPr>
          <a:lstStyle/>
          <a:p>
            <a:pPr marL="342900" indent="-342900">
              <a:buFont typeface="Arial" panose="020B0604020202020204" pitchFamily="34" charset="0"/>
              <a:buChar char="•"/>
            </a:pPr>
            <a:r>
              <a:rPr lang="zh-CN" altLang="en-US" sz="1800" b="0" i="0" dirty="0">
                <a:solidFill>
                  <a:srgbClr val="121212"/>
                </a:solidFill>
                <a:effectLst/>
                <a:latin typeface="-apple-system"/>
              </a:rPr>
              <a:t>按照硅谷的解释，“瞪羚企业”是指高成长型企业，它们具有与“瞪羚”共同的特征</a:t>
            </a:r>
            <a:r>
              <a:rPr lang="en-US" altLang="zh-CN" sz="1800" b="0" i="0" dirty="0">
                <a:solidFill>
                  <a:srgbClr val="121212"/>
                </a:solidFill>
                <a:effectLst/>
                <a:latin typeface="-apple-system"/>
              </a:rPr>
              <a:t>——</a:t>
            </a:r>
            <a:r>
              <a:rPr lang="zh-CN" altLang="en-US" sz="1800" b="0" i="0" dirty="0">
                <a:solidFill>
                  <a:srgbClr val="121212"/>
                </a:solidFill>
                <a:effectLst/>
                <a:latin typeface="-apple-system"/>
              </a:rPr>
              <a:t>个头不大、跑得快、跳得高，这些企业不仅年增长速度能轻易超越一倍、十倍、百倍、千倍以上，还能迅速实现</a:t>
            </a:r>
            <a:r>
              <a:rPr lang="en-US" altLang="zh-CN" sz="1800" b="0" i="0" dirty="0">
                <a:solidFill>
                  <a:srgbClr val="121212"/>
                </a:solidFill>
                <a:effectLst/>
                <a:latin typeface="-apple-system"/>
              </a:rPr>
              <a:t>IPO</a:t>
            </a:r>
            <a:r>
              <a:rPr lang="zh-CN" altLang="en-US" sz="1800" b="0" i="0" dirty="0">
                <a:solidFill>
                  <a:srgbClr val="121212"/>
                </a:solidFill>
                <a:effectLst/>
                <a:latin typeface="-apple-system"/>
              </a:rPr>
              <a:t>。</a:t>
            </a:r>
            <a:endParaRPr lang="en-US" altLang="zh-CN" sz="1800" b="0" i="0" dirty="0">
              <a:solidFill>
                <a:srgbClr val="121212"/>
              </a:solidFill>
              <a:effectLst/>
              <a:latin typeface="-apple-system"/>
            </a:endParaRPr>
          </a:p>
          <a:p>
            <a:pPr marL="342900" indent="-342900">
              <a:buFont typeface="Arial" panose="020B0604020202020204" pitchFamily="34" charset="0"/>
              <a:buChar char="•"/>
            </a:pPr>
            <a:r>
              <a:rPr lang="zh-CN" altLang="en-US" sz="1800" b="0" i="0" dirty="0">
                <a:solidFill>
                  <a:srgbClr val="121212"/>
                </a:solidFill>
                <a:effectLst/>
                <a:latin typeface="-apple-system"/>
              </a:rPr>
              <a:t>一个地区的瞪羚企业数量越多，表明这一地区的创新活力越强，发展速度越快。</a:t>
            </a:r>
            <a:endParaRPr lang="zh-CN" altLang="en-US" sz="1800" dirty="0"/>
          </a:p>
        </p:txBody>
      </p:sp>
    </p:spTree>
    <p:extLst>
      <p:ext uri="{BB962C8B-B14F-4D97-AF65-F5344CB8AC3E}">
        <p14:creationId xmlns:p14="http://schemas.microsoft.com/office/powerpoint/2010/main" val="224047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1" name="Rectangle 3">
            <a:extLst>
              <a:ext uri="{FF2B5EF4-FFF2-40B4-BE49-F238E27FC236}">
                <a16:creationId xmlns:a16="http://schemas.microsoft.com/office/drawing/2014/main" id="{2AB6F578-7669-4153-BC8C-577DB3580DA8}"/>
              </a:ext>
            </a:extLst>
          </p:cNvPr>
          <p:cNvSpPr>
            <a:spLocks noGrp="1" noChangeArrowheads="1"/>
          </p:cNvSpPr>
          <p:nvPr>
            <p:ph type="title"/>
          </p:nvPr>
        </p:nvSpPr>
        <p:spPr>
          <a:xfrm>
            <a:off x="1494238" y="708917"/>
            <a:ext cx="6050756" cy="701973"/>
          </a:xfrm>
        </p:spPr>
        <p:txBody>
          <a:bodyPr vert="horz" wrap="square" lIns="68580" tIns="34290" rIns="68580" bIns="34290" numCol="1" anchor="t" anchorCtr="0" compatLnSpc="1">
            <a:prstTxWarp prst="textNoShape">
              <a:avLst/>
            </a:prstTxWarp>
            <a:noAutofit/>
          </a:bodyPr>
          <a:lstStyle/>
          <a:p>
            <a:pPr eaLnBrk="1" hangingPunct="1">
              <a:defRPr/>
            </a:pPr>
            <a:r>
              <a:rPr lang="zh-CN" altLang="en-US" sz="3600" dirty="0">
                <a:effectLst>
                  <a:outerShdw blurRad="38100" dist="38100" dir="2700000" algn="tl">
                    <a:srgbClr val="C0C0C0"/>
                  </a:outerShdw>
                </a:effectLst>
                <a:ea typeface="宋体" pitchFamily="2" charset="-122"/>
              </a:rPr>
              <a:t>保险公司</a:t>
            </a:r>
          </a:p>
        </p:txBody>
      </p:sp>
      <p:sp>
        <p:nvSpPr>
          <p:cNvPr id="483330" name="Rectangle 2">
            <a:extLst>
              <a:ext uri="{FF2B5EF4-FFF2-40B4-BE49-F238E27FC236}">
                <a16:creationId xmlns:a16="http://schemas.microsoft.com/office/drawing/2014/main" id="{E334108C-4BA6-44F5-8042-FF2A90D7730D}"/>
              </a:ext>
            </a:extLst>
          </p:cNvPr>
          <p:cNvSpPr>
            <a:spLocks noGrp="1" noRot="1" noChangeArrowheads="1"/>
          </p:cNvSpPr>
          <p:nvPr>
            <p:ph idx="1"/>
          </p:nvPr>
        </p:nvSpPr>
        <p:spPr>
          <a:xfrm>
            <a:off x="1347511" y="1831770"/>
            <a:ext cx="6448977" cy="4458984"/>
          </a:xfrm>
        </p:spPr>
        <p:txBody>
          <a:bodyPr>
            <a:normAutofit/>
          </a:bodyPr>
          <a:lstStyle/>
          <a:p>
            <a:pPr eaLnBrk="1" hangingPunct="1">
              <a:defRPr/>
            </a:pPr>
            <a:r>
              <a:rPr lang="zh-CN" altLang="en-US" sz="2400" b="1" dirty="0">
                <a:latin typeface="Times New Roman" panose="02020603050405020304" pitchFamily="18" charset="0"/>
                <a:ea typeface="宋体" panose="02010600030101010101" pitchFamily="2" charset="-122"/>
              </a:rPr>
              <a:t>是指销售保险产品，为客户提供保险服务的金融机构。</a:t>
            </a:r>
            <a:endParaRPr lang="en-US" altLang="zh-CN" sz="2400" b="1" dirty="0">
              <a:latin typeface="Times New Roman" panose="02020603050405020304" pitchFamily="18" charset="0"/>
              <a:ea typeface="宋体" panose="02010600030101010101" pitchFamily="2" charset="-122"/>
            </a:endParaRPr>
          </a:p>
          <a:p>
            <a:pPr>
              <a:defRPr/>
            </a:pPr>
            <a:r>
              <a:rPr lang="zh-CN" altLang="en-US" sz="2400" b="1" dirty="0">
                <a:latin typeface="Times New Roman" panose="02020603050405020304" pitchFamily="18" charset="0"/>
                <a:ea typeface="宋体" panose="02010600030101010101" pitchFamily="2" charset="-122"/>
              </a:rPr>
              <a:t>在我国，是指经国务院保险监督管理机构批准设立，并在境内依法登记注册的中资保险公司和外资保险公司。</a:t>
            </a:r>
            <a:endParaRPr lang="en-US" altLang="zh-CN" sz="2400" b="1" dirty="0">
              <a:latin typeface="Times New Roman" panose="02020603050405020304" pitchFamily="18" charset="0"/>
              <a:ea typeface="宋体" panose="02010600030101010101" pitchFamily="2" charset="-122"/>
            </a:endParaRPr>
          </a:p>
          <a:p>
            <a:pPr>
              <a:defRPr/>
            </a:pPr>
            <a:r>
              <a:rPr lang="zh-CN" altLang="en-US" sz="2400" b="1" dirty="0">
                <a:latin typeface="Times New Roman" panose="02020603050405020304" pitchFamily="18" charset="0"/>
                <a:ea typeface="宋体" panose="02010600030101010101" pitchFamily="2" charset="-122"/>
              </a:rPr>
              <a:t>家庭和企业通过购买保险单，而在特定事件发生时获得现金补偿，从而转移了风险。</a:t>
            </a:r>
            <a:r>
              <a:rPr lang="en-US" altLang="zh-CN" sz="2400" dirty="0">
                <a:latin typeface="Times New Roman" panose="02020603050405020304" pitchFamily="18" charset="0"/>
                <a:ea typeface="宋体" panose="02010600030101010101" pitchFamily="2" charset="-122"/>
              </a:rPr>
              <a:t> </a:t>
            </a:r>
          </a:p>
          <a:p>
            <a:pPr lvl="1" eaLnBrk="1" hangingPunct="1">
              <a:buClr>
                <a:srgbClr val="FF33CC"/>
              </a:buClr>
              <a:defRPr/>
            </a:pPr>
            <a:r>
              <a:rPr lang="zh-CN" altLang="en-US" sz="2000" b="1" dirty="0">
                <a:solidFill>
                  <a:srgbClr val="FF33CC"/>
                </a:solidFill>
                <a:effectLst>
                  <a:outerShdw blurRad="38100" dist="38100" dir="2700000" algn="tl">
                    <a:srgbClr val="C0C0C0"/>
                  </a:outerShdw>
                </a:effectLst>
                <a:latin typeface="楷体_GB2312" pitchFamily="49" charset="-122"/>
                <a:ea typeface="楷体_GB2312" pitchFamily="49" charset="-122"/>
              </a:rPr>
              <a:t>保费（</a:t>
            </a:r>
            <a:r>
              <a:rPr lang="en-US" altLang="zh-CN" sz="2000" b="1" dirty="0">
                <a:solidFill>
                  <a:srgbClr val="FF33CC"/>
                </a:solidFill>
                <a:latin typeface="Times New Roman" panose="02020603050405020304" pitchFamily="18" charset="0"/>
                <a:ea typeface="宋体" panose="02010600030101010101" pitchFamily="2" charset="-122"/>
              </a:rPr>
              <a:t> Premiums</a:t>
            </a:r>
            <a:r>
              <a:rPr lang="zh-CN" altLang="en-US" sz="2000" b="1" dirty="0">
                <a:solidFill>
                  <a:srgbClr val="FF33CC"/>
                </a:solidFill>
                <a:effectLst>
                  <a:outerShdw blurRad="38100" dist="38100" dir="2700000" algn="tl">
                    <a:srgbClr val="C0C0C0"/>
                  </a:outerShdw>
                </a:effectLst>
                <a:latin typeface="楷体_GB2312" pitchFamily="49" charset="-122"/>
                <a:ea typeface="楷体_GB2312" pitchFamily="49" charset="-122"/>
              </a:rPr>
              <a:t> ）</a:t>
            </a:r>
          </a:p>
          <a:p>
            <a:pPr lvl="1" eaLnBrk="1" hangingPunct="1">
              <a:defRPr/>
            </a:pPr>
            <a:r>
              <a:rPr lang="zh-CN" altLang="en-US" sz="2000" b="1" dirty="0">
                <a:solidFill>
                  <a:srgbClr val="FF33CC"/>
                </a:solidFill>
                <a:latin typeface="Times New Roman" panose="02020603050405020304" pitchFamily="18" charset="0"/>
                <a:ea typeface="宋体" panose="02010600030101010101" pitchFamily="2" charset="-122"/>
              </a:rPr>
              <a:t>财产和意外伤害保险</a:t>
            </a:r>
            <a:r>
              <a:rPr lang="zh-CN" altLang="en-US" sz="2000" b="1" dirty="0">
                <a:latin typeface="Times New Roman" panose="02020603050405020304" pitchFamily="18" charset="0"/>
                <a:ea typeface="宋体" panose="02010600030101010101" pitchFamily="2" charset="-122"/>
              </a:rPr>
              <a:t>：承保意外、盗窃或火灾</a:t>
            </a:r>
            <a:endParaRPr lang="en-US" altLang="zh-CN" sz="2000" b="1" dirty="0">
              <a:latin typeface="Times New Roman" panose="02020603050405020304" pitchFamily="18" charset="0"/>
              <a:ea typeface="宋体" panose="02010600030101010101" pitchFamily="2" charset="-122"/>
            </a:endParaRPr>
          </a:p>
          <a:p>
            <a:pPr lvl="1" eaLnBrk="1" hangingPunct="1">
              <a:defRPr/>
            </a:pPr>
            <a:r>
              <a:rPr lang="zh-CN" altLang="en-US" sz="2000" b="1" dirty="0">
                <a:solidFill>
                  <a:srgbClr val="FF33CC"/>
                </a:solidFill>
                <a:latin typeface="Times New Roman" panose="02020603050405020304" pitchFamily="18" charset="0"/>
                <a:ea typeface="宋体" panose="02010600030101010101" pitchFamily="2" charset="-122"/>
              </a:rPr>
              <a:t>健康和残疾保险</a:t>
            </a:r>
            <a:r>
              <a:rPr lang="zh-CN" altLang="en-US" sz="2000" b="1" dirty="0">
                <a:latin typeface="Times New Roman" panose="02020603050405020304" pitchFamily="18" charset="0"/>
                <a:ea typeface="宋体" panose="02010600030101010101" pitchFamily="2" charset="-122"/>
              </a:rPr>
              <a:t>：涵盖疾病或无能力工作</a:t>
            </a:r>
            <a:endParaRPr lang="en-US" altLang="zh-CN" sz="2000" b="1" dirty="0">
              <a:latin typeface="Times New Roman" panose="02020603050405020304" pitchFamily="18" charset="0"/>
              <a:ea typeface="宋体" panose="02010600030101010101" pitchFamily="2" charset="-122"/>
            </a:endParaRPr>
          </a:p>
          <a:p>
            <a:pPr lvl="1" eaLnBrk="1" hangingPunct="1">
              <a:defRPr/>
            </a:pPr>
            <a:r>
              <a:rPr lang="zh-CN" altLang="en-US" sz="2000" b="1" dirty="0">
                <a:solidFill>
                  <a:srgbClr val="FF33CC"/>
                </a:solidFill>
                <a:latin typeface="Times New Roman" panose="02020603050405020304" pitchFamily="18" charset="0"/>
                <a:ea typeface="宋体" panose="02010600030101010101" pitchFamily="2" charset="-122"/>
              </a:rPr>
              <a:t>人寿保险：</a:t>
            </a:r>
            <a:r>
              <a:rPr lang="zh-CN" altLang="en-US" sz="2000" b="1" dirty="0">
                <a:latin typeface="Times New Roman" panose="02020603050405020304" pitchFamily="18" charset="0"/>
                <a:ea typeface="宋体" panose="02010600030101010101" pitchFamily="2" charset="-122"/>
              </a:rPr>
              <a:t>承保死亡</a:t>
            </a:r>
            <a:endParaRPr lang="en-US" altLang="zh-CN" sz="20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16632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330">
                                            <p:txEl>
                                              <p:pRg st="3" end="3"/>
                                            </p:txEl>
                                          </p:spTgt>
                                        </p:tgtEl>
                                        <p:attrNameLst>
                                          <p:attrName>style.visibility</p:attrName>
                                        </p:attrNameLst>
                                      </p:cBhvr>
                                      <p:to>
                                        <p:strVal val="visible"/>
                                      </p:to>
                                    </p:set>
                                    <p:animEffect transition="in" filter="fade">
                                      <p:cBhvr>
                                        <p:cTn id="7" dur="500"/>
                                        <p:tgtEl>
                                          <p:spTgt spid="48333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3330">
                                            <p:txEl>
                                              <p:pRg st="4" end="4"/>
                                            </p:txEl>
                                          </p:spTgt>
                                        </p:tgtEl>
                                        <p:attrNameLst>
                                          <p:attrName>style.visibility</p:attrName>
                                        </p:attrNameLst>
                                      </p:cBhvr>
                                      <p:to>
                                        <p:strVal val="visible"/>
                                      </p:to>
                                    </p:set>
                                    <p:animEffect transition="in" filter="fade">
                                      <p:cBhvr>
                                        <p:cTn id="10" dur="500"/>
                                        <p:tgtEl>
                                          <p:spTgt spid="483330">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83330">
                                            <p:txEl>
                                              <p:pRg st="5" end="5"/>
                                            </p:txEl>
                                          </p:spTgt>
                                        </p:tgtEl>
                                        <p:attrNameLst>
                                          <p:attrName>style.visibility</p:attrName>
                                        </p:attrNameLst>
                                      </p:cBhvr>
                                      <p:to>
                                        <p:strVal val="visible"/>
                                      </p:to>
                                    </p:set>
                                    <p:animEffect transition="in" filter="fade">
                                      <p:cBhvr>
                                        <p:cTn id="13" dur="500"/>
                                        <p:tgtEl>
                                          <p:spTgt spid="483330">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3330">
                                            <p:txEl>
                                              <p:pRg st="6" end="6"/>
                                            </p:txEl>
                                          </p:spTgt>
                                        </p:tgtEl>
                                        <p:attrNameLst>
                                          <p:attrName>style.visibility</p:attrName>
                                        </p:attrNameLst>
                                      </p:cBhvr>
                                      <p:to>
                                        <p:strVal val="visible"/>
                                      </p:to>
                                    </p:set>
                                    <p:animEffect transition="in" filter="fade">
                                      <p:cBhvr>
                                        <p:cTn id="16" dur="500"/>
                                        <p:tgtEl>
                                          <p:spTgt spid="4833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5" name="Rectangle 3">
            <a:extLst>
              <a:ext uri="{FF2B5EF4-FFF2-40B4-BE49-F238E27FC236}">
                <a16:creationId xmlns:a16="http://schemas.microsoft.com/office/drawing/2014/main" id="{E6439706-6050-41C8-8ACC-AC2BFABF9F34}"/>
              </a:ext>
            </a:extLst>
          </p:cNvPr>
          <p:cNvSpPr>
            <a:spLocks noGrp="1" noChangeArrowheads="1"/>
          </p:cNvSpPr>
          <p:nvPr>
            <p:ph type="title"/>
          </p:nvPr>
        </p:nvSpPr>
        <p:spPr>
          <a:xfrm>
            <a:off x="1413058" y="863029"/>
            <a:ext cx="6050756" cy="832207"/>
          </a:xfrm>
        </p:spPr>
        <p:txBody>
          <a:bodyPr vert="horz" wrap="square" lIns="68580" tIns="34290" rIns="68580" bIns="34290" numCol="1" anchor="t" anchorCtr="0" compatLnSpc="1">
            <a:prstTxWarp prst="textNoShape">
              <a:avLst/>
            </a:prstTxWarp>
            <a:noAutofit/>
          </a:bodyPr>
          <a:lstStyle/>
          <a:p>
            <a:pPr eaLnBrk="1" hangingPunct="1">
              <a:defRPr/>
            </a:pPr>
            <a:r>
              <a:rPr lang="zh-CN" altLang="en-US" sz="3200" dirty="0">
                <a:effectLst>
                  <a:outerShdw blurRad="38100" dist="38100" dir="2700000" algn="tl">
                    <a:srgbClr val="C0C0C0"/>
                  </a:outerShdw>
                </a:effectLst>
                <a:ea typeface="宋体" pitchFamily="2" charset="-122"/>
              </a:rPr>
              <a:t>养老金和退休基金</a:t>
            </a:r>
          </a:p>
        </p:txBody>
      </p:sp>
      <p:sp>
        <p:nvSpPr>
          <p:cNvPr id="484354" name="Rectangle 2">
            <a:extLst>
              <a:ext uri="{FF2B5EF4-FFF2-40B4-BE49-F238E27FC236}">
                <a16:creationId xmlns:a16="http://schemas.microsoft.com/office/drawing/2014/main" id="{62F411CE-9F31-45AA-A266-A1C7284DFC30}"/>
              </a:ext>
            </a:extLst>
          </p:cNvPr>
          <p:cNvSpPr>
            <a:spLocks noGrp="1" noRot="1" noChangeArrowheads="1"/>
          </p:cNvSpPr>
          <p:nvPr>
            <p:ph idx="1"/>
          </p:nvPr>
        </p:nvSpPr>
        <p:spPr>
          <a:xfrm>
            <a:off x="1258946" y="1549472"/>
            <a:ext cx="6000750" cy="3314700"/>
          </a:xfrm>
        </p:spPr>
        <p:txBody>
          <a:bodyPr>
            <a:normAutofit lnSpcReduction="10000"/>
          </a:bodyPr>
          <a:lstStyle/>
          <a:p>
            <a:pPr eaLnBrk="1" hangingPunct="1">
              <a:lnSpc>
                <a:spcPct val="125000"/>
              </a:lnSpc>
              <a:defRPr/>
            </a:pPr>
            <a:r>
              <a:rPr lang="zh-CN" altLang="en-US" sz="2400" b="1" dirty="0">
                <a:latin typeface="Times New Roman" panose="02020603050405020304" pitchFamily="18" charset="0"/>
                <a:ea typeface="宋体" panose="02010600030101010101" pitchFamily="2" charset="-122"/>
              </a:rPr>
              <a:t>养老金计划的功能是用社会保障退休金和私人储蓄相结合来替代一个人的退休前收入。退休金计划可以由雇主、工会或个人进行缴存。</a:t>
            </a:r>
            <a:r>
              <a:rPr lang="en-US" altLang="zh-CN" sz="2400" dirty="0">
                <a:latin typeface="Times New Roman" panose="02020603050405020304" pitchFamily="18" charset="0"/>
                <a:ea typeface="宋体" panose="02010600030101010101" pitchFamily="2" charset="-122"/>
              </a:rPr>
              <a:t>  </a:t>
            </a:r>
          </a:p>
          <a:p>
            <a:pPr lvl="1" eaLnBrk="1" hangingPunct="1">
              <a:lnSpc>
                <a:spcPct val="125000"/>
              </a:lnSpc>
              <a:buClr>
                <a:srgbClr val="0101FF"/>
              </a:buClr>
              <a:defRPr/>
            </a:pPr>
            <a:r>
              <a:rPr lang="zh-CN" altLang="en-US" b="1" dirty="0">
                <a:solidFill>
                  <a:srgbClr val="0101FF"/>
                </a:solidFill>
                <a:effectLst>
                  <a:outerShdw blurRad="38100" dist="38100" dir="2700000" algn="tl">
                    <a:srgbClr val="C0C0C0"/>
                  </a:outerShdw>
                </a:effectLst>
                <a:latin typeface="Times New Roman" panose="02020603050405020304" pitchFamily="18" charset="0"/>
                <a:ea typeface="楷体_GB2312" pitchFamily="49" charset="-122"/>
              </a:rPr>
              <a:t>固定缴费型</a:t>
            </a:r>
            <a:endParaRPr lang="en-US" altLang="zh-CN" b="1" dirty="0">
              <a:solidFill>
                <a:srgbClr val="0101FF"/>
              </a:solidFill>
              <a:latin typeface="Times New Roman" panose="02020603050405020304" pitchFamily="18" charset="0"/>
              <a:ea typeface="宋体" panose="02010600030101010101" pitchFamily="2" charset="-122"/>
            </a:endParaRPr>
          </a:p>
          <a:p>
            <a:pPr lvl="1" eaLnBrk="1" hangingPunct="1">
              <a:lnSpc>
                <a:spcPct val="125000"/>
              </a:lnSpc>
              <a:spcBef>
                <a:spcPct val="0"/>
              </a:spcBef>
              <a:buClr>
                <a:srgbClr val="0101FF"/>
              </a:buClr>
              <a:buFont typeface="Wingdings" panose="05000000000000000000" pitchFamily="2" charset="2"/>
              <a:buNone/>
              <a:defRPr/>
            </a:pPr>
            <a:r>
              <a:rPr lang="zh-CN" altLang="en-US" b="1" dirty="0">
                <a:solidFill>
                  <a:srgbClr val="0101FF"/>
                </a:solidFill>
                <a:effectLst>
                  <a:outerShdw blurRad="38100" dist="38100" dir="2700000" algn="tl">
                    <a:srgbClr val="C0C0C0"/>
                  </a:outerShdw>
                </a:effectLst>
                <a:latin typeface="Times New Roman" panose="02020603050405020304" pitchFamily="18" charset="0"/>
                <a:ea typeface="楷体_GB2312" pitchFamily="49" charset="-122"/>
              </a:rPr>
              <a:t>（</a:t>
            </a:r>
            <a:r>
              <a:rPr lang="en-US" altLang="zh-CN" b="1" dirty="0">
                <a:solidFill>
                  <a:srgbClr val="0101FF"/>
                </a:solidFill>
                <a:latin typeface="Times New Roman" panose="02020603050405020304" pitchFamily="18" charset="0"/>
                <a:ea typeface="宋体" panose="02010600030101010101" pitchFamily="2" charset="-122"/>
              </a:rPr>
              <a:t> Defined-contribution pension plan </a:t>
            </a:r>
            <a:r>
              <a:rPr lang="zh-CN" altLang="en-US" b="1" dirty="0">
                <a:solidFill>
                  <a:srgbClr val="0101FF"/>
                </a:solidFill>
                <a:effectLst>
                  <a:outerShdw blurRad="38100" dist="38100" dir="2700000" algn="tl">
                    <a:srgbClr val="C0C0C0"/>
                  </a:outerShdw>
                </a:effectLst>
                <a:latin typeface="Times New Roman" panose="02020603050405020304" pitchFamily="18" charset="0"/>
                <a:ea typeface="楷体_GB2312" pitchFamily="49" charset="-122"/>
              </a:rPr>
              <a:t>）</a:t>
            </a:r>
          </a:p>
          <a:p>
            <a:pPr lvl="1" eaLnBrk="1" hangingPunct="1">
              <a:lnSpc>
                <a:spcPct val="125000"/>
              </a:lnSpc>
              <a:buClr>
                <a:srgbClr val="0101FF"/>
              </a:buClr>
              <a:defRPr/>
            </a:pPr>
            <a:r>
              <a:rPr lang="zh-CN" altLang="en-US" b="1" dirty="0">
                <a:solidFill>
                  <a:srgbClr val="0101FF"/>
                </a:solidFill>
                <a:effectLst>
                  <a:outerShdw blurRad="38100" dist="38100" dir="2700000" algn="tl">
                    <a:srgbClr val="C0C0C0"/>
                  </a:outerShdw>
                </a:effectLst>
                <a:latin typeface="Times New Roman" panose="02020603050405020304" pitchFamily="18" charset="0"/>
                <a:ea typeface="楷体_GB2312" pitchFamily="49" charset="-122"/>
              </a:rPr>
              <a:t>固定收益型</a:t>
            </a:r>
            <a:endParaRPr lang="en-US" altLang="zh-CN" b="1" dirty="0">
              <a:solidFill>
                <a:srgbClr val="0101FF"/>
              </a:solidFill>
              <a:latin typeface="Times New Roman" panose="02020603050405020304" pitchFamily="18" charset="0"/>
              <a:ea typeface="宋体" panose="02010600030101010101" pitchFamily="2" charset="-122"/>
            </a:endParaRPr>
          </a:p>
          <a:p>
            <a:pPr lvl="1" eaLnBrk="1" hangingPunct="1">
              <a:lnSpc>
                <a:spcPct val="125000"/>
              </a:lnSpc>
              <a:buClr>
                <a:srgbClr val="0101FF"/>
              </a:buClr>
              <a:buFont typeface="Wingdings" panose="05000000000000000000" pitchFamily="2" charset="2"/>
              <a:buNone/>
              <a:defRPr/>
            </a:pPr>
            <a:r>
              <a:rPr lang="zh-CN" altLang="en-US" b="1" dirty="0">
                <a:solidFill>
                  <a:srgbClr val="0101FF"/>
                </a:solidFill>
                <a:effectLst>
                  <a:outerShdw blurRad="38100" dist="38100" dir="2700000" algn="tl">
                    <a:srgbClr val="C0C0C0"/>
                  </a:outerShdw>
                </a:effectLst>
                <a:latin typeface="Times New Roman" panose="02020603050405020304" pitchFamily="18" charset="0"/>
                <a:ea typeface="楷体_GB2312" pitchFamily="49" charset="-122"/>
              </a:rPr>
              <a:t>（</a:t>
            </a:r>
            <a:r>
              <a:rPr lang="en-US" altLang="zh-CN" b="1" dirty="0">
                <a:solidFill>
                  <a:srgbClr val="0101FF"/>
                </a:solidFill>
                <a:latin typeface="Times New Roman" panose="02020603050405020304" pitchFamily="18" charset="0"/>
                <a:ea typeface="宋体" panose="02010600030101010101" pitchFamily="2" charset="-122"/>
              </a:rPr>
              <a:t> Defined-benefit pension plan </a:t>
            </a:r>
            <a:r>
              <a:rPr lang="zh-CN" altLang="en-US" b="1" dirty="0">
                <a:solidFill>
                  <a:srgbClr val="0101FF"/>
                </a:solidFill>
                <a:effectLst>
                  <a:outerShdw blurRad="38100" dist="38100" dir="2700000" algn="tl">
                    <a:srgbClr val="C0C0C0"/>
                  </a:outerShdw>
                </a:effectLst>
                <a:latin typeface="Times New Roman" panose="02020603050405020304" pitchFamily="18" charset="0"/>
                <a:ea typeface="楷体_GB2312" pitchFamily="49" charset="-122"/>
              </a:rPr>
              <a:t>）</a:t>
            </a:r>
            <a:endParaRPr lang="en-US" altLang="zh-CN" b="1" dirty="0">
              <a:solidFill>
                <a:srgbClr val="0101FF"/>
              </a:solidFill>
              <a:effectLst>
                <a:outerShdw blurRad="38100" dist="38100" dir="2700000" algn="tl">
                  <a:srgbClr val="C0C0C0"/>
                </a:outerShdw>
              </a:effectLst>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619545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4354">
                                            <p:txEl>
                                              <p:pRg st="1" end="1"/>
                                            </p:txEl>
                                          </p:spTgt>
                                        </p:tgtEl>
                                        <p:attrNameLst>
                                          <p:attrName>style.visibility</p:attrName>
                                        </p:attrNameLst>
                                      </p:cBhvr>
                                      <p:to>
                                        <p:strVal val="visible"/>
                                      </p:to>
                                    </p:set>
                                    <p:animEffect transition="in" filter="blinds(horizontal)">
                                      <p:cBhvr>
                                        <p:cTn id="7" dur="500"/>
                                        <p:tgtEl>
                                          <p:spTgt spid="48435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4354">
                                            <p:txEl>
                                              <p:pRg st="2" end="2"/>
                                            </p:txEl>
                                          </p:spTgt>
                                        </p:tgtEl>
                                        <p:attrNameLst>
                                          <p:attrName>style.visibility</p:attrName>
                                        </p:attrNameLst>
                                      </p:cBhvr>
                                      <p:to>
                                        <p:strVal val="visible"/>
                                      </p:to>
                                    </p:set>
                                    <p:animEffect transition="in" filter="blinds(horizontal)">
                                      <p:cBhvr>
                                        <p:cTn id="10" dur="500"/>
                                        <p:tgtEl>
                                          <p:spTgt spid="484354">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84354">
                                            <p:txEl>
                                              <p:pRg st="3" end="3"/>
                                            </p:txEl>
                                          </p:spTgt>
                                        </p:tgtEl>
                                        <p:attrNameLst>
                                          <p:attrName>style.visibility</p:attrName>
                                        </p:attrNameLst>
                                      </p:cBhvr>
                                      <p:to>
                                        <p:strVal val="visible"/>
                                      </p:to>
                                    </p:set>
                                    <p:animEffect transition="in" filter="blinds(horizontal)">
                                      <p:cBhvr>
                                        <p:cTn id="15" dur="500"/>
                                        <p:tgtEl>
                                          <p:spTgt spid="48435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84354">
                                            <p:txEl>
                                              <p:pRg st="4" end="4"/>
                                            </p:txEl>
                                          </p:spTgt>
                                        </p:tgtEl>
                                        <p:attrNameLst>
                                          <p:attrName>style.visibility</p:attrName>
                                        </p:attrNameLst>
                                      </p:cBhvr>
                                      <p:to>
                                        <p:strVal val="visible"/>
                                      </p:to>
                                    </p:set>
                                    <p:animEffect transition="in" filter="blinds(horizontal)">
                                      <p:cBhvr>
                                        <p:cTn id="18" dur="500"/>
                                        <p:tgtEl>
                                          <p:spTgt spid="4843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9" name="Rectangle 3">
            <a:extLst>
              <a:ext uri="{FF2B5EF4-FFF2-40B4-BE49-F238E27FC236}">
                <a16:creationId xmlns:a16="http://schemas.microsoft.com/office/drawing/2014/main" id="{A895FC5F-2C4A-4376-988C-D975768B3AB3}"/>
              </a:ext>
            </a:extLst>
          </p:cNvPr>
          <p:cNvSpPr>
            <a:spLocks noGrp="1" noChangeArrowheads="1"/>
          </p:cNvSpPr>
          <p:nvPr>
            <p:ph type="title"/>
          </p:nvPr>
        </p:nvSpPr>
        <p:spPr>
          <a:xfrm>
            <a:off x="1238400" y="888366"/>
            <a:ext cx="6050756" cy="321469"/>
          </a:xfrm>
        </p:spPr>
        <p:txBody>
          <a:bodyPr vert="horz" wrap="square" lIns="68580" tIns="34290" rIns="68580" bIns="34290" numCol="1" anchor="t" anchorCtr="0" compatLnSpc="1">
            <a:prstTxWarp prst="textNoShape">
              <a:avLst/>
            </a:prstTxWarp>
            <a:normAutofit fontScale="90000"/>
          </a:bodyPr>
          <a:lstStyle/>
          <a:p>
            <a:pPr eaLnBrk="1" hangingPunct="1">
              <a:defRPr/>
            </a:pPr>
            <a:r>
              <a:rPr lang="zh-CN" altLang="en-US" sz="2700" dirty="0">
                <a:effectLst>
                  <a:outerShdw blurRad="38100" dist="38100" dir="2700000" algn="tl">
                    <a:srgbClr val="C0C0C0"/>
                  </a:outerShdw>
                </a:effectLst>
                <a:ea typeface="宋体" pitchFamily="2" charset="-122"/>
              </a:rPr>
              <a:t>共同基金</a:t>
            </a:r>
          </a:p>
        </p:txBody>
      </p:sp>
      <p:sp>
        <p:nvSpPr>
          <p:cNvPr id="485378" name="Rectangle 2">
            <a:extLst>
              <a:ext uri="{FF2B5EF4-FFF2-40B4-BE49-F238E27FC236}">
                <a16:creationId xmlns:a16="http://schemas.microsoft.com/office/drawing/2014/main" id="{97E24DE2-FD08-490F-A227-271167C58D27}"/>
              </a:ext>
            </a:extLst>
          </p:cNvPr>
          <p:cNvSpPr>
            <a:spLocks noGrp="1" noRot="1" noChangeArrowheads="1"/>
          </p:cNvSpPr>
          <p:nvPr>
            <p:ph idx="1"/>
          </p:nvPr>
        </p:nvSpPr>
        <p:spPr>
          <a:xfrm>
            <a:off x="1543050" y="2114550"/>
            <a:ext cx="6000750" cy="3314700"/>
          </a:xfrm>
        </p:spPr>
        <p:txBody>
          <a:bodyPr>
            <a:normAutofit/>
          </a:bodyPr>
          <a:lstStyle/>
          <a:p>
            <a:pPr eaLnBrk="1" hangingPunct="1">
              <a:lnSpc>
                <a:spcPct val="125000"/>
              </a:lnSpc>
            </a:pPr>
            <a:r>
              <a:rPr lang="zh-CN" altLang="en-US" sz="2100" b="1" dirty="0">
                <a:latin typeface="Times New Roman" panose="02020603050405020304" pitchFamily="18" charset="0"/>
                <a:ea typeface="宋体" panose="02010600030101010101" pitchFamily="2" charset="-122"/>
              </a:rPr>
              <a:t>投资组合以一群投资者的名义购买，并由专业投资公司或其他金融机构管理的资产组合，具体包括股票、债券以及其他资产等</a:t>
            </a:r>
            <a:r>
              <a:rPr lang="zh-CN" altLang="en-US" sz="2700" dirty="0">
                <a:latin typeface="Times New Roman" panose="02020603050405020304" pitchFamily="18" charset="0"/>
                <a:ea typeface="宋体" panose="02010600030101010101" pitchFamily="2" charset="-122"/>
              </a:rPr>
              <a:t>。</a:t>
            </a:r>
            <a:endParaRPr lang="en-US" altLang="zh-CN" sz="2700" dirty="0">
              <a:latin typeface="Times New Roman" panose="02020603050405020304" pitchFamily="18" charset="0"/>
              <a:ea typeface="宋体" panose="02010600030101010101" pitchFamily="2" charset="-122"/>
            </a:endParaRPr>
          </a:p>
          <a:p>
            <a:pPr lvl="1" eaLnBrk="1" hangingPunct="1">
              <a:lnSpc>
                <a:spcPct val="125000"/>
              </a:lnSpc>
            </a:pPr>
            <a:r>
              <a:rPr lang="zh-CN" altLang="en-US" sz="1800" b="1" dirty="0">
                <a:latin typeface="Times New Roman" panose="02020603050405020304" pitchFamily="18" charset="0"/>
                <a:ea typeface="宋体" panose="02010600030101010101" pitchFamily="2" charset="-122"/>
              </a:rPr>
              <a:t>可分割性、记录保存、收入再投资、投资有效分散</a:t>
            </a:r>
            <a:endParaRPr lang="en-US" altLang="zh-CN" sz="1800" b="1" dirty="0">
              <a:latin typeface="Times New Roman" panose="02020603050405020304" pitchFamily="18" charset="0"/>
              <a:ea typeface="宋体" panose="02010600030101010101" pitchFamily="2" charset="-122"/>
            </a:endParaRPr>
          </a:p>
          <a:p>
            <a:pPr lvl="1" eaLnBrk="1" hangingPunct="1">
              <a:lnSpc>
                <a:spcPct val="125000"/>
              </a:lnSpc>
              <a:buClr>
                <a:srgbClr val="FF33CC"/>
              </a:buClr>
            </a:pPr>
            <a:r>
              <a:rPr lang="zh-CN" altLang="en-US" sz="1800" b="1" dirty="0">
                <a:solidFill>
                  <a:srgbClr val="FF33CC"/>
                </a:solidFill>
                <a:latin typeface="Times New Roman" panose="02020603050405020304" pitchFamily="18" charset="0"/>
                <a:ea typeface="宋体" panose="02010600030101010101" pitchFamily="2" charset="-122"/>
              </a:rPr>
              <a:t>开放式共同基金和资产净值</a:t>
            </a:r>
            <a:r>
              <a:rPr lang="en-US" altLang="zh-CN" sz="1800" b="1" dirty="0">
                <a:solidFill>
                  <a:srgbClr val="FF33CC"/>
                </a:solidFill>
                <a:latin typeface="Times New Roman" panose="02020603050405020304" pitchFamily="18" charset="0"/>
                <a:ea typeface="宋体" panose="02010600030101010101" pitchFamily="2" charset="-122"/>
              </a:rPr>
              <a:t>(net asset value)</a:t>
            </a:r>
          </a:p>
          <a:p>
            <a:pPr lvl="1" eaLnBrk="1" hangingPunct="1">
              <a:lnSpc>
                <a:spcPct val="125000"/>
              </a:lnSpc>
              <a:buClr>
                <a:srgbClr val="FF33CC"/>
              </a:buClr>
            </a:pPr>
            <a:r>
              <a:rPr lang="zh-CN" altLang="en-US" sz="1800" b="1" dirty="0">
                <a:solidFill>
                  <a:srgbClr val="FF33CC"/>
                </a:solidFill>
                <a:latin typeface="Times New Roman" panose="02020603050405020304" pitchFamily="18" charset="0"/>
                <a:ea typeface="宋体" panose="02010600030101010101" pitchFamily="2" charset="-122"/>
              </a:rPr>
              <a:t>封闭式共同基金</a:t>
            </a:r>
            <a:endParaRPr lang="en-US" altLang="zh-CN" sz="2400" b="1" dirty="0">
              <a:latin typeface="Times New Roman" panose="02020603050405020304" pitchFamily="18" charset="0"/>
              <a:ea typeface="宋体" panose="02010600030101010101" pitchFamily="2" charset="-122"/>
            </a:endParaRPr>
          </a:p>
        </p:txBody>
      </p:sp>
      <p:sp>
        <p:nvSpPr>
          <p:cNvPr id="112642" name="灯片编号占位符 5">
            <a:extLst>
              <a:ext uri="{FF2B5EF4-FFF2-40B4-BE49-F238E27FC236}">
                <a16:creationId xmlns:a16="http://schemas.microsoft.com/office/drawing/2014/main" id="{F872A6D0-18F2-4C5A-89CD-7E737E7073E4}"/>
              </a:ext>
            </a:extLst>
          </p:cNvPr>
          <p:cNvSpPr>
            <a:spLocks noGrp="1"/>
          </p:cNvSpPr>
          <p:nvPr>
            <p:ph type="sldNum" sz="quarter" idx="12"/>
          </p:nvPr>
        </p:nvSpPr>
        <p:spPr bwMode="auto">
          <a:xfrm>
            <a:off x="6057903" y="5541169"/>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ZapfDingbats"/>
                <a:ea typeface="宋体" panose="02010600030101010101" pitchFamily="2" charset="-122"/>
              </a:defRPr>
            </a:lvl1pPr>
            <a:lvl2pPr marL="557213" indent="-214313">
              <a:defRPr sz="1800">
                <a:solidFill>
                  <a:schemeClr val="tx1"/>
                </a:solidFill>
                <a:latin typeface="ZapfDingbats"/>
                <a:ea typeface="宋体" panose="02010600030101010101" pitchFamily="2" charset="-122"/>
              </a:defRPr>
            </a:lvl2pPr>
            <a:lvl3pPr marL="857250" indent="-171450">
              <a:defRPr sz="1800">
                <a:solidFill>
                  <a:schemeClr val="tx1"/>
                </a:solidFill>
                <a:latin typeface="ZapfDingbats"/>
                <a:ea typeface="宋体" panose="02010600030101010101" pitchFamily="2" charset="-122"/>
              </a:defRPr>
            </a:lvl3pPr>
            <a:lvl4pPr marL="1200150" indent="-171450">
              <a:defRPr sz="1800">
                <a:solidFill>
                  <a:schemeClr val="tx1"/>
                </a:solidFill>
                <a:latin typeface="ZapfDingbats"/>
                <a:ea typeface="宋体" panose="02010600030101010101" pitchFamily="2" charset="-122"/>
              </a:defRPr>
            </a:lvl4pPr>
            <a:lvl5pPr marL="1543050" indent="-171450">
              <a:defRPr sz="1800">
                <a:solidFill>
                  <a:schemeClr val="tx1"/>
                </a:solidFill>
                <a:latin typeface="ZapfDingbats"/>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ZapfDingbats"/>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ZapfDingbats"/>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ZapfDingbats"/>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ZapfDingbats"/>
                <a:ea typeface="宋体" panose="02010600030101010101" pitchFamily="2" charset="-122"/>
              </a:defRPr>
            </a:lvl9pPr>
          </a:lstStyle>
          <a:p>
            <a:pPr eaLnBrk="0" fontAlgn="base" hangingPunct="0">
              <a:spcBef>
                <a:spcPct val="0"/>
              </a:spcBef>
              <a:spcAft>
                <a:spcPct val="0"/>
              </a:spcAft>
            </a:pPr>
            <a:fld id="{7D1861BF-0437-4173-8C2B-A7BAC1ADF078}" type="slidenum">
              <a:rPr lang="zh-CN" altLang="en-US">
                <a:solidFill>
                  <a:srgbClr val="000000"/>
                </a:solidFill>
              </a:rPr>
              <a:pPr eaLnBrk="0" fontAlgn="base" hangingPunct="0">
                <a:spcBef>
                  <a:spcPct val="0"/>
                </a:spcBef>
                <a:spcAft>
                  <a:spcPct val="0"/>
                </a:spcAft>
              </a:pPr>
              <a:t>65</a:t>
            </a:fld>
            <a:endParaRPr lang="en-US" altLang="zh-CN">
              <a:solidFill>
                <a:srgbClr val="000000"/>
              </a:solidFill>
            </a:endParaRPr>
          </a:p>
        </p:txBody>
      </p:sp>
    </p:spTree>
    <p:extLst>
      <p:ext uri="{BB962C8B-B14F-4D97-AF65-F5344CB8AC3E}">
        <p14:creationId xmlns:p14="http://schemas.microsoft.com/office/powerpoint/2010/main" val="2769191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85378">
                                            <p:txEl>
                                              <p:pRg st="1" end="1"/>
                                            </p:txEl>
                                          </p:spTgt>
                                        </p:tgtEl>
                                        <p:attrNameLst>
                                          <p:attrName>style.visibility</p:attrName>
                                        </p:attrNameLst>
                                      </p:cBhvr>
                                      <p:to>
                                        <p:strVal val="visible"/>
                                      </p:to>
                                    </p:set>
                                    <p:animEffect transition="in" filter="fade">
                                      <p:cBhvr>
                                        <p:cTn id="7" dur="1000"/>
                                        <p:tgtEl>
                                          <p:spTgt spid="485378">
                                            <p:txEl>
                                              <p:pRg st="1" end="1"/>
                                            </p:txEl>
                                          </p:spTgt>
                                        </p:tgtEl>
                                      </p:cBhvr>
                                    </p:animEffect>
                                    <p:anim calcmode="lin" valueType="num">
                                      <p:cBhvr>
                                        <p:cTn id="8" dur="1000" fill="hold"/>
                                        <p:tgtEl>
                                          <p:spTgt spid="48537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85378">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85378">
                                            <p:txEl>
                                              <p:pRg st="2" end="2"/>
                                            </p:txEl>
                                          </p:spTgt>
                                        </p:tgtEl>
                                        <p:attrNameLst>
                                          <p:attrName>style.visibility</p:attrName>
                                        </p:attrNameLst>
                                      </p:cBhvr>
                                      <p:to>
                                        <p:strVal val="visible"/>
                                      </p:to>
                                    </p:set>
                                    <p:animEffect transition="in" filter="fade">
                                      <p:cBhvr>
                                        <p:cTn id="12" dur="1000"/>
                                        <p:tgtEl>
                                          <p:spTgt spid="485378">
                                            <p:txEl>
                                              <p:pRg st="2" end="2"/>
                                            </p:txEl>
                                          </p:spTgt>
                                        </p:tgtEl>
                                      </p:cBhvr>
                                    </p:animEffect>
                                    <p:anim calcmode="lin" valueType="num">
                                      <p:cBhvr>
                                        <p:cTn id="13" dur="1000" fill="hold"/>
                                        <p:tgtEl>
                                          <p:spTgt spid="485378">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85378">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85378">
                                            <p:txEl>
                                              <p:pRg st="3" end="3"/>
                                            </p:txEl>
                                          </p:spTgt>
                                        </p:tgtEl>
                                        <p:attrNameLst>
                                          <p:attrName>style.visibility</p:attrName>
                                        </p:attrNameLst>
                                      </p:cBhvr>
                                      <p:to>
                                        <p:strVal val="visible"/>
                                      </p:to>
                                    </p:set>
                                    <p:animEffect transition="in" filter="fade">
                                      <p:cBhvr>
                                        <p:cTn id="17" dur="1000"/>
                                        <p:tgtEl>
                                          <p:spTgt spid="485378">
                                            <p:txEl>
                                              <p:pRg st="3" end="3"/>
                                            </p:txEl>
                                          </p:spTgt>
                                        </p:tgtEl>
                                      </p:cBhvr>
                                    </p:animEffect>
                                    <p:anim calcmode="lin" valueType="num">
                                      <p:cBhvr>
                                        <p:cTn id="18" dur="1000" fill="hold"/>
                                        <p:tgtEl>
                                          <p:spTgt spid="485378">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48537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0FA17-681F-AA28-7D7E-BCE1464C76F4}"/>
              </a:ext>
            </a:extLst>
          </p:cNvPr>
          <p:cNvSpPr>
            <a:spLocks noGrp="1"/>
          </p:cNvSpPr>
          <p:nvPr>
            <p:ph type="title"/>
          </p:nvPr>
        </p:nvSpPr>
        <p:spPr/>
        <p:txBody>
          <a:bodyPr/>
          <a:lstStyle/>
          <a:p>
            <a:r>
              <a:rPr lang="zh-CN" altLang="en-US" dirty="0"/>
              <a:t>我国对投资基金的定义</a:t>
            </a:r>
          </a:p>
        </p:txBody>
      </p:sp>
      <p:sp>
        <p:nvSpPr>
          <p:cNvPr id="3" name="内容占位符 2">
            <a:extLst>
              <a:ext uri="{FF2B5EF4-FFF2-40B4-BE49-F238E27FC236}">
                <a16:creationId xmlns:a16="http://schemas.microsoft.com/office/drawing/2014/main" id="{8F5AEE9B-F502-7AD9-7BD0-2A308D609A96}"/>
              </a:ext>
            </a:extLst>
          </p:cNvPr>
          <p:cNvSpPr>
            <a:spLocks noGrp="1"/>
          </p:cNvSpPr>
          <p:nvPr>
            <p:ph idx="1"/>
          </p:nvPr>
        </p:nvSpPr>
        <p:spPr>
          <a:xfrm>
            <a:off x="412892" y="1558497"/>
            <a:ext cx="7886700" cy="2099103"/>
          </a:xfrm>
        </p:spPr>
        <p:txBody>
          <a:bodyPr/>
          <a:lstStyle/>
          <a:p>
            <a:r>
              <a:rPr lang="zh-CN" altLang="en-US" dirty="0">
                <a:latin typeface="宋体" panose="02010600030101010101" pitchFamily="2" charset="-122"/>
                <a:ea typeface="宋体" panose="02010600030101010101" pitchFamily="2" charset="-122"/>
              </a:rPr>
              <a:t>证券投资基金，是指通过发售基金份额，将众多不特定投资者的资金汇集起来，形成独立财产，委托基金管理人进行投资管理，基金托管人进行财产托管，由基金投资人共享投资收益、共担投资风险的集合投资方式。基金管理机构和托管机构分别作为基金管理人和基金托管人，一般按照基金的资产规模获得一定比例的管理费收入和托管费收入。</a:t>
            </a: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98F74872-788E-A085-E70C-D977EB12517D}"/>
              </a:ext>
            </a:extLst>
          </p:cNvPr>
          <p:cNvPicPr>
            <a:picLocks noChangeAspect="1"/>
          </p:cNvPicPr>
          <p:nvPr/>
        </p:nvPicPr>
        <p:blipFill>
          <a:blip r:embed="rId2"/>
          <a:stretch>
            <a:fillRect/>
          </a:stretch>
        </p:blipFill>
        <p:spPr>
          <a:xfrm>
            <a:off x="2625346" y="3592021"/>
            <a:ext cx="3461791" cy="2900853"/>
          </a:xfrm>
          <a:prstGeom prst="rect">
            <a:avLst/>
          </a:prstGeom>
        </p:spPr>
      </p:pic>
    </p:spTree>
    <p:extLst>
      <p:ext uri="{BB962C8B-B14F-4D97-AF65-F5344CB8AC3E}">
        <p14:creationId xmlns:p14="http://schemas.microsoft.com/office/powerpoint/2010/main" val="889989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7" name="Rectangle 3">
            <a:extLst>
              <a:ext uri="{FF2B5EF4-FFF2-40B4-BE49-F238E27FC236}">
                <a16:creationId xmlns:a16="http://schemas.microsoft.com/office/drawing/2014/main" id="{ED6161FD-AE47-4FEC-9C8D-FF07DBF09FC2}"/>
              </a:ext>
            </a:extLst>
          </p:cNvPr>
          <p:cNvSpPr>
            <a:spLocks noGrp="1" noChangeArrowheads="1"/>
          </p:cNvSpPr>
          <p:nvPr>
            <p:ph type="title"/>
          </p:nvPr>
        </p:nvSpPr>
        <p:spPr>
          <a:xfrm>
            <a:off x="1613299" y="750017"/>
            <a:ext cx="5829300" cy="566813"/>
          </a:xfrm>
        </p:spPr>
        <p:txBody>
          <a:bodyPr vert="horz" wrap="square" lIns="68580" tIns="34290" rIns="68580" bIns="34290" numCol="1" anchor="t" anchorCtr="0" compatLnSpc="1">
            <a:prstTxWarp prst="textNoShape">
              <a:avLst/>
            </a:prstTxWarp>
          </a:bodyPr>
          <a:lstStyle/>
          <a:p>
            <a:pPr eaLnBrk="1" hangingPunct="1">
              <a:defRPr/>
            </a:pPr>
            <a:r>
              <a:rPr lang="zh-CN" altLang="en-US" sz="2700" dirty="0">
                <a:effectLst>
                  <a:outerShdw blurRad="38100" dist="38100" dir="2700000" algn="tl">
                    <a:srgbClr val="C0C0C0"/>
                  </a:outerShdw>
                </a:effectLst>
                <a:ea typeface="宋体" pitchFamily="2" charset="-122"/>
              </a:rPr>
              <a:t>风险投资企业（</a:t>
            </a:r>
            <a:r>
              <a:rPr lang="en-US" altLang="zh-CN" sz="2700" dirty="0">
                <a:effectLst>
                  <a:outerShdw blurRad="38100" dist="38100" dir="2700000" algn="tl">
                    <a:srgbClr val="C0C0C0"/>
                  </a:outerShdw>
                </a:effectLst>
                <a:ea typeface="宋体" pitchFamily="2" charset="-122"/>
              </a:rPr>
              <a:t>VC</a:t>
            </a:r>
            <a:r>
              <a:rPr lang="zh-CN" altLang="en-US" sz="2700" dirty="0">
                <a:effectLst>
                  <a:outerShdw blurRad="38100" dist="38100" dir="2700000" algn="tl">
                    <a:srgbClr val="C0C0C0"/>
                  </a:outerShdw>
                </a:effectLst>
                <a:ea typeface="宋体" pitchFamily="2" charset="-122"/>
              </a:rPr>
              <a:t>）</a:t>
            </a:r>
          </a:p>
        </p:txBody>
      </p:sp>
      <p:sp>
        <p:nvSpPr>
          <p:cNvPr id="113667" name="Rectangle 2">
            <a:extLst>
              <a:ext uri="{FF2B5EF4-FFF2-40B4-BE49-F238E27FC236}">
                <a16:creationId xmlns:a16="http://schemas.microsoft.com/office/drawing/2014/main" id="{4892380B-F5EB-4E5C-8164-A7904670195F}"/>
              </a:ext>
            </a:extLst>
          </p:cNvPr>
          <p:cNvSpPr>
            <a:spLocks noGrp="1" noRot="1" noChangeArrowheads="1"/>
          </p:cNvSpPr>
          <p:nvPr>
            <p:ph idx="1"/>
          </p:nvPr>
        </p:nvSpPr>
        <p:spPr>
          <a:xfrm>
            <a:off x="1613299" y="1394459"/>
            <a:ext cx="6161485" cy="1352550"/>
          </a:xfrm>
        </p:spPr>
        <p:txBody>
          <a:bodyPr/>
          <a:lstStyle/>
          <a:p>
            <a:pPr eaLnBrk="1" hangingPunct="1">
              <a:lnSpc>
                <a:spcPct val="150000"/>
              </a:lnSpc>
            </a:pPr>
            <a:r>
              <a:rPr lang="zh-CN" altLang="en-US" sz="2100" b="1" dirty="0">
                <a:latin typeface="Times New Roman" panose="02020603050405020304" pitchFamily="18" charset="0"/>
                <a:ea typeface="宋体" panose="02010600030101010101" pitchFamily="2" charset="-122"/>
              </a:rPr>
              <a:t>为管理经验不足的创业公司提供融资和建议。</a:t>
            </a:r>
            <a:endParaRPr lang="en-US" altLang="zh-CN" sz="2100" b="1" dirty="0">
              <a:latin typeface="Times New Roman" panose="02020603050405020304" pitchFamily="18" charset="0"/>
              <a:ea typeface="宋体" panose="02010600030101010101" pitchFamily="2" charset="-122"/>
            </a:endParaRPr>
          </a:p>
          <a:p>
            <a:pPr lvl="1" eaLnBrk="1" hangingPunct="1">
              <a:lnSpc>
                <a:spcPct val="150000"/>
              </a:lnSpc>
            </a:pPr>
            <a:r>
              <a:rPr lang="zh-CN" altLang="en-US" sz="1800" b="1" dirty="0">
                <a:solidFill>
                  <a:srgbClr val="FF33CC"/>
                </a:solidFill>
                <a:latin typeface="Times New Roman" panose="02020603050405020304" pitchFamily="18" charset="0"/>
                <a:ea typeface="宋体" panose="02010600030101010101" pitchFamily="2" charset="-122"/>
              </a:rPr>
              <a:t>“上市”</a:t>
            </a:r>
            <a:r>
              <a:rPr lang="zh-CN" altLang="en-US" sz="1800" b="1" dirty="0">
                <a:latin typeface="Times New Roman" panose="02020603050405020304" pitchFamily="18" charset="0"/>
                <a:ea typeface="宋体" panose="02010600030101010101" pitchFamily="2" charset="-122"/>
              </a:rPr>
              <a:t>退出</a:t>
            </a:r>
            <a:endParaRPr lang="en-US" altLang="zh-CN" sz="1800" b="1" dirty="0">
              <a:latin typeface="Times New Roman" panose="02020603050405020304" pitchFamily="18" charset="0"/>
              <a:ea typeface="宋体" panose="02010600030101010101" pitchFamily="2" charset="-122"/>
            </a:endParaRPr>
          </a:p>
        </p:txBody>
      </p:sp>
      <p:sp>
        <p:nvSpPr>
          <p:cNvPr id="113666" name="灯片编号占位符 5">
            <a:extLst>
              <a:ext uri="{FF2B5EF4-FFF2-40B4-BE49-F238E27FC236}">
                <a16:creationId xmlns:a16="http://schemas.microsoft.com/office/drawing/2014/main" id="{C0523553-62D6-42E0-8CD3-CEC3686912AB}"/>
              </a:ext>
            </a:extLst>
          </p:cNvPr>
          <p:cNvSpPr>
            <a:spLocks noGrp="1"/>
          </p:cNvSpPr>
          <p:nvPr>
            <p:ph type="sldNum" sz="quarter" idx="12"/>
          </p:nvPr>
        </p:nvSpPr>
        <p:spPr bwMode="auto">
          <a:xfrm>
            <a:off x="6057903" y="5541169"/>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ZapfDingbats"/>
                <a:ea typeface="宋体" panose="02010600030101010101" pitchFamily="2" charset="-122"/>
              </a:defRPr>
            </a:lvl1pPr>
            <a:lvl2pPr marL="557213" indent="-214313">
              <a:defRPr sz="1800">
                <a:solidFill>
                  <a:schemeClr val="tx1"/>
                </a:solidFill>
                <a:latin typeface="ZapfDingbats"/>
                <a:ea typeface="宋体" panose="02010600030101010101" pitchFamily="2" charset="-122"/>
              </a:defRPr>
            </a:lvl2pPr>
            <a:lvl3pPr marL="857250" indent="-171450">
              <a:defRPr sz="1800">
                <a:solidFill>
                  <a:schemeClr val="tx1"/>
                </a:solidFill>
                <a:latin typeface="ZapfDingbats"/>
                <a:ea typeface="宋体" panose="02010600030101010101" pitchFamily="2" charset="-122"/>
              </a:defRPr>
            </a:lvl3pPr>
            <a:lvl4pPr marL="1200150" indent="-171450">
              <a:defRPr sz="1800">
                <a:solidFill>
                  <a:schemeClr val="tx1"/>
                </a:solidFill>
                <a:latin typeface="ZapfDingbats"/>
                <a:ea typeface="宋体" panose="02010600030101010101" pitchFamily="2" charset="-122"/>
              </a:defRPr>
            </a:lvl4pPr>
            <a:lvl5pPr marL="1543050" indent="-171450">
              <a:defRPr sz="1800">
                <a:solidFill>
                  <a:schemeClr val="tx1"/>
                </a:solidFill>
                <a:latin typeface="ZapfDingbats"/>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ZapfDingbats"/>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ZapfDingbats"/>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ZapfDingbats"/>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ZapfDingbats"/>
                <a:ea typeface="宋体" panose="02010600030101010101" pitchFamily="2" charset="-122"/>
              </a:defRPr>
            </a:lvl9pPr>
          </a:lstStyle>
          <a:p>
            <a:pPr eaLnBrk="0" fontAlgn="base" hangingPunct="0">
              <a:spcBef>
                <a:spcPct val="0"/>
              </a:spcBef>
              <a:spcAft>
                <a:spcPct val="0"/>
              </a:spcAft>
            </a:pPr>
            <a:fld id="{9FA545DC-F97E-42F0-B068-1310BE517E19}" type="slidenum">
              <a:rPr lang="zh-CN" altLang="en-US">
                <a:solidFill>
                  <a:srgbClr val="000000"/>
                </a:solidFill>
              </a:rPr>
              <a:pPr eaLnBrk="0" fontAlgn="base" hangingPunct="0">
                <a:spcBef>
                  <a:spcPct val="0"/>
                </a:spcBef>
                <a:spcAft>
                  <a:spcPct val="0"/>
                </a:spcAft>
              </a:pPr>
              <a:t>67</a:t>
            </a:fld>
            <a:endParaRPr lang="en-US" altLang="zh-CN">
              <a:solidFill>
                <a:srgbClr val="000000"/>
              </a:solidFill>
            </a:endParaRPr>
          </a:p>
        </p:txBody>
      </p:sp>
      <p:sp>
        <p:nvSpPr>
          <p:cNvPr id="8" name="文本框 7">
            <a:extLst>
              <a:ext uri="{FF2B5EF4-FFF2-40B4-BE49-F238E27FC236}">
                <a16:creationId xmlns:a16="http://schemas.microsoft.com/office/drawing/2014/main" id="{893F3133-5381-4A0B-A25D-EED6989D3F80}"/>
              </a:ext>
            </a:extLst>
          </p:cNvPr>
          <p:cNvSpPr txBox="1"/>
          <p:nvPr/>
        </p:nvSpPr>
        <p:spPr>
          <a:xfrm>
            <a:off x="1521859" y="4421088"/>
            <a:ext cx="6716313" cy="923330"/>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财经频道于</a:t>
            </a:r>
            <a:r>
              <a:rPr lang="en-US" altLang="zh-CN" dirty="0">
                <a:latin typeface="宋体" panose="02010600030101010101" pitchFamily="2" charset="-122"/>
                <a:ea typeface="宋体" panose="02010600030101010101" pitchFamily="2" charset="-122"/>
              </a:rPr>
              <a:t>2014</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12</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26</a:t>
            </a:r>
            <a:r>
              <a:rPr lang="zh-CN" altLang="en-US" dirty="0">
                <a:latin typeface="宋体" panose="02010600030101010101" pitchFamily="2" charset="-122"/>
                <a:ea typeface="宋体" panose="02010600030101010101" pitchFamily="2" charset="-122"/>
              </a:rPr>
              <a:t>日</a:t>
            </a:r>
            <a:r>
              <a:rPr lang="en-US" altLang="zh-CN" dirty="0">
                <a:latin typeface="宋体" panose="02010600030101010101" pitchFamily="2" charset="-122"/>
                <a:ea typeface="宋体" panose="02010600030101010101" pitchFamily="2" charset="-122"/>
              </a:rPr>
              <a:t>22</a:t>
            </a:r>
            <a:r>
              <a:rPr lang="zh-CN" altLang="en-US" dirty="0">
                <a:latin typeface="宋体" panose="02010600030101010101" pitchFamily="2" charset="-122"/>
                <a:ea typeface="宋体" panose="02010600030101010101" pitchFamily="2" charset="-122"/>
              </a:rPr>
              <a:t>点档全新推出创新节目</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创业英雄汇</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创业英雄汇</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是财经频道自创模式的青年创业励志节目，创新采用双现场演播室形式构筑起新颖独特的舞美空间。</a:t>
            </a:r>
          </a:p>
        </p:txBody>
      </p:sp>
      <p:pic>
        <p:nvPicPr>
          <p:cNvPr id="5" name="图片 4">
            <a:extLst>
              <a:ext uri="{FF2B5EF4-FFF2-40B4-BE49-F238E27FC236}">
                <a16:creationId xmlns:a16="http://schemas.microsoft.com/office/drawing/2014/main" id="{C8506870-FE07-4611-9A7A-FADAC7A6096B}"/>
              </a:ext>
            </a:extLst>
          </p:cNvPr>
          <p:cNvPicPr>
            <a:picLocks noChangeAspect="1"/>
          </p:cNvPicPr>
          <p:nvPr/>
        </p:nvPicPr>
        <p:blipFill>
          <a:blip r:embed="rId2"/>
          <a:stretch>
            <a:fillRect/>
          </a:stretch>
        </p:blipFill>
        <p:spPr>
          <a:xfrm>
            <a:off x="1737360" y="2829019"/>
            <a:ext cx="6592252" cy="1395318"/>
          </a:xfrm>
          <a:prstGeom prst="rect">
            <a:avLst/>
          </a:prstGeom>
        </p:spPr>
      </p:pic>
    </p:spTree>
    <p:extLst>
      <p:ext uri="{BB962C8B-B14F-4D97-AF65-F5344CB8AC3E}">
        <p14:creationId xmlns:p14="http://schemas.microsoft.com/office/powerpoint/2010/main" val="3182172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3">
            <a:extLst>
              <a:ext uri="{FF2B5EF4-FFF2-40B4-BE49-F238E27FC236}">
                <a16:creationId xmlns:a16="http://schemas.microsoft.com/office/drawing/2014/main" id="{FDB16C03-C45E-46D4-A572-4D133DA00F69}"/>
              </a:ext>
            </a:extLst>
          </p:cNvPr>
          <p:cNvSpPr>
            <a:spLocks noGrp="1" noChangeArrowheads="1"/>
          </p:cNvSpPr>
          <p:nvPr>
            <p:ph type="title"/>
          </p:nvPr>
        </p:nvSpPr>
        <p:spPr>
          <a:xfrm>
            <a:off x="1546624" y="1571628"/>
            <a:ext cx="6050756" cy="321469"/>
          </a:xfrm>
        </p:spPr>
        <p:txBody>
          <a:bodyPr vert="horz" wrap="square" lIns="68580" tIns="34290" rIns="68580" bIns="34290" numCol="1" anchor="t" anchorCtr="0" compatLnSpc="1">
            <a:prstTxWarp prst="textNoShape">
              <a:avLst/>
            </a:prstTxWarp>
            <a:normAutofit fontScale="90000"/>
          </a:bodyPr>
          <a:lstStyle/>
          <a:p>
            <a:pPr eaLnBrk="1" hangingPunct="1">
              <a:defRPr/>
            </a:pPr>
            <a:r>
              <a:rPr lang="zh-CN" altLang="en-US" sz="2700" dirty="0">
                <a:effectLst>
                  <a:outerShdw blurRad="38100" dist="38100" dir="2700000" algn="tl">
                    <a:srgbClr val="C0C0C0"/>
                  </a:outerShdw>
                </a:effectLst>
                <a:ea typeface="宋体" pitchFamily="2" charset="-122"/>
              </a:rPr>
              <a:t>资产管理公司</a:t>
            </a:r>
          </a:p>
        </p:txBody>
      </p:sp>
      <p:sp>
        <p:nvSpPr>
          <p:cNvPr id="114691" name="Rectangle 2">
            <a:extLst>
              <a:ext uri="{FF2B5EF4-FFF2-40B4-BE49-F238E27FC236}">
                <a16:creationId xmlns:a16="http://schemas.microsoft.com/office/drawing/2014/main" id="{AB9FE5CC-0ECE-4B41-981D-6453C0C367B7}"/>
              </a:ext>
            </a:extLst>
          </p:cNvPr>
          <p:cNvSpPr>
            <a:spLocks noGrp="1" noRot="1" noChangeArrowheads="1"/>
          </p:cNvSpPr>
          <p:nvPr>
            <p:ph idx="1"/>
          </p:nvPr>
        </p:nvSpPr>
        <p:spPr>
          <a:xfrm>
            <a:off x="1543053" y="2349105"/>
            <a:ext cx="6161485" cy="1639424"/>
          </a:xfrm>
        </p:spPr>
        <p:txBody>
          <a:bodyPr/>
          <a:lstStyle/>
          <a:p>
            <a:pPr eaLnBrk="1" hangingPunct="1">
              <a:lnSpc>
                <a:spcPct val="150000"/>
              </a:lnSpc>
            </a:pPr>
            <a:r>
              <a:rPr lang="zh-CN" altLang="en-US" sz="2100" b="1" dirty="0">
                <a:latin typeface="Times New Roman" panose="02020603050405020304" pitchFamily="18" charset="0"/>
                <a:ea typeface="宋体" panose="02010600030101010101" pitchFamily="2" charset="-122"/>
              </a:rPr>
              <a:t>为个人、公司和政府提供关于共同基金、养老基金和其他资产组合的咨询和管理。</a:t>
            </a:r>
            <a:endParaRPr lang="en-US" altLang="zh-CN" sz="2100" b="1" dirty="0">
              <a:latin typeface="Times New Roman" panose="02020603050405020304" pitchFamily="18" charset="0"/>
              <a:ea typeface="宋体" panose="02010600030101010101" pitchFamily="2" charset="-122"/>
            </a:endParaRPr>
          </a:p>
        </p:txBody>
      </p:sp>
      <p:sp>
        <p:nvSpPr>
          <p:cNvPr id="114690" name="灯片编号占位符 5">
            <a:extLst>
              <a:ext uri="{FF2B5EF4-FFF2-40B4-BE49-F238E27FC236}">
                <a16:creationId xmlns:a16="http://schemas.microsoft.com/office/drawing/2014/main" id="{BC67AE06-7FE3-4E50-9134-A78BBCFD9A09}"/>
              </a:ext>
            </a:extLst>
          </p:cNvPr>
          <p:cNvSpPr>
            <a:spLocks noGrp="1"/>
          </p:cNvSpPr>
          <p:nvPr>
            <p:ph type="sldNum" sz="quarter" idx="12"/>
          </p:nvPr>
        </p:nvSpPr>
        <p:spPr bwMode="auto">
          <a:xfrm>
            <a:off x="6057903" y="5541169"/>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ZapfDingbats"/>
                <a:ea typeface="宋体" panose="02010600030101010101" pitchFamily="2" charset="-122"/>
              </a:defRPr>
            </a:lvl1pPr>
            <a:lvl2pPr marL="557213" indent="-214313">
              <a:defRPr sz="1800">
                <a:solidFill>
                  <a:schemeClr val="tx1"/>
                </a:solidFill>
                <a:latin typeface="ZapfDingbats"/>
                <a:ea typeface="宋体" panose="02010600030101010101" pitchFamily="2" charset="-122"/>
              </a:defRPr>
            </a:lvl2pPr>
            <a:lvl3pPr marL="857250" indent="-171450">
              <a:defRPr sz="1800">
                <a:solidFill>
                  <a:schemeClr val="tx1"/>
                </a:solidFill>
                <a:latin typeface="ZapfDingbats"/>
                <a:ea typeface="宋体" panose="02010600030101010101" pitchFamily="2" charset="-122"/>
              </a:defRPr>
            </a:lvl3pPr>
            <a:lvl4pPr marL="1200150" indent="-171450">
              <a:defRPr sz="1800">
                <a:solidFill>
                  <a:schemeClr val="tx1"/>
                </a:solidFill>
                <a:latin typeface="ZapfDingbats"/>
                <a:ea typeface="宋体" panose="02010600030101010101" pitchFamily="2" charset="-122"/>
              </a:defRPr>
            </a:lvl4pPr>
            <a:lvl5pPr marL="1543050" indent="-171450">
              <a:defRPr sz="1800">
                <a:solidFill>
                  <a:schemeClr val="tx1"/>
                </a:solidFill>
                <a:latin typeface="ZapfDingbats"/>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ZapfDingbats"/>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ZapfDingbats"/>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ZapfDingbats"/>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ZapfDingbats"/>
                <a:ea typeface="宋体" panose="02010600030101010101" pitchFamily="2" charset="-122"/>
              </a:defRPr>
            </a:lvl9pPr>
          </a:lstStyle>
          <a:p>
            <a:pPr eaLnBrk="0" fontAlgn="base" hangingPunct="0">
              <a:spcBef>
                <a:spcPct val="0"/>
              </a:spcBef>
              <a:spcAft>
                <a:spcPct val="0"/>
              </a:spcAft>
            </a:pPr>
            <a:fld id="{EAA8C02D-53E5-48EF-A9D2-58C8AB54DD6F}" type="slidenum">
              <a:rPr lang="zh-CN" altLang="en-US">
                <a:solidFill>
                  <a:srgbClr val="000000"/>
                </a:solidFill>
              </a:rPr>
              <a:pPr eaLnBrk="0" fontAlgn="base" hangingPunct="0">
                <a:spcBef>
                  <a:spcPct val="0"/>
                </a:spcBef>
                <a:spcAft>
                  <a:spcPct val="0"/>
                </a:spcAft>
              </a:pPr>
              <a:t>68</a:t>
            </a:fld>
            <a:endParaRPr lang="en-US" altLang="zh-CN">
              <a:solidFill>
                <a:srgbClr val="000000"/>
              </a:solidFill>
            </a:endParaRPr>
          </a:p>
        </p:txBody>
      </p:sp>
      <p:sp>
        <p:nvSpPr>
          <p:cNvPr id="2" name="文本框 1">
            <a:extLst>
              <a:ext uri="{FF2B5EF4-FFF2-40B4-BE49-F238E27FC236}">
                <a16:creationId xmlns:a16="http://schemas.microsoft.com/office/drawing/2014/main" id="{59A9F137-AC38-4C4E-A35B-6F1785F14A17}"/>
              </a:ext>
            </a:extLst>
          </p:cNvPr>
          <p:cNvSpPr txBox="1"/>
          <p:nvPr/>
        </p:nvSpPr>
        <p:spPr>
          <a:xfrm>
            <a:off x="1439462" y="4564794"/>
            <a:ext cx="6872331" cy="400110"/>
          </a:xfrm>
          <a:prstGeom prst="rect">
            <a:avLst/>
          </a:prstGeom>
          <a:noFill/>
        </p:spPr>
        <p:txBody>
          <a:bodyPr wrap="square" rtlCol="0">
            <a:spAutoFit/>
          </a:bodyPr>
          <a:lstStyle/>
          <a:p>
            <a:r>
              <a:rPr lang="zh-CN" altLang="en-US" sz="2000" dirty="0">
                <a:solidFill>
                  <a:srgbClr val="FF0000"/>
                </a:solidFill>
                <a:latin typeface="宋体" panose="02010600030101010101" pitchFamily="2" charset="-122"/>
                <a:ea typeface="宋体" panose="02010600030101010101" pitchFamily="2" charset="-122"/>
              </a:rPr>
              <a:t>其他类金融机构：保理公司、融资租赁公司、典当行等</a:t>
            </a:r>
          </a:p>
        </p:txBody>
      </p:sp>
    </p:spTree>
    <p:extLst>
      <p:ext uri="{BB962C8B-B14F-4D97-AF65-F5344CB8AC3E}">
        <p14:creationId xmlns:p14="http://schemas.microsoft.com/office/powerpoint/2010/main" val="278430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5" name="Rectangle 3">
            <a:extLst>
              <a:ext uri="{FF2B5EF4-FFF2-40B4-BE49-F238E27FC236}">
                <a16:creationId xmlns:a16="http://schemas.microsoft.com/office/drawing/2014/main" id="{4ACE31B6-7436-4A1B-9A70-CED026397BB2}"/>
              </a:ext>
            </a:extLst>
          </p:cNvPr>
          <p:cNvSpPr>
            <a:spLocks noGrp="1" noChangeArrowheads="1"/>
          </p:cNvSpPr>
          <p:nvPr>
            <p:ph type="title"/>
          </p:nvPr>
        </p:nvSpPr>
        <p:spPr>
          <a:xfrm>
            <a:off x="1545433" y="1572819"/>
            <a:ext cx="6050756" cy="321469"/>
          </a:xfrm>
        </p:spPr>
        <p:txBody>
          <a:bodyPr vert="horz" wrap="square" lIns="68580" tIns="34290" rIns="68580" bIns="34290" numCol="1" anchor="t" anchorCtr="0" compatLnSpc="1">
            <a:prstTxWarp prst="textNoShape">
              <a:avLst/>
            </a:prstTxWarp>
            <a:normAutofit fontScale="90000"/>
          </a:bodyPr>
          <a:lstStyle/>
          <a:p>
            <a:pPr eaLnBrk="1" hangingPunct="1">
              <a:defRPr/>
            </a:pPr>
            <a:r>
              <a:rPr lang="zh-CN" altLang="en-US" sz="2700" dirty="0">
                <a:effectLst>
                  <a:outerShdw blurRad="38100" dist="38100" dir="2700000" algn="tl">
                    <a:srgbClr val="C0C0C0"/>
                  </a:outerShdw>
                </a:effectLst>
                <a:ea typeface="宋体" pitchFamily="2" charset="-122"/>
              </a:rPr>
              <a:t>信息服务企业</a:t>
            </a:r>
          </a:p>
        </p:txBody>
      </p:sp>
      <p:sp>
        <p:nvSpPr>
          <p:cNvPr id="115715" name="Rectangle 2">
            <a:extLst>
              <a:ext uri="{FF2B5EF4-FFF2-40B4-BE49-F238E27FC236}">
                <a16:creationId xmlns:a16="http://schemas.microsoft.com/office/drawing/2014/main" id="{C75498CB-CDD1-4FC9-9143-F7E5F03BD5A4}"/>
              </a:ext>
            </a:extLst>
          </p:cNvPr>
          <p:cNvSpPr>
            <a:spLocks noGrp="1" noRot="1" noChangeArrowheads="1"/>
          </p:cNvSpPr>
          <p:nvPr>
            <p:ph idx="1"/>
          </p:nvPr>
        </p:nvSpPr>
        <p:spPr>
          <a:xfrm>
            <a:off x="1547813" y="2187179"/>
            <a:ext cx="6000750" cy="3314700"/>
          </a:xfrm>
        </p:spPr>
        <p:txBody>
          <a:bodyPr/>
          <a:lstStyle/>
          <a:p>
            <a:pPr eaLnBrk="1" hangingPunct="1">
              <a:lnSpc>
                <a:spcPct val="150000"/>
              </a:lnSpc>
            </a:pPr>
            <a:r>
              <a:rPr lang="zh-CN" altLang="en-US" sz="1950" b="1">
                <a:latin typeface="Times New Roman" panose="02020603050405020304" pitchFamily="18" charset="0"/>
                <a:ea typeface="宋体" panose="02010600030101010101" pitchFamily="2" charset="-122"/>
              </a:rPr>
              <a:t>许多金融服务公司提供作为其主要活动的副产品的信息，但也有一些公司专门提供信息。</a:t>
            </a:r>
            <a:endParaRPr lang="en-US" altLang="zh-CN" sz="1950" b="1">
              <a:latin typeface="Times New Roman" panose="02020603050405020304" pitchFamily="18" charset="0"/>
              <a:ea typeface="宋体" panose="02010600030101010101" pitchFamily="2" charset="-122"/>
            </a:endParaRPr>
          </a:p>
          <a:p>
            <a:pPr lvl="1" eaLnBrk="1" hangingPunct="1">
              <a:lnSpc>
                <a:spcPct val="150000"/>
              </a:lnSpc>
            </a:pPr>
            <a:r>
              <a:rPr lang="zh-CN" altLang="en-US" sz="1650" b="1">
                <a:latin typeface="Times New Roman" panose="02020603050405020304" pitchFamily="18" charset="0"/>
                <a:ea typeface="宋体" panose="02010600030101010101" pitchFamily="2" charset="-122"/>
              </a:rPr>
              <a:t>评级机构：为证券提供服务的穆迪和标准普尔公司，以及为保险行业提供服务的贝斯特的公司</a:t>
            </a:r>
            <a:endParaRPr lang="en-US" altLang="zh-CN" sz="1650" b="1">
              <a:latin typeface="Times New Roman" panose="02020603050405020304" pitchFamily="18" charset="0"/>
              <a:ea typeface="宋体" panose="02010600030101010101" pitchFamily="2" charset="-122"/>
            </a:endParaRPr>
          </a:p>
          <a:p>
            <a:pPr lvl="1" eaLnBrk="1" hangingPunct="1">
              <a:lnSpc>
                <a:spcPct val="150000"/>
              </a:lnSpc>
            </a:pPr>
            <a:r>
              <a:rPr lang="zh-CN" altLang="en-US" sz="1650" b="1">
                <a:latin typeface="Times New Roman" panose="02020603050405020304" pitchFamily="18" charset="0"/>
                <a:ea typeface="宋体" panose="02010600030101010101" pitchFamily="2" charset="-122"/>
              </a:rPr>
              <a:t>金融数据分析：</a:t>
            </a:r>
            <a:r>
              <a:rPr lang="zh-CN" altLang="en-US" sz="1650" b="1">
                <a:solidFill>
                  <a:srgbClr val="FF33CC"/>
                </a:solidFill>
                <a:latin typeface="Times New Roman" panose="02020603050405020304" pitchFamily="18" charset="0"/>
                <a:ea typeface="宋体" panose="02010600030101010101" pitchFamily="2" charset="-122"/>
              </a:rPr>
              <a:t>彭博社和路透社</a:t>
            </a:r>
            <a:endParaRPr lang="en-US" altLang="zh-CN" sz="1650" b="1">
              <a:solidFill>
                <a:srgbClr val="FF33CC"/>
              </a:solidFill>
              <a:latin typeface="Times New Roman" panose="02020603050405020304" pitchFamily="18" charset="0"/>
              <a:ea typeface="宋体" panose="02010600030101010101" pitchFamily="2" charset="-122"/>
            </a:endParaRPr>
          </a:p>
          <a:p>
            <a:pPr lvl="1" eaLnBrk="1" hangingPunct="1">
              <a:lnSpc>
                <a:spcPct val="150000"/>
              </a:lnSpc>
            </a:pPr>
            <a:r>
              <a:rPr lang="zh-CN" altLang="en-US" sz="1650" b="1">
                <a:latin typeface="Times New Roman" panose="02020603050405020304" pitchFamily="18" charset="0"/>
                <a:ea typeface="宋体" panose="02010600030101010101" pitchFamily="2" charset="-122"/>
              </a:rPr>
              <a:t>共同基金绩效统计数据分析：理柏、晨星和</a:t>
            </a:r>
            <a:r>
              <a:rPr lang="en-US" altLang="zh-CN" sz="1650" b="1">
                <a:latin typeface="Times New Roman" panose="02020603050405020304" pitchFamily="18" charset="0"/>
                <a:ea typeface="宋体" panose="02010600030101010101" pitchFamily="2" charset="-122"/>
              </a:rPr>
              <a:t>SEI</a:t>
            </a:r>
            <a:r>
              <a:rPr lang="zh-CN" altLang="en-US" sz="1650" b="1">
                <a:latin typeface="Times New Roman" panose="02020603050405020304" pitchFamily="18" charset="0"/>
                <a:ea typeface="宋体" panose="02010600030101010101" pitchFamily="2" charset="-122"/>
              </a:rPr>
              <a:t>公司</a:t>
            </a:r>
            <a:endParaRPr lang="en-US" altLang="zh-CN" sz="1650" b="1">
              <a:solidFill>
                <a:srgbClr val="FF33CC"/>
              </a:solidFill>
              <a:latin typeface="Times New Roman" panose="02020603050405020304" pitchFamily="18" charset="0"/>
              <a:ea typeface="宋体" panose="02010600030101010101" pitchFamily="2" charset="-122"/>
            </a:endParaRPr>
          </a:p>
        </p:txBody>
      </p:sp>
      <p:sp>
        <p:nvSpPr>
          <p:cNvPr id="115714" name="灯片编号占位符 5">
            <a:extLst>
              <a:ext uri="{FF2B5EF4-FFF2-40B4-BE49-F238E27FC236}">
                <a16:creationId xmlns:a16="http://schemas.microsoft.com/office/drawing/2014/main" id="{DE2D451C-73DD-46BA-8429-A8E379311A52}"/>
              </a:ext>
            </a:extLst>
          </p:cNvPr>
          <p:cNvSpPr>
            <a:spLocks noGrp="1"/>
          </p:cNvSpPr>
          <p:nvPr>
            <p:ph type="sldNum" sz="quarter" idx="12"/>
          </p:nvPr>
        </p:nvSpPr>
        <p:spPr bwMode="auto">
          <a:xfrm>
            <a:off x="6057903" y="5541169"/>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ZapfDingbats"/>
                <a:ea typeface="宋体" panose="02010600030101010101" pitchFamily="2" charset="-122"/>
              </a:defRPr>
            </a:lvl1pPr>
            <a:lvl2pPr marL="557213" indent="-214313">
              <a:defRPr sz="1800">
                <a:solidFill>
                  <a:schemeClr val="tx1"/>
                </a:solidFill>
                <a:latin typeface="ZapfDingbats"/>
                <a:ea typeface="宋体" panose="02010600030101010101" pitchFamily="2" charset="-122"/>
              </a:defRPr>
            </a:lvl2pPr>
            <a:lvl3pPr marL="857250" indent="-171450">
              <a:defRPr sz="1800">
                <a:solidFill>
                  <a:schemeClr val="tx1"/>
                </a:solidFill>
                <a:latin typeface="ZapfDingbats"/>
                <a:ea typeface="宋体" panose="02010600030101010101" pitchFamily="2" charset="-122"/>
              </a:defRPr>
            </a:lvl3pPr>
            <a:lvl4pPr marL="1200150" indent="-171450">
              <a:defRPr sz="1800">
                <a:solidFill>
                  <a:schemeClr val="tx1"/>
                </a:solidFill>
                <a:latin typeface="ZapfDingbats"/>
                <a:ea typeface="宋体" panose="02010600030101010101" pitchFamily="2" charset="-122"/>
              </a:defRPr>
            </a:lvl4pPr>
            <a:lvl5pPr marL="1543050" indent="-171450">
              <a:defRPr sz="1800">
                <a:solidFill>
                  <a:schemeClr val="tx1"/>
                </a:solidFill>
                <a:latin typeface="ZapfDingbats"/>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ZapfDingbats"/>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ZapfDingbats"/>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ZapfDingbats"/>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ZapfDingbats"/>
                <a:ea typeface="宋体" panose="02010600030101010101" pitchFamily="2" charset="-122"/>
              </a:defRPr>
            </a:lvl9pPr>
          </a:lstStyle>
          <a:p>
            <a:pPr eaLnBrk="0" fontAlgn="base" hangingPunct="0">
              <a:spcBef>
                <a:spcPct val="0"/>
              </a:spcBef>
              <a:spcAft>
                <a:spcPct val="0"/>
              </a:spcAft>
            </a:pPr>
            <a:fld id="{B6431234-4E26-4E14-84D1-BEBD839A3808}" type="slidenum">
              <a:rPr lang="zh-CN" altLang="en-US">
                <a:solidFill>
                  <a:srgbClr val="000000"/>
                </a:solidFill>
              </a:rPr>
              <a:pPr eaLnBrk="0" fontAlgn="base" hangingPunct="0">
                <a:spcBef>
                  <a:spcPct val="0"/>
                </a:spcBef>
                <a:spcAft>
                  <a:spcPct val="0"/>
                </a:spcAft>
              </a:pPr>
              <a:t>69</a:t>
            </a:fld>
            <a:endParaRPr lang="en-US" altLang="zh-CN">
              <a:solidFill>
                <a:srgbClr val="000000"/>
              </a:solidFill>
            </a:endParaRPr>
          </a:p>
        </p:txBody>
      </p:sp>
    </p:spTree>
    <p:extLst>
      <p:ext uri="{BB962C8B-B14F-4D97-AF65-F5344CB8AC3E}">
        <p14:creationId xmlns:p14="http://schemas.microsoft.com/office/powerpoint/2010/main" val="4292453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2C9A3-57AC-B612-399A-291F27332A27}"/>
              </a:ext>
            </a:extLst>
          </p:cNvPr>
          <p:cNvSpPr>
            <a:spLocks noGrp="1"/>
          </p:cNvSpPr>
          <p:nvPr>
            <p:ph type="title"/>
          </p:nvPr>
        </p:nvSpPr>
        <p:spPr/>
        <p:txBody>
          <a:bodyPr>
            <a:normAutofit/>
          </a:bodyPr>
          <a:lstStyle/>
          <a:p>
            <a:r>
              <a:rPr lang="zh-CN" altLang="en-US" sz="4000" dirty="0"/>
              <a:t>资料</a:t>
            </a:r>
            <a:r>
              <a:rPr lang="en-US" altLang="zh-CN" sz="4000" dirty="0"/>
              <a:t>2  </a:t>
            </a:r>
            <a:r>
              <a:rPr lang="zh-CN" altLang="en-US" sz="4000" dirty="0"/>
              <a:t>我国证券公司数量</a:t>
            </a:r>
          </a:p>
        </p:txBody>
      </p:sp>
      <p:sp>
        <p:nvSpPr>
          <p:cNvPr id="3" name="内容占位符 2">
            <a:extLst>
              <a:ext uri="{FF2B5EF4-FFF2-40B4-BE49-F238E27FC236}">
                <a16:creationId xmlns:a16="http://schemas.microsoft.com/office/drawing/2014/main" id="{A8CFC3BF-9448-18D6-27DC-D9083FDF0357}"/>
              </a:ext>
            </a:extLst>
          </p:cNvPr>
          <p:cNvSpPr>
            <a:spLocks noGrp="1"/>
          </p:cNvSpPr>
          <p:nvPr>
            <p:ph idx="1"/>
          </p:nvPr>
        </p:nvSpPr>
        <p:spPr>
          <a:xfrm>
            <a:off x="628650" y="2003460"/>
            <a:ext cx="7886700" cy="3885825"/>
          </a:xfrm>
        </p:spPr>
        <p:txBody>
          <a:bodyPr>
            <a:normAutofit/>
          </a:bodyPr>
          <a:lstStyle/>
          <a:p>
            <a:r>
              <a:rPr lang="zh-CN" altLang="en-US" sz="3200" b="0" i="0" dirty="0">
                <a:solidFill>
                  <a:srgbClr val="333333"/>
                </a:solidFill>
                <a:effectLst/>
                <a:highlight>
                  <a:srgbClr val="FFFFFF"/>
                </a:highlight>
                <a:latin typeface="宋体" panose="02010600030101010101" pitchFamily="2" charset="-122"/>
                <a:ea typeface="宋体" panose="02010600030101010101" pitchFamily="2" charset="-122"/>
              </a:rPr>
              <a:t>截至</a:t>
            </a:r>
            <a:r>
              <a:rPr lang="en-US" altLang="zh-CN" sz="3200" b="0" i="0" dirty="0">
                <a:solidFill>
                  <a:srgbClr val="333333"/>
                </a:solidFill>
                <a:effectLst/>
                <a:highlight>
                  <a:srgbClr val="FFFFFF"/>
                </a:highlight>
                <a:latin typeface="宋体" panose="02010600030101010101" pitchFamily="2" charset="-122"/>
                <a:ea typeface="宋体" panose="02010600030101010101" pitchFamily="2" charset="-122"/>
              </a:rPr>
              <a:t>2021</a:t>
            </a:r>
            <a:r>
              <a:rPr lang="zh-CN" altLang="en-US" sz="3200" b="0" i="0" dirty="0">
                <a:solidFill>
                  <a:srgbClr val="333333"/>
                </a:solidFill>
                <a:effectLst/>
                <a:highlight>
                  <a:srgbClr val="FFFFFF"/>
                </a:highlight>
                <a:latin typeface="宋体" panose="02010600030101010101" pitchFamily="2" charset="-122"/>
                <a:ea typeface="宋体" panose="02010600030101010101" pitchFamily="2" charset="-122"/>
              </a:rPr>
              <a:t>年底，全国共有证券公司</a:t>
            </a:r>
            <a:r>
              <a:rPr lang="en-US" altLang="zh-CN" sz="3200" b="0" i="0" dirty="0">
                <a:solidFill>
                  <a:srgbClr val="333333"/>
                </a:solidFill>
                <a:effectLst/>
                <a:highlight>
                  <a:srgbClr val="FFFFFF"/>
                </a:highlight>
                <a:latin typeface="宋体" panose="02010600030101010101" pitchFamily="2" charset="-122"/>
                <a:ea typeface="宋体" panose="02010600030101010101" pitchFamily="2" charset="-122"/>
              </a:rPr>
              <a:t>140</a:t>
            </a:r>
            <a:r>
              <a:rPr lang="zh-CN" altLang="en-US" sz="3200" b="0" i="0" dirty="0">
                <a:solidFill>
                  <a:srgbClr val="333333"/>
                </a:solidFill>
                <a:effectLst/>
                <a:highlight>
                  <a:srgbClr val="FFFFFF"/>
                </a:highlight>
                <a:latin typeface="宋体" panose="02010600030101010101" pitchFamily="2" charset="-122"/>
                <a:ea typeface="宋体" panose="02010600030101010101" pitchFamily="2" charset="-122"/>
              </a:rPr>
              <a:t>家，较上年增加星展证券（中国）、大和证券（中国）</a:t>
            </a:r>
            <a:r>
              <a:rPr lang="en-US" altLang="zh-CN" sz="3200" b="0" i="0" dirty="0">
                <a:solidFill>
                  <a:srgbClr val="333333"/>
                </a:solidFill>
                <a:effectLst/>
                <a:highlight>
                  <a:srgbClr val="FFFFFF"/>
                </a:highlight>
                <a:latin typeface="宋体" panose="02010600030101010101" pitchFamily="2" charset="-122"/>
                <a:ea typeface="宋体" panose="02010600030101010101" pitchFamily="2" charset="-122"/>
              </a:rPr>
              <a:t>2</a:t>
            </a:r>
            <a:r>
              <a:rPr lang="zh-CN" altLang="en-US" sz="3200" b="0" i="0" dirty="0">
                <a:solidFill>
                  <a:srgbClr val="333333"/>
                </a:solidFill>
                <a:effectLst/>
                <a:highlight>
                  <a:srgbClr val="FFFFFF"/>
                </a:highlight>
                <a:latin typeface="宋体" panose="02010600030101010101" pitchFamily="2" charset="-122"/>
                <a:ea typeface="宋体" panose="02010600030101010101" pitchFamily="2" charset="-122"/>
              </a:rPr>
              <a:t>家。</a:t>
            </a:r>
            <a:r>
              <a:rPr lang="en-US" altLang="zh-CN" sz="3200" b="0" i="0" dirty="0">
                <a:solidFill>
                  <a:srgbClr val="333333"/>
                </a:solidFill>
                <a:effectLst/>
                <a:highlight>
                  <a:srgbClr val="FFFFFF"/>
                </a:highlight>
                <a:latin typeface="宋体" panose="02010600030101010101" pitchFamily="2" charset="-122"/>
                <a:ea typeface="宋体" panose="02010600030101010101" pitchFamily="2" charset="-122"/>
              </a:rPr>
              <a:t>2021</a:t>
            </a:r>
            <a:r>
              <a:rPr lang="zh-CN" altLang="en-US" sz="3200" b="0" i="0" dirty="0">
                <a:solidFill>
                  <a:srgbClr val="333333"/>
                </a:solidFill>
                <a:effectLst/>
                <a:highlight>
                  <a:srgbClr val="FFFFFF"/>
                </a:highlight>
                <a:latin typeface="宋体" panose="02010600030101010101" pitchFamily="2" charset="-122"/>
                <a:ea typeface="宋体" panose="02010600030101010101" pitchFamily="2" charset="-122"/>
              </a:rPr>
              <a:t>年在沪、深证券交易所上市的证券公司达</a:t>
            </a:r>
            <a:r>
              <a:rPr lang="en-US" altLang="zh-CN" sz="3200" b="0" i="0" dirty="0">
                <a:solidFill>
                  <a:srgbClr val="333333"/>
                </a:solidFill>
                <a:effectLst/>
                <a:highlight>
                  <a:srgbClr val="FFFFFF"/>
                </a:highlight>
                <a:latin typeface="宋体" panose="02010600030101010101" pitchFamily="2" charset="-122"/>
                <a:ea typeface="宋体" panose="02010600030101010101" pitchFamily="2" charset="-122"/>
              </a:rPr>
              <a:t>41</a:t>
            </a:r>
            <a:r>
              <a:rPr lang="zh-CN" altLang="en-US" sz="3200" b="0" i="0" dirty="0">
                <a:solidFill>
                  <a:srgbClr val="333333"/>
                </a:solidFill>
                <a:effectLst/>
                <a:highlight>
                  <a:srgbClr val="FFFFFF"/>
                </a:highlight>
                <a:latin typeface="宋体" panose="02010600030101010101" pitchFamily="2" charset="-122"/>
                <a:ea typeface="宋体" panose="02010600030101010101" pitchFamily="2" charset="-122"/>
              </a:rPr>
              <a:t>家，较上年增加财达证券。外资参股、控股证券公司共</a:t>
            </a:r>
            <a:r>
              <a:rPr lang="en-US" altLang="zh-CN" sz="3200" b="0" i="0" dirty="0">
                <a:solidFill>
                  <a:srgbClr val="333333"/>
                </a:solidFill>
                <a:effectLst/>
                <a:highlight>
                  <a:srgbClr val="FFFFFF"/>
                </a:highlight>
                <a:latin typeface="宋体" panose="02010600030101010101" pitchFamily="2" charset="-122"/>
                <a:ea typeface="宋体" panose="02010600030101010101" pitchFamily="2" charset="-122"/>
              </a:rPr>
              <a:t>17</a:t>
            </a:r>
            <a:r>
              <a:rPr lang="zh-CN" altLang="en-US" sz="3200" b="0" i="0" dirty="0">
                <a:solidFill>
                  <a:srgbClr val="333333"/>
                </a:solidFill>
                <a:effectLst/>
                <a:highlight>
                  <a:srgbClr val="FFFFFF"/>
                </a:highlight>
                <a:latin typeface="宋体" panose="02010600030101010101" pitchFamily="2" charset="-122"/>
                <a:ea typeface="宋体" panose="02010600030101010101" pitchFamily="2" charset="-122"/>
              </a:rPr>
              <a:t>家。</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87593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a:extLst>
              <a:ext uri="{FF2B5EF4-FFF2-40B4-BE49-F238E27FC236}">
                <a16:creationId xmlns:a16="http://schemas.microsoft.com/office/drawing/2014/main" id="{38182D3D-D790-4413-A631-A801288C65F3}"/>
              </a:ext>
            </a:extLst>
          </p:cNvPr>
          <p:cNvSpPr>
            <a:spLocks noGrp="1" noChangeArrowheads="1"/>
          </p:cNvSpPr>
          <p:nvPr>
            <p:ph type="title"/>
          </p:nvPr>
        </p:nvSpPr>
        <p:spPr>
          <a:xfrm>
            <a:off x="1657350" y="1354932"/>
            <a:ext cx="5829300" cy="521494"/>
          </a:xfrm>
        </p:spPr>
        <p:txBody>
          <a:bodyPr vert="horz" wrap="square" lIns="68580" tIns="34290" rIns="68580" bIns="34290" numCol="1" anchor="t" anchorCtr="0" compatLnSpc="1">
            <a:prstTxWarp prst="textNoShape">
              <a:avLst/>
            </a:prstTxWarp>
          </a:bodyPr>
          <a:lstStyle/>
          <a:p>
            <a:pPr eaLnBrk="1" hangingPunct="1">
              <a:defRPr/>
            </a:pPr>
            <a:r>
              <a:rPr lang="zh-CN" altLang="en-US" sz="2700">
                <a:effectLst>
                  <a:outerShdw blurRad="38100" dist="38100" dir="2700000" algn="tl">
                    <a:srgbClr val="C0C0C0"/>
                  </a:outerShdw>
                </a:effectLst>
                <a:ea typeface="宋体" panose="02010600030101010101" pitchFamily="2" charset="-122"/>
              </a:rPr>
              <a:t>中央银行</a:t>
            </a:r>
            <a:endParaRPr lang="en-US" altLang="zh-CN" sz="2700">
              <a:effectLst>
                <a:outerShdw blurRad="38100" dist="38100" dir="2700000" algn="tl">
                  <a:srgbClr val="C0C0C0"/>
                </a:outerShdw>
              </a:effectLst>
              <a:ea typeface="宋体" panose="02010600030101010101" pitchFamily="2" charset="-122"/>
            </a:endParaRPr>
          </a:p>
        </p:txBody>
      </p:sp>
      <p:sp>
        <p:nvSpPr>
          <p:cNvPr id="108547" name="Rectangle 3">
            <a:extLst>
              <a:ext uri="{FF2B5EF4-FFF2-40B4-BE49-F238E27FC236}">
                <a16:creationId xmlns:a16="http://schemas.microsoft.com/office/drawing/2014/main" id="{7D4A8E07-EAEF-48EF-BA52-BDB82D440788}"/>
              </a:ext>
            </a:extLst>
          </p:cNvPr>
          <p:cNvSpPr>
            <a:spLocks noGrp="1" noRot="1" noChangeArrowheads="1"/>
          </p:cNvSpPr>
          <p:nvPr>
            <p:ph idx="1"/>
          </p:nvPr>
        </p:nvSpPr>
        <p:spPr>
          <a:xfrm>
            <a:off x="1435893" y="2192735"/>
            <a:ext cx="6272213" cy="2971800"/>
          </a:xfrm>
        </p:spPr>
        <p:txBody>
          <a:bodyPr/>
          <a:lstStyle/>
          <a:p>
            <a:pPr eaLnBrk="1" hangingPunct="1">
              <a:lnSpc>
                <a:spcPct val="150000"/>
              </a:lnSpc>
            </a:pPr>
            <a:r>
              <a:rPr lang="zh-CN" altLang="en-US" sz="2100" b="1" dirty="0">
                <a:latin typeface="Times New Roman" panose="02020603050405020304" pitchFamily="18" charset="0"/>
                <a:ea typeface="宋体" panose="02010600030101010101" pitchFamily="2" charset="-122"/>
              </a:rPr>
              <a:t>通过影响某些金融市场变量（例如本国货币的供给量）来促进公共政策目标的实现。</a:t>
            </a:r>
            <a:endParaRPr lang="en-US" altLang="zh-CN" sz="2100" b="1" dirty="0">
              <a:latin typeface="Times New Roman" panose="02020603050405020304" pitchFamily="18" charset="0"/>
              <a:ea typeface="宋体" panose="02010600030101010101" pitchFamily="2" charset="-122"/>
            </a:endParaRPr>
          </a:p>
          <a:p>
            <a:pPr lvl="1" eaLnBrk="1" hangingPunct="1">
              <a:lnSpc>
                <a:spcPct val="150000"/>
              </a:lnSpc>
              <a:buClr>
                <a:srgbClr val="FF33CC"/>
              </a:buClr>
            </a:pPr>
            <a:r>
              <a:rPr lang="zh-CN" altLang="en-US" sz="1800" b="1" dirty="0">
                <a:solidFill>
                  <a:srgbClr val="FF33CC"/>
                </a:solidFill>
                <a:latin typeface="Times New Roman" panose="02020603050405020304" pitchFamily="18" charset="0"/>
                <a:ea typeface="宋体" panose="02010600030101010101" pitchFamily="2" charset="-122"/>
              </a:rPr>
              <a:t>中国人民银行，美联储，英格兰银行</a:t>
            </a:r>
            <a:r>
              <a:rPr lang="en-US" altLang="zh-CN" sz="1800" b="1" dirty="0">
                <a:solidFill>
                  <a:srgbClr val="FF33CC"/>
                </a:solidFill>
                <a:latin typeface="Times New Roman" panose="02020603050405020304" pitchFamily="18" charset="0"/>
                <a:ea typeface="宋体" panose="02010600030101010101" pitchFamily="2" charset="-122"/>
              </a:rPr>
              <a:t>..…..</a:t>
            </a:r>
          </a:p>
          <a:p>
            <a:pPr lvl="1" eaLnBrk="1" hangingPunct="1">
              <a:lnSpc>
                <a:spcPct val="150000"/>
              </a:lnSpc>
            </a:pPr>
            <a:r>
              <a:rPr lang="zh-CN" altLang="en-US" sz="1800" b="1" dirty="0">
                <a:latin typeface="Times New Roman" panose="02020603050405020304" pitchFamily="18" charset="0"/>
                <a:ea typeface="宋体" panose="02010600030101010101" pitchFamily="2" charset="-122"/>
              </a:rPr>
              <a:t>一个国家支付系统的核心：本币供应和银行清算体系</a:t>
            </a:r>
            <a:r>
              <a:rPr lang="zh-CN" altLang="en-US" sz="1800" b="1" i="1" dirty="0">
                <a:latin typeface="Times New Roman" panose="02020603050405020304" pitchFamily="18" charset="0"/>
                <a:ea typeface="宋体" panose="02010600030101010101" pitchFamily="2" charset="-122"/>
              </a:rPr>
              <a:t>。</a:t>
            </a:r>
            <a:endParaRPr lang="en-US" altLang="zh-CN"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34287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0BE5E549-9452-4803-BE39-BE90AED1A79B}"/>
              </a:ext>
            </a:extLst>
          </p:cNvPr>
          <p:cNvSpPr>
            <a:spLocks noGrp="1" noChangeArrowheads="1"/>
          </p:cNvSpPr>
          <p:nvPr>
            <p:ph type="title"/>
          </p:nvPr>
        </p:nvSpPr>
        <p:spPr>
          <a:xfrm>
            <a:off x="1657350" y="1428752"/>
            <a:ext cx="5829300" cy="561975"/>
          </a:xfrm>
        </p:spPr>
        <p:txBody>
          <a:bodyPr vert="horz" wrap="square" lIns="68580" tIns="34290" rIns="68580" bIns="34290" numCol="1" anchor="t" anchorCtr="0" compatLnSpc="1">
            <a:prstTxWarp prst="textNoShape">
              <a:avLst/>
            </a:prstTxWarp>
          </a:bodyPr>
          <a:lstStyle/>
          <a:p>
            <a:pPr eaLnBrk="1" hangingPunct="1">
              <a:defRPr/>
            </a:pPr>
            <a:r>
              <a:rPr lang="zh-CN" altLang="en-US" sz="2400">
                <a:effectLst>
                  <a:outerShdw blurRad="38100" dist="38100" dir="2700000" algn="tl">
                    <a:srgbClr val="C0C0C0"/>
                  </a:outerShdw>
                </a:effectLst>
                <a:ea typeface="宋体" panose="02010600030101010101" pitchFamily="2" charset="-122"/>
              </a:rPr>
              <a:t>政府和准政府组织</a:t>
            </a:r>
            <a:endParaRPr lang="en-US" altLang="zh-CN" sz="2400">
              <a:effectLst>
                <a:outerShdw blurRad="38100" dist="38100" dir="2700000" algn="tl">
                  <a:srgbClr val="C0C0C0"/>
                </a:outerShdw>
              </a:effectLst>
              <a:ea typeface="宋体" panose="02010600030101010101" pitchFamily="2" charset="-122"/>
            </a:endParaRPr>
          </a:p>
        </p:txBody>
      </p:sp>
      <p:sp>
        <p:nvSpPr>
          <p:cNvPr id="491523" name="Rectangle 3">
            <a:extLst>
              <a:ext uri="{FF2B5EF4-FFF2-40B4-BE49-F238E27FC236}">
                <a16:creationId xmlns:a16="http://schemas.microsoft.com/office/drawing/2014/main" id="{A2C7B627-F27C-400A-9FBC-743261F59DED}"/>
              </a:ext>
            </a:extLst>
          </p:cNvPr>
          <p:cNvSpPr>
            <a:spLocks noGrp="1" noRot="1" noChangeArrowheads="1"/>
          </p:cNvSpPr>
          <p:nvPr>
            <p:ph idx="1"/>
          </p:nvPr>
        </p:nvSpPr>
        <p:spPr>
          <a:xfrm>
            <a:off x="1514475" y="2033588"/>
            <a:ext cx="6115050" cy="2971800"/>
          </a:xfrm>
        </p:spPr>
        <p:txBody>
          <a:bodyPr>
            <a:normAutofit lnSpcReduction="10000"/>
          </a:bodyPr>
          <a:lstStyle/>
          <a:p>
            <a:pPr eaLnBrk="1" hangingPunct="1">
              <a:lnSpc>
                <a:spcPct val="125000"/>
              </a:lnSpc>
              <a:defRPr/>
            </a:pPr>
            <a:r>
              <a:rPr lang="zh-CN" altLang="en-US" sz="2100" b="1">
                <a:latin typeface="Times New Roman" panose="02020603050405020304" pitchFamily="18" charset="0"/>
                <a:ea typeface="宋体" panose="02010600030101010101" pitchFamily="2" charset="-122"/>
              </a:rPr>
              <a:t>特定功能的金融中介</a:t>
            </a:r>
            <a:endParaRPr lang="en-US" altLang="zh-CN" sz="2100" b="1">
              <a:latin typeface="Times New Roman" panose="02020603050405020304" pitchFamily="18" charset="0"/>
              <a:ea typeface="宋体" panose="02010600030101010101" pitchFamily="2" charset="-122"/>
            </a:endParaRPr>
          </a:p>
          <a:p>
            <a:pPr lvl="1" eaLnBrk="1" hangingPunct="1">
              <a:lnSpc>
                <a:spcPct val="125000"/>
              </a:lnSpc>
              <a:defRPr/>
            </a:pPr>
            <a:r>
              <a:rPr lang="zh-CN" altLang="en-US" sz="1800" b="1">
                <a:latin typeface="Times New Roman" panose="02020603050405020304" pitchFamily="18" charset="0"/>
                <a:ea typeface="宋体" panose="02010600030101010101" pitchFamily="2" charset="-122"/>
              </a:rPr>
              <a:t>中央银行</a:t>
            </a:r>
            <a:endParaRPr lang="en-US" altLang="zh-CN" sz="1800" b="1">
              <a:latin typeface="Times New Roman" panose="02020603050405020304" pitchFamily="18" charset="0"/>
              <a:ea typeface="宋体" panose="02010600030101010101" pitchFamily="2" charset="-122"/>
            </a:endParaRPr>
          </a:p>
          <a:p>
            <a:pPr lvl="1" eaLnBrk="1" hangingPunct="1">
              <a:lnSpc>
                <a:spcPct val="125000"/>
              </a:lnSpc>
              <a:defRPr/>
            </a:pPr>
            <a:r>
              <a:rPr lang="zh-CN" altLang="en-US" sz="1800" b="1">
                <a:latin typeface="Times New Roman" panose="02020603050405020304" pitchFamily="18" charset="0"/>
                <a:ea typeface="宋体" panose="02010600030101010101" pitchFamily="2" charset="-122"/>
              </a:rPr>
              <a:t>通过使融资更容易获得或者为不同类型的债务工具提供担保，来激励特定的经济活动。</a:t>
            </a:r>
            <a:endParaRPr lang="en-US" altLang="zh-CN" sz="1800" b="1">
              <a:latin typeface="Times New Roman" panose="02020603050405020304" pitchFamily="18" charset="0"/>
              <a:ea typeface="宋体" panose="02010600030101010101" pitchFamily="2" charset="-122"/>
            </a:endParaRPr>
          </a:p>
          <a:p>
            <a:pPr lvl="1" eaLnBrk="1" hangingPunct="1">
              <a:lnSpc>
                <a:spcPct val="125000"/>
              </a:lnSpc>
              <a:defRPr/>
            </a:pPr>
            <a:r>
              <a:rPr lang="zh-CN" altLang="en-US" sz="1800" b="1">
                <a:latin typeface="Times New Roman" panose="02020603050405020304" pitchFamily="18" charset="0"/>
                <a:ea typeface="宋体" panose="02010600030101010101" pitchFamily="2" charset="-122"/>
              </a:rPr>
              <a:t>对银行存款提供保险：通过避免金融系统的部分或全部崩溃，来促进经济稳定</a:t>
            </a:r>
            <a:r>
              <a:rPr lang="zh-CN" altLang="en-US" sz="1800" b="1" i="1">
                <a:latin typeface="Times New Roman" panose="02020603050405020304" pitchFamily="18" charset="0"/>
                <a:ea typeface="宋体" panose="02010600030101010101" pitchFamily="2" charset="-122"/>
              </a:rPr>
              <a:t>。</a:t>
            </a:r>
            <a:endParaRPr lang="en-US" altLang="zh-CN" sz="1800" b="1">
              <a:latin typeface="Times New Roman" panose="02020603050405020304" pitchFamily="18" charset="0"/>
              <a:ea typeface="宋体" panose="02010600030101010101" pitchFamily="2" charset="-122"/>
            </a:endParaRPr>
          </a:p>
          <a:p>
            <a:pPr lvl="1" eaLnBrk="1" hangingPunct="1">
              <a:lnSpc>
                <a:spcPct val="125000"/>
              </a:lnSpc>
              <a:defRPr/>
            </a:pPr>
            <a:r>
              <a:rPr lang="zh-CN" altLang="en-US" sz="1800" b="1">
                <a:effectLst>
                  <a:outerShdw blurRad="38100" dist="38100" dir="2700000" algn="tl">
                    <a:srgbClr val="C0C0C0"/>
                  </a:outerShdw>
                </a:effectLst>
                <a:latin typeface="Times New Roman" panose="02020603050405020304" pitchFamily="18" charset="0"/>
                <a:ea typeface="楷体_GB2312" pitchFamily="49" charset="-122"/>
              </a:rPr>
              <a:t>中国三大政策性银行：农发展、进出口、国开发</a:t>
            </a:r>
            <a:r>
              <a:rPr lang="zh-CN" altLang="en-US" sz="1800" b="1">
                <a:solidFill>
                  <a:srgbClr val="CC3300"/>
                </a:solidFill>
                <a:effectLst>
                  <a:outerShdw blurRad="38100" dist="38100" dir="2700000" algn="tl">
                    <a:srgbClr val="C0C0C0"/>
                  </a:outerShdw>
                </a:effectLst>
                <a:latin typeface="Times New Roman" panose="02020603050405020304" pitchFamily="18" charset="0"/>
                <a:ea typeface="楷体_GB2312" pitchFamily="49" charset="-122"/>
              </a:rPr>
              <a:t>（国开证券）</a:t>
            </a:r>
          </a:p>
        </p:txBody>
      </p:sp>
      <p:sp>
        <p:nvSpPr>
          <p:cNvPr id="116738" name="灯片编号占位符 5">
            <a:extLst>
              <a:ext uri="{FF2B5EF4-FFF2-40B4-BE49-F238E27FC236}">
                <a16:creationId xmlns:a16="http://schemas.microsoft.com/office/drawing/2014/main" id="{4F1B35D4-C17E-4C93-AAF7-E4A9C7CBFBE6}"/>
              </a:ext>
            </a:extLst>
          </p:cNvPr>
          <p:cNvSpPr>
            <a:spLocks noGrp="1"/>
          </p:cNvSpPr>
          <p:nvPr>
            <p:ph type="sldNum" sz="quarter" idx="12"/>
          </p:nvPr>
        </p:nvSpPr>
        <p:spPr bwMode="auto">
          <a:xfrm>
            <a:off x="6057903" y="5541169"/>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ZapfDingbats"/>
                <a:ea typeface="宋体" panose="02010600030101010101" pitchFamily="2" charset="-122"/>
              </a:defRPr>
            </a:lvl1pPr>
            <a:lvl2pPr marL="557213" indent="-214313">
              <a:defRPr sz="1800">
                <a:solidFill>
                  <a:schemeClr val="tx1"/>
                </a:solidFill>
                <a:latin typeface="ZapfDingbats"/>
                <a:ea typeface="宋体" panose="02010600030101010101" pitchFamily="2" charset="-122"/>
              </a:defRPr>
            </a:lvl2pPr>
            <a:lvl3pPr marL="857250" indent="-171450">
              <a:defRPr sz="1800">
                <a:solidFill>
                  <a:schemeClr val="tx1"/>
                </a:solidFill>
                <a:latin typeface="ZapfDingbats"/>
                <a:ea typeface="宋体" panose="02010600030101010101" pitchFamily="2" charset="-122"/>
              </a:defRPr>
            </a:lvl3pPr>
            <a:lvl4pPr marL="1200150" indent="-171450">
              <a:defRPr sz="1800">
                <a:solidFill>
                  <a:schemeClr val="tx1"/>
                </a:solidFill>
                <a:latin typeface="ZapfDingbats"/>
                <a:ea typeface="宋体" panose="02010600030101010101" pitchFamily="2" charset="-122"/>
              </a:defRPr>
            </a:lvl4pPr>
            <a:lvl5pPr marL="1543050" indent="-171450">
              <a:defRPr sz="1800">
                <a:solidFill>
                  <a:schemeClr val="tx1"/>
                </a:solidFill>
                <a:latin typeface="ZapfDingbats"/>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ZapfDingbats"/>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ZapfDingbats"/>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ZapfDingbats"/>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ZapfDingbats"/>
                <a:ea typeface="宋体" panose="02010600030101010101" pitchFamily="2" charset="-122"/>
              </a:defRPr>
            </a:lvl9pPr>
          </a:lstStyle>
          <a:p>
            <a:pPr eaLnBrk="0" fontAlgn="base" hangingPunct="0">
              <a:spcBef>
                <a:spcPct val="0"/>
              </a:spcBef>
              <a:spcAft>
                <a:spcPct val="0"/>
              </a:spcAft>
            </a:pPr>
            <a:fld id="{AE0B7632-81E9-4FCC-BDD6-AEA08E156F35}" type="slidenum">
              <a:rPr lang="zh-CN" altLang="en-US">
                <a:solidFill>
                  <a:srgbClr val="000000"/>
                </a:solidFill>
              </a:rPr>
              <a:pPr eaLnBrk="0" fontAlgn="base" hangingPunct="0">
                <a:spcBef>
                  <a:spcPct val="0"/>
                </a:spcBef>
                <a:spcAft>
                  <a:spcPct val="0"/>
                </a:spcAft>
              </a:pPr>
              <a:t>71</a:t>
            </a:fld>
            <a:endParaRPr lang="en-US" altLang="zh-CN">
              <a:solidFill>
                <a:srgbClr val="000000"/>
              </a:solidFill>
            </a:endParaRPr>
          </a:p>
        </p:txBody>
      </p:sp>
    </p:spTree>
    <p:extLst>
      <p:ext uri="{BB962C8B-B14F-4D97-AF65-F5344CB8AC3E}">
        <p14:creationId xmlns:p14="http://schemas.microsoft.com/office/powerpoint/2010/main" val="3119782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33766C1-4876-47E7-92B7-C317F30CA6FE}"/>
              </a:ext>
            </a:extLst>
          </p:cNvPr>
          <p:cNvSpPr>
            <a:spLocks noGrp="1" noChangeArrowheads="1"/>
          </p:cNvSpPr>
          <p:nvPr>
            <p:ph type="title"/>
          </p:nvPr>
        </p:nvSpPr>
        <p:spPr>
          <a:xfrm>
            <a:off x="1657350" y="1428752"/>
            <a:ext cx="5829300" cy="561975"/>
          </a:xfrm>
        </p:spPr>
        <p:txBody>
          <a:bodyPr vert="horz" wrap="square" lIns="68580" tIns="34290" rIns="68580" bIns="34290" numCol="1" anchor="t" anchorCtr="0" compatLnSpc="1">
            <a:prstTxWarp prst="textNoShape">
              <a:avLst/>
            </a:prstTxWarp>
          </a:bodyPr>
          <a:lstStyle/>
          <a:p>
            <a:pPr eaLnBrk="1" hangingPunct="1">
              <a:defRPr/>
            </a:pPr>
            <a:r>
              <a:rPr lang="zh-CN" altLang="en-US" sz="2400">
                <a:effectLst>
                  <a:outerShdw blurRad="38100" dist="38100" dir="2700000" algn="tl">
                    <a:srgbClr val="C0C0C0"/>
                  </a:outerShdw>
                </a:effectLst>
                <a:ea typeface="宋体" panose="02010600030101010101" pitchFamily="2" charset="-122"/>
              </a:rPr>
              <a:t>政府和准政府组织</a:t>
            </a:r>
            <a:endParaRPr lang="en-US" altLang="zh-CN" sz="2400">
              <a:effectLst>
                <a:outerShdw blurRad="38100" dist="38100" dir="2700000" algn="tl">
                  <a:srgbClr val="C0C0C0"/>
                </a:outerShdw>
              </a:effectLst>
              <a:ea typeface="宋体" panose="02010600030101010101" pitchFamily="2" charset="-122"/>
            </a:endParaRPr>
          </a:p>
        </p:txBody>
      </p:sp>
      <p:sp>
        <p:nvSpPr>
          <p:cNvPr id="492547" name="Rectangle 3">
            <a:extLst>
              <a:ext uri="{FF2B5EF4-FFF2-40B4-BE49-F238E27FC236}">
                <a16:creationId xmlns:a16="http://schemas.microsoft.com/office/drawing/2014/main" id="{71F17F49-520E-443C-8195-8DEC6707DB71}"/>
              </a:ext>
            </a:extLst>
          </p:cNvPr>
          <p:cNvSpPr>
            <a:spLocks noGrp="1" noRot="1" noChangeArrowheads="1"/>
          </p:cNvSpPr>
          <p:nvPr>
            <p:ph idx="1"/>
          </p:nvPr>
        </p:nvSpPr>
        <p:spPr>
          <a:xfrm>
            <a:off x="1658544" y="2132411"/>
            <a:ext cx="5831681" cy="2807494"/>
          </a:xfrm>
        </p:spPr>
        <p:txBody>
          <a:bodyPr/>
          <a:lstStyle/>
          <a:p>
            <a:pPr eaLnBrk="1" hangingPunct="1">
              <a:lnSpc>
                <a:spcPct val="125000"/>
              </a:lnSpc>
            </a:pPr>
            <a:r>
              <a:rPr lang="zh-CN" altLang="en-US" sz="2100" b="1">
                <a:latin typeface="Times New Roman" panose="02020603050405020304" pitchFamily="18" charset="0"/>
                <a:ea typeface="宋体" panose="02010600030101010101" pitchFamily="2" charset="-122"/>
              </a:rPr>
              <a:t>区域性组织和全球性组织</a:t>
            </a:r>
            <a:endParaRPr lang="en-US" altLang="zh-CN" sz="2100" b="1">
              <a:latin typeface="Times New Roman" panose="02020603050405020304" pitchFamily="18" charset="0"/>
              <a:ea typeface="宋体" panose="02010600030101010101" pitchFamily="2" charset="-122"/>
            </a:endParaRPr>
          </a:p>
          <a:p>
            <a:pPr lvl="1" eaLnBrk="1" hangingPunct="1">
              <a:lnSpc>
                <a:spcPct val="125000"/>
              </a:lnSpc>
              <a:buClr>
                <a:srgbClr val="FF33CC"/>
              </a:buClr>
            </a:pPr>
            <a:r>
              <a:rPr lang="zh-CN" altLang="en-US" sz="1800" b="1">
                <a:latin typeface="Times New Roman" panose="02020603050405020304" pitchFamily="18" charset="0"/>
                <a:ea typeface="宋体" panose="02010600030101010101" pitchFamily="2" charset="-122"/>
              </a:rPr>
              <a:t>位于瑞士巴塞尔的</a:t>
            </a:r>
            <a:r>
              <a:rPr lang="zh-CN" altLang="en-US" sz="1800" b="1">
                <a:solidFill>
                  <a:srgbClr val="FF33CC"/>
                </a:solidFill>
                <a:latin typeface="Times New Roman" panose="02020603050405020304" pitchFamily="18" charset="0"/>
                <a:ea typeface="宋体" panose="02010600030101010101" pitchFamily="2" charset="-122"/>
              </a:rPr>
              <a:t>国际清算银行（</a:t>
            </a:r>
            <a:r>
              <a:rPr lang="en-US" altLang="zh-CN" sz="1800" b="1">
                <a:solidFill>
                  <a:srgbClr val="FF33CC"/>
                </a:solidFill>
                <a:latin typeface="Times New Roman" panose="02020603050405020304" pitchFamily="18" charset="0"/>
                <a:ea typeface="宋体" panose="02010600030101010101" pitchFamily="2" charset="-122"/>
              </a:rPr>
              <a:t>BIS</a:t>
            </a:r>
            <a:r>
              <a:rPr lang="zh-CN" altLang="en-US" sz="1800" b="1">
                <a:solidFill>
                  <a:srgbClr val="FF33CC"/>
                </a:solidFill>
                <a:latin typeface="Times New Roman" panose="02020603050405020304" pitchFamily="18" charset="0"/>
                <a:ea typeface="宋体" panose="02010600030101010101" pitchFamily="2" charset="-122"/>
              </a:rPr>
              <a:t>）：</a:t>
            </a:r>
            <a:r>
              <a:rPr lang="zh-CN" altLang="en-US" sz="1800" b="1">
                <a:latin typeface="Times New Roman" panose="02020603050405020304" pitchFamily="18" charset="0"/>
                <a:ea typeface="宋体" panose="02010600030101010101" pitchFamily="2" charset="-122"/>
              </a:rPr>
              <a:t>促进银行监管的统一</a:t>
            </a:r>
            <a:r>
              <a:rPr lang="en-US" altLang="zh-CN" sz="1800" b="1" i="1">
                <a:latin typeface="Times New Roman" panose="02020603050405020304" pitchFamily="18" charset="0"/>
                <a:ea typeface="宋体" panose="02010600030101010101" pitchFamily="2" charset="-122"/>
              </a:rPr>
              <a:t>	</a:t>
            </a:r>
          </a:p>
          <a:p>
            <a:pPr lvl="1" eaLnBrk="1" hangingPunct="1">
              <a:lnSpc>
                <a:spcPct val="125000"/>
              </a:lnSpc>
              <a:buClr>
                <a:srgbClr val="FF33CC"/>
              </a:buClr>
            </a:pPr>
            <a:r>
              <a:rPr lang="zh-CN" altLang="en-US" sz="1800" b="1">
                <a:solidFill>
                  <a:srgbClr val="FF33CC"/>
                </a:solidFill>
                <a:latin typeface="Times New Roman" panose="02020603050405020304" pitchFamily="18" charset="0"/>
                <a:ea typeface="宋体" panose="02010600030101010101" pitchFamily="2" charset="-122"/>
              </a:rPr>
              <a:t>国际货币基金组织 </a:t>
            </a:r>
            <a:r>
              <a:rPr lang="en-US" altLang="zh-CN" sz="1800" b="1">
                <a:solidFill>
                  <a:srgbClr val="FF33CC"/>
                </a:solidFill>
                <a:latin typeface="Times New Roman" panose="02020603050405020304" pitchFamily="18" charset="0"/>
                <a:ea typeface="宋体" panose="02010600030101010101" pitchFamily="2" charset="-122"/>
              </a:rPr>
              <a:t>(IMF)</a:t>
            </a:r>
            <a:r>
              <a:rPr lang="en-US" altLang="zh-CN" sz="1800" b="1">
                <a:latin typeface="Times New Roman" panose="02020603050405020304" pitchFamily="18" charset="0"/>
                <a:ea typeface="宋体" panose="02010600030101010101" pitchFamily="2" charset="-122"/>
              </a:rPr>
              <a:t> </a:t>
            </a:r>
          </a:p>
          <a:p>
            <a:pPr lvl="1" eaLnBrk="1" hangingPunct="1">
              <a:lnSpc>
                <a:spcPct val="125000"/>
              </a:lnSpc>
              <a:buClr>
                <a:srgbClr val="FF33CC"/>
              </a:buClr>
            </a:pPr>
            <a:r>
              <a:rPr lang="zh-CN" altLang="en-US" sz="1800" b="1">
                <a:solidFill>
                  <a:srgbClr val="FF33CC"/>
                </a:solidFill>
                <a:latin typeface="Times New Roman" panose="02020603050405020304" pitchFamily="18" charset="0"/>
                <a:ea typeface="宋体" panose="02010600030101010101" pitchFamily="2" charset="-122"/>
              </a:rPr>
              <a:t>世界银行（</a:t>
            </a:r>
            <a:r>
              <a:rPr lang="en-US" altLang="zh-CN" sz="1800" b="1">
                <a:solidFill>
                  <a:srgbClr val="FF33CC"/>
                </a:solidFill>
                <a:latin typeface="Times New Roman" panose="02020603050405020304" pitchFamily="18" charset="0"/>
                <a:ea typeface="宋体" panose="02010600030101010101" pitchFamily="2" charset="-122"/>
              </a:rPr>
              <a:t>World Bank</a:t>
            </a:r>
            <a:r>
              <a:rPr lang="zh-CN" altLang="en-US" sz="1800" b="1">
                <a:solidFill>
                  <a:srgbClr val="FF33CC"/>
                </a:solidFill>
                <a:latin typeface="Times New Roman" panose="02020603050405020304" pitchFamily="18" charset="0"/>
                <a:ea typeface="宋体" panose="02010600030101010101" pitchFamily="2" charset="-122"/>
              </a:rPr>
              <a:t>）</a:t>
            </a:r>
            <a:r>
              <a:rPr lang="zh-CN" altLang="en-US" sz="1800" b="1">
                <a:latin typeface="Times New Roman" panose="02020603050405020304" pitchFamily="18" charset="0"/>
                <a:ea typeface="宋体" panose="02010600030101010101" pitchFamily="2" charset="-122"/>
              </a:rPr>
              <a:t> ：通过在发达国家出售债券为发展中国家的投资项目提供融资</a:t>
            </a:r>
            <a:endParaRPr lang="en-US" altLang="zh-CN" sz="1800" b="1">
              <a:latin typeface="Times New Roman" panose="02020603050405020304" pitchFamily="18" charset="0"/>
              <a:ea typeface="宋体" panose="02010600030101010101" pitchFamily="2" charset="-122"/>
            </a:endParaRPr>
          </a:p>
        </p:txBody>
      </p:sp>
      <p:sp>
        <p:nvSpPr>
          <p:cNvPr id="117762" name="灯片编号占位符 5">
            <a:extLst>
              <a:ext uri="{FF2B5EF4-FFF2-40B4-BE49-F238E27FC236}">
                <a16:creationId xmlns:a16="http://schemas.microsoft.com/office/drawing/2014/main" id="{C8430A89-8D02-458E-8EF4-674C9785A749}"/>
              </a:ext>
            </a:extLst>
          </p:cNvPr>
          <p:cNvSpPr>
            <a:spLocks noGrp="1"/>
          </p:cNvSpPr>
          <p:nvPr>
            <p:ph type="sldNum" sz="quarter" idx="12"/>
          </p:nvPr>
        </p:nvSpPr>
        <p:spPr bwMode="auto">
          <a:xfrm>
            <a:off x="6057903" y="5541169"/>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ZapfDingbats"/>
                <a:ea typeface="宋体" panose="02010600030101010101" pitchFamily="2" charset="-122"/>
              </a:defRPr>
            </a:lvl1pPr>
            <a:lvl2pPr marL="557213" indent="-214313">
              <a:defRPr sz="1800">
                <a:solidFill>
                  <a:schemeClr val="tx1"/>
                </a:solidFill>
                <a:latin typeface="ZapfDingbats"/>
                <a:ea typeface="宋体" panose="02010600030101010101" pitchFamily="2" charset="-122"/>
              </a:defRPr>
            </a:lvl2pPr>
            <a:lvl3pPr marL="857250" indent="-171450">
              <a:defRPr sz="1800">
                <a:solidFill>
                  <a:schemeClr val="tx1"/>
                </a:solidFill>
                <a:latin typeface="ZapfDingbats"/>
                <a:ea typeface="宋体" panose="02010600030101010101" pitchFamily="2" charset="-122"/>
              </a:defRPr>
            </a:lvl3pPr>
            <a:lvl4pPr marL="1200150" indent="-171450">
              <a:defRPr sz="1800">
                <a:solidFill>
                  <a:schemeClr val="tx1"/>
                </a:solidFill>
                <a:latin typeface="ZapfDingbats"/>
                <a:ea typeface="宋体" panose="02010600030101010101" pitchFamily="2" charset="-122"/>
              </a:defRPr>
            </a:lvl4pPr>
            <a:lvl5pPr marL="1543050" indent="-171450">
              <a:defRPr sz="1800">
                <a:solidFill>
                  <a:schemeClr val="tx1"/>
                </a:solidFill>
                <a:latin typeface="ZapfDingbats"/>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ZapfDingbats"/>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ZapfDingbats"/>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ZapfDingbats"/>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ZapfDingbats"/>
                <a:ea typeface="宋体" panose="02010600030101010101" pitchFamily="2" charset="-122"/>
              </a:defRPr>
            </a:lvl9pPr>
          </a:lstStyle>
          <a:p>
            <a:pPr eaLnBrk="0" fontAlgn="base" hangingPunct="0">
              <a:spcBef>
                <a:spcPct val="0"/>
              </a:spcBef>
              <a:spcAft>
                <a:spcPct val="0"/>
              </a:spcAft>
            </a:pPr>
            <a:fld id="{6846CB39-C9A2-4537-A4DD-34E5172DCD65}" type="slidenum">
              <a:rPr lang="zh-CN" altLang="en-US">
                <a:solidFill>
                  <a:srgbClr val="000000"/>
                </a:solidFill>
              </a:rPr>
              <a:pPr eaLnBrk="0" fontAlgn="base" hangingPunct="0">
                <a:spcBef>
                  <a:spcPct val="0"/>
                </a:spcBef>
                <a:spcAft>
                  <a:spcPct val="0"/>
                </a:spcAft>
              </a:pPr>
              <a:t>72</a:t>
            </a:fld>
            <a:endParaRPr lang="en-US" altLang="zh-CN">
              <a:solidFill>
                <a:srgbClr val="000000"/>
              </a:solidFill>
            </a:endParaRPr>
          </a:p>
        </p:txBody>
      </p:sp>
    </p:spTree>
    <p:extLst>
      <p:ext uri="{BB962C8B-B14F-4D97-AF65-F5344CB8AC3E}">
        <p14:creationId xmlns:p14="http://schemas.microsoft.com/office/powerpoint/2010/main" val="3202179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2547">
                                            <p:txEl>
                                              <p:pRg st="1" end="1"/>
                                            </p:txEl>
                                          </p:spTgt>
                                        </p:tgtEl>
                                        <p:attrNameLst>
                                          <p:attrName>style.visibility</p:attrName>
                                        </p:attrNameLst>
                                      </p:cBhvr>
                                      <p:to>
                                        <p:strVal val="visible"/>
                                      </p:to>
                                    </p:set>
                                    <p:animEffect transition="in" filter="blinds(horizontal)">
                                      <p:cBhvr>
                                        <p:cTn id="7" dur="500"/>
                                        <p:tgtEl>
                                          <p:spTgt spid="4925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2547">
                                            <p:txEl>
                                              <p:pRg st="2" end="2"/>
                                            </p:txEl>
                                          </p:spTgt>
                                        </p:tgtEl>
                                        <p:attrNameLst>
                                          <p:attrName>style.visibility</p:attrName>
                                        </p:attrNameLst>
                                      </p:cBhvr>
                                      <p:to>
                                        <p:strVal val="visible"/>
                                      </p:to>
                                    </p:set>
                                    <p:animEffect transition="in" filter="blinds(horizontal)">
                                      <p:cBhvr>
                                        <p:cTn id="12" dur="500"/>
                                        <p:tgtEl>
                                          <p:spTgt spid="4925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92547">
                                            <p:txEl>
                                              <p:pRg st="3" end="3"/>
                                            </p:txEl>
                                          </p:spTgt>
                                        </p:tgtEl>
                                        <p:attrNameLst>
                                          <p:attrName>style.visibility</p:attrName>
                                        </p:attrNameLst>
                                      </p:cBhvr>
                                      <p:to>
                                        <p:strVal val="visible"/>
                                      </p:to>
                                    </p:set>
                                    <p:animEffect transition="in" filter="blinds(horizontal)">
                                      <p:cBhvr>
                                        <p:cTn id="17" dur="500"/>
                                        <p:tgtEl>
                                          <p:spTgt spid="4925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a:extLst>
              <a:ext uri="{FF2B5EF4-FFF2-40B4-BE49-F238E27FC236}">
                <a16:creationId xmlns:a16="http://schemas.microsoft.com/office/drawing/2014/main" id="{5D1467CD-5967-466F-996C-C4847594B651}"/>
              </a:ext>
            </a:extLst>
          </p:cNvPr>
          <p:cNvSpPr>
            <a:spLocks noGrp="1" noChangeArrowheads="1"/>
          </p:cNvSpPr>
          <p:nvPr>
            <p:ph type="title"/>
          </p:nvPr>
        </p:nvSpPr>
        <p:spPr>
          <a:xfrm>
            <a:off x="1410891" y="959643"/>
            <a:ext cx="6050756" cy="360759"/>
          </a:xfrm>
        </p:spPr>
        <p:txBody>
          <a:bodyPr vert="horz" wrap="square" lIns="68580" tIns="34290" rIns="68580" bIns="34290" numCol="1" anchor="t" anchorCtr="0" compatLnSpc="1">
            <a:prstTxWarp prst="textNoShape">
              <a:avLst/>
            </a:prstTxWarp>
            <a:normAutofit fontScale="90000"/>
          </a:bodyPr>
          <a:lstStyle/>
          <a:p>
            <a:pPr eaLnBrk="1" hangingPunct="1">
              <a:defRPr/>
            </a:pPr>
            <a:r>
              <a:rPr lang="zh-CN" altLang="en-US" sz="2400" dirty="0">
                <a:effectLst>
                  <a:outerShdw blurRad="38100" dist="38100" dir="2700000" algn="tl">
                    <a:srgbClr val="C0C0C0"/>
                  </a:outerShdw>
                </a:effectLst>
                <a:ea typeface="宋体" panose="02010600030101010101" pitchFamily="2" charset="-122"/>
              </a:rPr>
              <a:t>金融基础设施与金融监管</a:t>
            </a:r>
            <a:endParaRPr lang="en-US" altLang="zh-CN" sz="2400" dirty="0">
              <a:effectLst>
                <a:outerShdw blurRad="38100" dist="38100" dir="2700000" algn="tl">
                  <a:srgbClr val="C0C0C0"/>
                </a:outerShdw>
              </a:effectLst>
              <a:ea typeface="宋体" panose="02010600030101010101" pitchFamily="2" charset="-122"/>
            </a:endParaRPr>
          </a:p>
        </p:txBody>
      </p:sp>
      <p:sp>
        <p:nvSpPr>
          <p:cNvPr id="493571" name="Rectangle 3">
            <a:extLst>
              <a:ext uri="{FF2B5EF4-FFF2-40B4-BE49-F238E27FC236}">
                <a16:creationId xmlns:a16="http://schemas.microsoft.com/office/drawing/2014/main" id="{FB6D92F3-45EC-4D1C-8959-D9444C69B848}"/>
              </a:ext>
            </a:extLst>
          </p:cNvPr>
          <p:cNvSpPr>
            <a:spLocks noGrp="1" noRot="1" noChangeArrowheads="1"/>
          </p:cNvSpPr>
          <p:nvPr>
            <p:ph idx="1"/>
          </p:nvPr>
        </p:nvSpPr>
        <p:spPr>
          <a:xfrm>
            <a:off x="1410891" y="1928814"/>
            <a:ext cx="6343650" cy="3821906"/>
          </a:xfrm>
        </p:spPr>
        <p:txBody>
          <a:bodyPr/>
          <a:lstStyle/>
          <a:p>
            <a:pPr eaLnBrk="1" hangingPunct="1"/>
            <a:r>
              <a:rPr lang="zh-CN" altLang="en-US" sz="2100" b="1" dirty="0">
                <a:latin typeface="Times New Roman" panose="02020603050405020304" pitchFamily="18" charset="0"/>
                <a:ea typeface="宋体" panose="02010600030101010101" pitchFamily="2" charset="-122"/>
              </a:rPr>
              <a:t>金融基础设施包括</a:t>
            </a:r>
            <a:r>
              <a:rPr lang="en-US" altLang="zh-CN" sz="2100" dirty="0">
                <a:latin typeface="Times New Roman" panose="02020603050405020304" pitchFamily="18" charset="0"/>
                <a:ea typeface="宋体" panose="02010600030101010101" pitchFamily="2" charset="-122"/>
              </a:rPr>
              <a:t> </a:t>
            </a:r>
          </a:p>
          <a:p>
            <a:pPr lvl="1" eaLnBrk="1" hangingPunct="1"/>
            <a:r>
              <a:rPr lang="zh-CN" altLang="en-US" sz="1800" b="1" dirty="0">
                <a:latin typeface="Times New Roman" panose="02020603050405020304" pitchFamily="18" charset="0"/>
                <a:ea typeface="宋体" panose="02010600030101010101" pitchFamily="2" charset="-122"/>
              </a:rPr>
              <a:t>法律和会计程序</a:t>
            </a:r>
          </a:p>
          <a:p>
            <a:pPr lvl="1" eaLnBrk="1" hangingPunct="1"/>
            <a:r>
              <a:rPr lang="zh-CN" altLang="en-US" sz="1800" b="1" dirty="0">
                <a:latin typeface="Times New Roman" panose="02020603050405020304" pitchFamily="18" charset="0"/>
                <a:ea typeface="宋体" panose="02010600030101010101" pitchFamily="2" charset="-122"/>
              </a:rPr>
              <a:t>交易和结算设施</a:t>
            </a:r>
            <a:endParaRPr lang="en-US" altLang="zh-CN" sz="1800" b="1" dirty="0">
              <a:latin typeface="Times New Roman" panose="02020603050405020304" pitchFamily="18" charset="0"/>
              <a:ea typeface="宋体" panose="02010600030101010101" pitchFamily="2" charset="-122"/>
            </a:endParaRPr>
          </a:p>
          <a:p>
            <a:pPr lvl="1" eaLnBrk="1" hangingPunct="1"/>
            <a:r>
              <a:rPr lang="zh-CN" altLang="en-US" sz="1800" b="1" dirty="0">
                <a:latin typeface="Times New Roman" panose="02020603050405020304" pitchFamily="18" charset="0"/>
                <a:ea typeface="宋体" panose="02010600030101010101" pitchFamily="2" charset="-122"/>
              </a:rPr>
              <a:t>监管金融体系参与者之间关系的监管结构</a:t>
            </a:r>
            <a:endParaRPr lang="en-US" altLang="zh-CN" sz="1800" b="1" i="1" dirty="0">
              <a:latin typeface="Times New Roman" panose="02020603050405020304" pitchFamily="18" charset="0"/>
              <a:ea typeface="宋体" panose="02010600030101010101" pitchFamily="2" charset="-122"/>
            </a:endParaRPr>
          </a:p>
          <a:p>
            <a:pPr eaLnBrk="1" hangingPunct="1"/>
            <a:r>
              <a:rPr lang="zh-CN" altLang="en-US" sz="2100" b="1" dirty="0">
                <a:latin typeface="Times New Roman" panose="02020603050405020304" pitchFamily="18" charset="0"/>
                <a:ea typeface="宋体" panose="02010600030101010101" pitchFamily="2" charset="-122"/>
              </a:rPr>
              <a:t>交易规则</a:t>
            </a:r>
            <a:endParaRPr lang="en-US" altLang="zh-CN" sz="2100" b="1" dirty="0">
              <a:latin typeface="Times New Roman" panose="02020603050405020304" pitchFamily="18" charset="0"/>
              <a:ea typeface="宋体" panose="02010600030101010101" pitchFamily="2" charset="-122"/>
            </a:endParaRPr>
          </a:p>
          <a:p>
            <a:pPr lvl="1" eaLnBrk="1" hangingPunct="1"/>
            <a:r>
              <a:rPr lang="zh-CN" altLang="en-US" sz="1800" b="1" dirty="0">
                <a:latin typeface="Times New Roman" panose="02020603050405020304" pitchFamily="18" charset="0"/>
                <a:ea typeface="宋体" panose="02010600030101010101" pitchFamily="2" charset="-122"/>
              </a:rPr>
              <a:t>承担对交易程序进行标准化的功能，使交易成本降到最低水平</a:t>
            </a:r>
            <a:endParaRPr lang="en-US" altLang="zh-CN" sz="1800" b="1" dirty="0">
              <a:latin typeface="Times New Roman" panose="02020603050405020304" pitchFamily="18" charset="0"/>
              <a:ea typeface="宋体" panose="02010600030101010101" pitchFamily="2" charset="-122"/>
            </a:endParaRPr>
          </a:p>
          <a:p>
            <a:pPr eaLnBrk="1" hangingPunct="1"/>
            <a:r>
              <a:rPr lang="zh-CN" altLang="en-US" sz="2100" b="1" dirty="0">
                <a:latin typeface="Times New Roman" panose="02020603050405020304" pitchFamily="18" charset="0"/>
                <a:ea typeface="宋体" panose="02010600030101010101" pitchFamily="2" charset="-122"/>
              </a:rPr>
              <a:t>会计体系</a:t>
            </a:r>
            <a:r>
              <a:rPr lang="en-US" altLang="zh-CN" sz="2100" dirty="0">
                <a:latin typeface="Times New Roman" panose="02020603050405020304" pitchFamily="18" charset="0"/>
                <a:ea typeface="宋体" panose="02010600030101010101" pitchFamily="2" charset="-122"/>
              </a:rPr>
              <a:t> </a:t>
            </a:r>
          </a:p>
          <a:p>
            <a:pPr lvl="1" eaLnBrk="1" hangingPunct="1"/>
            <a:r>
              <a:rPr lang="zh-CN" altLang="en-US" sz="1800" b="1" dirty="0">
                <a:latin typeface="Times New Roman" panose="02020603050405020304" pitchFamily="18" charset="0"/>
                <a:ea typeface="宋体" panose="02010600030101010101" pitchFamily="2" charset="-122"/>
              </a:rPr>
              <a:t>以标准化格式提供金融信息</a:t>
            </a:r>
            <a:endParaRPr lang="en-US" altLang="zh-CN" sz="1800" b="1" dirty="0">
              <a:latin typeface="Times New Roman" panose="02020603050405020304" pitchFamily="18" charset="0"/>
              <a:ea typeface="宋体" panose="02010600030101010101" pitchFamily="2" charset="-122"/>
            </a:endParaRPr>
          </a:p>
          <a:p>
            <a:pPr lvl="1" eaLnBrk="1" hangingPunct="1"/>
            <a:r>
              <a:rPr lang="zh-CN" altLang="en-US" sz="1800" b="1" dirty="0">
                <a:latin typeface="Times New Roman" panose="02020603050405020304" pitchFamily="18" charset="0"/>
                <a:ea typeface="宋体" panose="02010600030101010101" pitchFamily="2" charset="-122"/>
              </a:rPr>
              <a:t>可追溯到古巴比伦时期（约公元前</a:t>
            </a:r>
            <a:r>
              <a:rPr lang="en-US" altLang="zh-CN" sz="1800" b="1" dirty="0">
                <a:latin typeface="Times New Roman" panose="02020603050405020304" pitchFamily="18" charset="0"/>
                <a:ea typeface="宋体" panose="02010600030101010101" pitchFamily="2" charset="-122"/>
              </a:rPr>
              <a:t>2000</a:t>
            </a:r>
            <a:r>
              <a:rPr lang="zh-CN" altLang="en-US" sz="1800" b="1" dirty="0">
                <a:latin typeface="Times New Roman" panose="02020603050405020304" pitchFamily="18" charset="0"/>
                <a:ea typeface="宋体" panose="02010600030101010101" pitchFamily="2" charset="-122"/>
              </a:rPr>
              <a:t>年），文艺复兴时期意大利的复式记账法</a:t>
            </a:r>
            <a:endParaRPr lang="en-US" altLang="zh-CN" sz="1800" b="1" dirty="0">
              <a:latin typeface="Times New Roman" panose="02020603050405020304" pitchFamily="18" charset="0"/>
              <a:ea typeface="宋体" panose="02010600030101010101" pitchFamily="2" charset="-122"/>
            </a:endParaRPr>
          </a:p>
        </p:txBody>
      </p:sp>
      <p:sp>
        <p:nvSpPr>
          <p:cNvPr id="122882" name="灯片编号占位符 5">
            <a:extLst>
              <a:ext uri="{FF2B5EF4-FFF2-40B4-BE49-F238E27FC236}">
                <a16:creationId xmlns:a16="http://schemas.microsoft.com/office/drawing/2014/main" id="{57ADF5C8-EB06-4F00-BB50-26F1EF2D50B8}"/>
              </a:ext>
            </a:extLst>
          </p:cNvPr>
          <p:cNvSpPr>
            <a:spLocks noGrp="1"/>
          </p:cNvSpPr>
          <p:nvPr>
            <p:ph type="sldNum" sz="quarter" idx="12"/>
          </p:nvPr>
        </p:nvSpPr>
        <p:spPr bwMode="auto">
          <a:xfrm>
            <a:off x="6057903" y="5541169"/>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ZapfDingbats"/>
                <a:ea typeface="宋体" panose="02010600030101010101" pitchFamily="2" charset="-122"/>
              </a:defRPr>
            </a:lvl1pPr>
            <a:lvl2pPr marL="557213" indent="-214313">
              <a:defRPr sz="1800">
                <a:solidFill>
                  <a:schemeClr val="tx1"/>
                </a:solidFill>
                <a:latin typeface="ZapfDingbats"/>
                <a:ea typeface="宋体" panose="02010600030101010101" pitchFamily="2" charset="-122"/>
              </a:defRPr>
            </a:lvl2pPr>
            <a:lvl3pPr marL="857250" indent="-171450">
              <a:defRPr sz="1800">
                <a:solidFill>
                  <a:schemeClr val="tx1"/>
                </a:solidFill>
                <a:latin typeface="ZapfDingbats"/>
                <a:ea typeface="宋体" panose="02010600030101010101" pitchFamily="2" charset="-122"/>
              </a:defRPr>
            </a:lvl3pPr>
            <a:lvl4pPr marL="1200150" indent="-171450">
              <a:defRPr sz="1800">
                <a:solidFill>
                  <a:schemeClr val="tx1"/>
                </a:solidFill>
                <a:latin typeface="ZapfDingbats"/>
                <a:ea typeface="宋体" panose="02010600030101010101" pitchFamily="2" charset="-122"/>
              </a:defRPr>
            </a:lvl4pPr>
            <a:lvl5pPr marL="1543050" indent="-171450">
              <a:defRPr sz="1800">
                <a:solidFill>
                  <a:schemeClr val="tx1"/>
                </a:solidFill>
                <a:latin typeface="ZapfDingbats"/>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ZapfDingbats"/>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ZapfDingbats"/>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ZapfDingbats"/>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ZapfDingbats"/>
                <a:ea typeface="宋体" panose="02010600030101010101" pitchFamily="2" charset="-122"/>
              </a:defRPr>
            </a:lvl9pPr>
          </a:lstStyle>
          <a:p>
            <a:pPr eaLnBrk="0" fontAlgn="base" hangingPunct="0">
              <a:spcBef>
                <a:spcPct val="0"/>
              </a:spcBef>
              <a:spcAft>
                <a:spcPct val="0"/>
              </a:spcAft>
            </a:pPr>
            <a:fld id="{F7C4D6C2-C30A-4115-8B34-88157032C918}" type="slidenum">
              <a:rPr lang="zh-CN" altLang="en-US">
                <a:solidFill>
                  <a:srgbClr val="000000"/>
                </a:solidFill>
              </a:rPr>
              <a:pPr eaLnBrk="0" fontAlgn="base" hangingPunct="0">
                <a:spcBef>
                  <a:spcPct val="0"/>
                </a:spcBef>
                <a:spcAft>
                  <a:spcPct val="0"/>
                </a:spcAft>
              </a:pPr>
              <a:t>73</a:t>
            </a:fld>
            <a:endParaRPr lang="en-US" altLang="zh-CN">
              <a:solidFill>
                <a:srgbClr val="000000"/>
              </a:solidFill>
            </a:endParaRPr>
          </a:p>
        </p:txBody>
      </p:sp>
    </p:spTree>
    <p:extLst>
      <p:ext uri="{BB962C8B-B14F-4D97-AF65-F5344CB8AC3E}">
        <p14:creationId xmlns:p14="http://schemas.microsoft.com/office/powerpoint/2010/main" val="4224959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3571">
                                            <p:txEl>
                                              <p:pRg st="0" end="0"/>
                                            </p:txEl>
                                          </p:spTgt>
                                        </p:tgtEl>
                                        <p:attrNameLst>
                                          <p:attrName>style.visibility</p:attrName>
                                        </p:attrNameLst>
                                      </p:cBhvr>
                                      <p:to>
                                        <p:strVal val="visible"/>
                                      </p:to>
                                    </p:set>
                                    <p:animEffect transition="in" filter="blinds(horizontal)">
                                      <p:cBhvr>
                                        <p:cTn id="7" dur="500"/>
                                        <p:tgtEl>
                                          <p:spTgt spid="49357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93571">
                                            <p:txEl>
                                              <p:pRg st="1" end="1"/>
                                            </p:txEl>
                                          </p:spTgt>
                                        </p:tgtEl>
                                        <p:attrNameLst>
                                          <p:attrName>style.visibility</p:attrName>
                                        </p:attrNameLst>
                                      </p:cBhvr>
                                      <p:to>
                                        <p:strVal val="visible"/>
                                      </p:to>
                                    </p:set>
                                    <p:animEffect transition="in" filter="blinds(horizontal)">
                                      <p:cBhvr>
                                        <p:cTn id="10" dur="500"/>
                                        <p:tgtEl>
                                          <p:spTgt spid="49357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93571">
                                            <p:txEl>
                                              <p:pRg st="2" end="2"/>
                                            </p:txEl>
                                          </p:spTgt>
                                        </p:tgtEl>
                                        <p:attrNameLst>
                                          <p:attrName>style.visibility</p:attrName>
                                        </p:attrNameLst>
                                      </p:cBhvr>
                                      <p:to>
                                        <p:strVal val="visible"/>
                                      </p:to>
                                    </p:set>
                                    <p:animEffect transition="in" filter="blinds(horizontal)">
                                      <p:cBhvr>
                                        <p:cTn id="13" dur="500"/>
                                        <p:tgtEl>
                                          <p:spTgt spid="493571">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93571">
                                            <p:txEl>
                                              <p:pRg st="3" end="3"/>
                                            </p:txEl>
                                          </p:spTgt>
                                        </p:tgtEl>
                                        <p:attrNameLst>
                                          <p:attrName>style.visibility</p:attrName>
                                        </p:attrNameLst>
                                      </p:cBhvr>
                                      <p:to>
                                        <p:strVal val="visible"/>
                                      </p:to>
                                    </p:set>
                                    <p:animEffect transition="in" filter="blinds(horizontal)">
                                      <p:cBhvr>
                                        <p:cTn id="16" dur="500"/>
                                        <p:tgtEl>
                                          <p:spTgt spid="49357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93571">
                                            <p:txEl>
                                              <p:pRg st="4" end="4"/>
                                            </p:txEl>
                                          </p:spTgt>
                                        </p:tgtEl>
                                        <p:attrNameLst>
                                          <p:attrName>style.visibility</p:attrName>
                                        </p:attrNameLst>
                                      </p:cBhvr>
                                      <p:to>
                                        <p:strVal val="visible"/>
                                      </p:to>
                                    </p:set>
                                    <p:animEffect transition="in" filter="blinds(horizontal)">
                                      <p:cBhvr>
                                        <p:cTn id="21" dur="500"/>
                                        <p:tgtEl>
                                          <p:spTgt spid="493571">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93571">
                                            <p:txEl>
                                              <p:pRg st="5" end="5"/>
                                            </p:txEl>
                                          </p:spTgt>
                                        </p:tgtEl>
                                        <p:attrNameLst>
                                          <p:attrName>style.visibility</p:attrName>
                                        </p:attrNameLst>
                                      </p:cBhvr>
                                      <p:to>
                                        <p:strVal val="visible"/>
                                      </p:to>
                                    </p:set>
                                    <p:animEffect transition="in" filter="blinds(horizontal)">
                                      <p:cBhvr>
                                        <p:cTn id="24" dur="500"/>
                                        <p:tgtEl>
                                          <p:spTgt spid="49357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93571">
                                            <p:txEl>
                                              <p:pRg st="6" end="6"/>
                                            </p:txEl>
                                          </p:spTgt>
                                        </p:tgtEl>
                                        <p:attrNameLst>
                                          <p:attrName>style.visibility</p:attrName>
                                        </p:attrNameLst>
                                      </p:cBhvr>
                                      <p:to>
                                        <p:strVal val="visible"/>
                                      </p:to>
                                    </p:set>
                                    <p:animEffect transition="in" filter="blinds(horizontal)">
                                      <p:cBhvr>
                                        <p:cTn id="29" dur="500"/>
                                        <p:tgtEl>
                                          <p:spTgt spid="493571">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493571">
                                            <p:txEl>
                                              <p:pRg st="7" end="7"/>
                                            </p:txEl>
                                          </p:spTgt>
                                        </p:tgtEl>
                                        <p:attrNameLst>
                                          <p:attrName>style.visibility</p:attrName>
                                        </p:attrNameLst>
                                      </p:cBhvr>
                                      <p:to>
                                        <p:strVal val="visible"/>
                                      </p:to>
                                    </p:set>
                                    <p:anim calcmode="lin" valueType="num">
                                      <p:cBhvr additive="base">
                                        <p:cTn id="34" dur="500" fill="hold"/>
                                        <p:tgtEl>
                                          <p:spTgt spid="493571">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93571">
                                            <p:txEl>
                                              <p:pRg st="7" end="7"/>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93571">
                                            <p:txEl>
                                              <p:pRg st="8" end="8"/>
                                            </p:txEl>
                                          </p:spTgt>
                                        </p:tgtEl>
                                        <p:attrNameLst>
                                          <p:attrName>style.visibility</p:attrName>
                                        </p:attrNameLst>
                                      </p:cBhvr>
                                      <p:to>
                                        <p:strVal val="visible"/>
                                      </p:to>
                                    </p:set>
                                    <p:anim calcmode="lin" valueType="num">
                                      <p:cBhvr additive="base">
                                        <p:cTn id="38" dur="500" fill="hold"/>
                                        <p:tgtEl>
                                          <p:spTgt spid="493571">
                                            <p:txEl>
                                              <p:pRg st="8" end="8"/>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9357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AAE9A-5751-44DE-A773-7A00DCAADD36}"/>
              </a:ext>
            </a:extLst>
          </p:cNvPr>
          <p:cNvSpPr>
            <a:spLocks noGrp="1"/>
          </p:cNvSpPr>
          <p:nvPr>
            <p:ph type="title"/>
          </p:nvPr>
        </p:nvSpPr>
        <p:spPr>
          <a:xfrm>
            <a:off x="457200" y="323850"/>
            <a:ext cx="8229600" cy="750888"/>
          </a:xfrm>
        </p:spPr>
        <p:txBody>
          <a:bodyPr/>
          <a:lstStyle/>
          <a:p>
            <a:r>
              <a:rPr lang="zh-CN" altLang="en-US" dirty="0"/>
              <a:t>本章小结</a:t>
            </a:r>
          </a:p>
        </p:txBody>
      </p:sp>
      <p:sp>
        <p:nvSpPr>
          <p:cNvPr id="3" name="内容占位符 2">
            <a:extLst>
              <a:ext uri="{FF2B5EF4-FFF2-40B4-BE49-F238E27FC236}">
                <a16:creationId xmlns:a16="http://schemas.microsoft.com/office/drawing/2014/main" id="{63D99E3A-0C30-4033-B619-272A710200EF}"/>
              </a:ext>
            </a:extLst>
          </p:cNvPr>
          <p:cNvSpPr>
            <a:spLocks noGrp="1"/>
          </p:cNvSpPr>
          <p:nvPr>
            <p:ph idx="1"/>
          </p:nvPr>
        </p:nvSpPr>
        <p:spPr>
          <a:xfrm>
            <a:off x="685800" y="1074738"/>
            <a:ext cx="7772400" cy="4114800"/>
          </a:xfrm>
        </p:spPr>
        <p:txBody>
          <a:bodyPr/>
          <a:lstStyle/>
          <a:p>
            <a:r>
              <a:rPr lang="zh-CN" altLang="en-US" sz="2000" dirty="0">
                <a:latin typeface="华文宋体" panose="02010600040101010101" pitchFamily="2" charset="-122"/>
                <a:ea typeface="华文宋体" panose="02010600040101010101" pitchFamily="2" charset="-122"/>
              </a:rPr>
              <a:t>金融系统被定义为用于订立金融合约以及交换资产和风险的市场和其他机构的集合。主要用于执行家庭、企业和政府金融决策。</a:t>
            </a:r>
            <a:endParaRPr lang="en-US" altLang="zh-CN" sz="2000" dirty="0">
              <a:latin typeface="华文宋体" panose="02010600040101010101" pitchFamily="2" charset="-122"/>
              <a:ea typeface="华文宋体" panose="02010600040101010101" pitchFamily="2" charset="-122"/>
            </a:endParaRPr>
          </a:p>
          <a:p>
            <a:r>
              <a:rPr lang="zh-CN" altLang="en-US" sz="2000" dirty="0">
                <a:latin typeface="华文宋体" panose="02010600040101010101" pitchFamily="2" charset="-122"/>
                <a:ea typeface="华文宋体" panose="02010600040101010101" pitchFamily="2" charset="-122"/>
              </a:rPr>
              <a:t>金融功能包括：跨时间和空间转移资源，管理风险和风险配置，清算和结算付款，归集资源并细分股份，提供信息和价格发现，处理激励问题。</a:t>
            </a:r>
          </a:p>
          <a:p>
            <a:r>
              <a:rPr lang="zh-CN" altLang="en-US" sz="2000" dirty="0">
                <a:latin typeface="华文宋体" panose="02010600040101010101" pitchFamily="2" charset="-122"/>
                <a:ea typeface="华文宋体" panose="02010600040101010101" pitchFamily="2" charset="-122"/>
              </a:rPr>
              <a:t>金融市场包括债务市场。权益市场和衍生工具</a:t>
            </a:r>
            <a:r>
              <a:rPr lang="en-US" altLang="zh-CN" sz="2000" dirty="0">
                <a:latin typeface="华文宋体" panose="02010600040101010101" pitchFamily="2" charset="-122"/>
                <a:ea typeface="华文宋体" panose="02010600040101010101" pitchFamily="2" charset="-122"/>
              </a:rPr>
              <a:t> </a:t>
            </a:r>
            <a:r>
              <a:rPr lang="zh-CN" altLang="en-US" sz="2000" dirty="0">
                <a:latin typeface="华文宋体" panose="02010600040101010101" pitchFamily="2" charset="-122"/>
                <a:ea typeface="华文宋体" panose="02010600040101010101" pitchFamily="2" charset="-122"/>
              </a:rPr>
              <a:t>市场。</a:t>
            </a:r>
            <a:endParaRPr lang="en-US" altLang="zh-CN" sz="2000" dirty="0">
              <a:latin typeface="华文宋体" panose="02010600040101010101" pitchFamily="2" charset="-122"/>
              <a:ea typeface="华文宋体" panose="02010600040101010101" pitchFamily="2" charset="-122"/>
            </a:endParaRPr>
          </a:p>
          <a:p>
            <a:r>
              <a:rPr lang="zh-CN" altLang="en-US" sz="2000" dirty="0">
                <a:latin typeface="华文宋体" panose="02010600040101010101" pitchFamily="2" charset="-122"/>
                <a:ea typeface="华文宋体" panose="02010600040101010101" pitchFamily="2" charset="-122"/>
              </a:rPr>
              <a:t>金融中介即主要业务是向客户提供金融产品和服务的企业或机构，这些金融产品和服务无法直接通过证券市场进行交易而更有效地获取。包括银行、投资银行、保险公司等。</a:t>
            </a:r>
          </a:p>
          <a:p>
            <a:pPr eaLnBrk="1" hangingPunct="1"/>
            <a:r>
              <a:rPr lang="zh-CN" altLang="en-US" sz="2000" dirty="0">
                <a:latin typeface="华文宋体" panose="02010600040101010101" pitchFamily="2" charset="-122"/>
                <a:ea typeface="华文宋体" panose="02010600040101010101" pitchFamily="2" charset="-122"/>
              </a:rPr>
              <a:t>金融基础设施包括法律和会计程序、交易和结算设施的组织构架、监管金融体系参与者之间关系的监管结构。</a:t>
            </a:r>
            <a:endParaRPr lang="en-US" altLang="zh-CN" sz="2000" i="1" dirty="0">
              <a:latin typeface="华文宋体" panose="02010600040101010101" pitchFamily="2" charset="-122"/>
              <a:ea typeface="华文宋体" panose="02010600040101010101" pitchFamily="2" charset="-122"/>
            </a:endParaRPr>
          </a:p>
          <a:p>
            <a:pPr marL="357188" lvl="1">
              <a:spcBef>
                <a:spcPct val="30000"/>
              </a:spcBef>
              <a:buClr>
                <a:srgbClr val="0101FF"/>
              </a:buClr>
            </a:pPr>
            <a:endParaRPr lang="zh-CN" altLang="en-US" sz="2000" dirty="0">
              <a:latin typeface="华文宋体" panose="02010600040101010101" pitchFamily="2" charset="-122"/>
              <a:ea typeface="华文宋体" panose="02010600040101010101" pitchFamily="2" charset="-122"/>
            </a:endParaRPr>
          </a:p>
        </p:txBody>
      </p:sp>
      <p:sp>
        <p:nvSpPr>
          <p:cNvPr id="4" name="文本框 3">
            <a:extLst>
              <a:ext uri="{FF2B5EF4-FFF2-40B4-BE49-F238E27FC236}">
                <a16:creationId xmlns:a16="http://schemas.microsoft.com/office/drawing/2014/main" id="{0A1F16C8-180A-4E02-99EC-3845AC282C71}"/>
              </a:ext>
            </a:extLst>
          </p:cNvPr>
          <p:cNvSpPr txBox="1"/>
          <p:nvPr/>
        </p:nvSpPr>
        <p:spPr>
          <a:xfrm>
            <a:off x="853440" y="4966018"/>
            <a:ext cx="7239000" cy="1015663"/>
          </a:xfrm>
          <a:prstGeom prst="rect">
            <a:avLst/>
          </a:prstGeom>
          <a:solidFill>
            <a:srgbClr val="FFFF00"/>
          </a:solidFill>
        </p:spPr>
        <p:txBody>
          <a:bodyPr wrap="square" rtlCol="0">
            <a:spAutoFit/>
          </a:bodyPr>
          <a:lstStyle/>
          <a:p>
            <a:r>
              <a:rPr lang="zh-CN" altLang="en-US" sz="2000" dirty="0"/>
              <a:t>参考书目：</a:t>
            </a:r>
            <a:r>
              <a:rPr lang="en-US" altLang="zh-CN" sz="2000" dirty="0"/>
              <a:t> 《</a:t>
            </a:r>
            <a:r>
              <a:rPr lang="zh-CN" altLang="en-US" sz="2000" dirty="0"/>
              <a:t>金融市场与金融机构</a:t>
            </a:r>
            <a:r>
              <a:rPr lang="en-US" altLang="zh-CN" sz="2000" dirty="0"/>
              <a:t>》</a:t>
            </a:r>
            <a:r>
              <a:rPr lang="zh-CN" altLang="en-US" sz="2000" dirty="0"/>
              <a:t>、</a:t>
            </a:r>
            <a:r>
              <a:rPr lang="en-US" altLang="zh-CN" sz="2000" dirty="0"/>
              <a:t>《</a:t>
            </a:r>
            <a:r>
              <a:rPr lang="zh-CN" altLang="en-US" sz="2000" dirty="0"/>
              <a:t>微观经济学</a:t>
            </a:r>
            <a:r>
              <a:rPr lang="en-US" altLang="zh-CN" sz="2000" dirty="0"/>
              <a:t>》</a:t>
            </a:r>
            <a:r>
              <a:rPr lang="zh-CN" altLang="en-US" sz="2000" dirty="0"/>
              <a:t>、</a:t>
            </a:r>
            <a:r>
              <a:rPr lang="en-US" altLang="zh-CN" sz="2000" dirty="0"/>
              <a:t>《</a:t>
            </a:r>
            <a:r>
              <a:rPr lang="zh-CN" altLang="en-US" sz="2000" dirty="0"/>
              <a:t>金融与好的社会</a:t>
            </a:r>
            <a:r>
              <a:rPr lang="en-US" altLang="zh-CN" sz="2000" dirty="0"/>
              <a:t>》</a:t>
            </a:r>
            <a:r>
              <a:rPr lang="zh-CN" altLang="en-US" sz="2000" dirty="0"/>
              <a:t>、</a:t>
            </a:r>
            <a:r>
              <a:rPr lang="en-US" altLang="zh-CN" sz="2000" dirty="0"/>
              <a:t>《</a:t>
            </a:r>
            <a:r>
              <a:rPr lang="zh-CN" altLang="en-US" sz="2000" dirty="0"/>
              <a:t>金融的逻辑</a:t>
            </a:r>
            <a:r>
              <a:rPr lang="en-US" altLang="zh-CN" sz="2000" dirty="0"/>
              <a:t>》</a:t>
            </a:r>
            <a:r>
              <a:rPr lang="zh-CN" altLang="en-US" sz="2000" dirty="0"/>
              <a:t>、 </a:t>
            </a:r>
            <a:r>
              <a:rPr lang="en-US" altLang="zh-CN" sz="2000" dirty="0"/>
              <a:t>《</a:t>
            </a:r>
            <a:r>
              <a:rPr lang="zh-CN" altLang="en-US" sz="2000" dirty="0"/>
              <a:t>千年金融史</a:t>
            </a:r>
            <a:r>
              <a:rPr lang="en-US" altLang="zh-CN" sz="2000" dirty="0"/>
              <a:t>》</a:t>
            </a:r>
            <a:r>
              <a:rPr lang="zh-CN" altLang="en-US" sz="2000"/>
              <a:t>、</a:t>
            </a:r>
            <a:r>
              <a:rPr lang="en-US" altLang="zh-CN" sz="2000"/>
              <a:t>《</a:t>
            </a:r>
            <a:r>
              <a:rPr lang="zh-CN" altLang="en-US" sz="2000" dirty="0"/>
              <a:t>价值起源</a:t>
            </a:r>
            <a:r>
              <a:rPr lang="en-US" altLang="zh-CN" sz="2000" dirty="0"/>
              <a:t>》</a:t>
            </a:r>
            <a:r>
              <a:rPr lang="zh-CN" altLang="en-US" sz="2000" dirty="0"/>
              <a:t>、</a:t>
            </a:r>
            <a:r>
              <a:rPr lang="en-US" altLang="zh-CN" sz="2000" dirty="0"/>
              <a:t>《</a:t>
            </a:r>
            <a:r>
              <a:rPr lang="zh-CN" altLang="en-US" sz="2000" dirty="0"/>
              <a:t>货币崛起</a:t>
            </a:r>
            <a:r>
              <a:rPr lang="en-US" altLang="zh-CN" sz="2000" dirty="0"/>
              <a:t>》</a:t>
            </a:r>
            <a:r>
              <a:rPr lang="zh-CN" altLang="en-US" sz="2000" dirty="0"/>
              <a:t>、</a:t>
            </a:r>
            <a:r>
              <a:rPr lang="en-US" altLang="zh-CN" sz="2000" dirty="0"/>
              <a:t>《</a:t>
            </a:r>
            <a:r>
              <a:rPr lang="zh-CN" altLang="en-US" sz="2000" dirty="0"/>
              <a:t>资本战争</a:t>
            </a:r>
            <a:r>
              <a:rPr lang="en-US" altLang="zh-CN" sz="2000" dirty="0"/>
              <a:t>》</a:t>
            </a:r>
            <a:r>
              <a:rPr lang="zh-CN" altLang="en-US" sz="2000" dirty="0"/>
              <a:t>。</a:t>
            </a:r>
          </a:p>
        </p:txBody>
      </p:sp>
    </p:spTree>
    <p:extLst>
      <p:ext uri="{BB962C8B-B14F-4D97-AF65-F5344CB8AC3E}">
        <p14:creationId xmlns:p14="http://schemas.microsoft.com/office/powerpoint/2010/main" val="324667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44B47-02EA-DF89-20B6-4E02DDFCF6C1}"/>
              </a:ext>
            </a:extLst>
          </p:cNvPr>
          <p:cNvSpPr>
            <a:spLocks noGrp="1"/>
          </p:cNvSpPr>
          <p:nvPr>
            <p:ph type="title"/>
          </p:nvPr>
        </p:nvSpPr>
        <p:spPr>
          <a:xfrm>
            <a:off x="457200" y="626724"/>
            <a:ext cx="8229600" cy="790914"/>
          </a:xfrm>
        </p:spPr>
        <p:txBody>
          <a:bodyPr/>
          <a:lstStyle/>
          <a:p>
            <a:r>
              <a:rPr lang="zh-CN" altLang="en-US" dirty="0">
                <a:latin typeface="宋体" panose="02010600030101010101" pitchFamily="2" charset="-122"/>
                <a:ea typeface="宋体" panose="02010600030101010101" pitchFamily="2" charset="-122"/>
              </a:rPr>
              <a:t>思考题与讨论题</a:t>
            </a:r>
          </a:p>
        </p:txBody>
      </p:sp>
      <p:sp>
        <p:nvSpPr>
          <p:cNvPr id="3" name="内容占位符 2">
            <a:extLst>
              <a:ext uri="{FF2B5EF4-FFF2-40B4-BE49-F238E27FC236}">
                <a16:creationId xmlns:a16="http://schemas.microsoft.com/office/drawing/2014/main" id="{9AD02043-37B9-5C3D-7DE2-1A6219D1F448}"/>
              </a:ext>
            </a:extLst>
          </p:cNvPr>
          <p:cNvSpPr>
            <a:spLocks noGrp="1"/>
          </p:cNvSpPr>
          <p:nvPr>
            <p:ph idx="1"/>
          </p:nvPr>
        </p:nvSpPr>
        <p:spPr>
          <a:xfrm>
            <a:off x="1140430" y="1652427"/>
            <a:ext cx="7194479" cy="4114800"/>
          </a:xfrm>
        </p:spPr>
        <p:txBody>
          <a:bodyPr/>
          <a:lstStyle/>
          <a:p>
            <a:r>
              <a:rPr lang="zh-CN" altLang="en-US" dirty="0">
                <a:latin typeface="宋体" panose="02010600030101010101" pitchFamily="2" charset="-122"/>
                <a:ea typeface="宋体" panose="02010600030101010101" pitchFamily="2" charset="-122"/>
              </a:rPr>
              <a:t>为什么存在金融中介？</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为什么存在股权与债权的区分？</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什么是正规金融和非正规金融？</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金融与经济增长存在什么关系？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不同金融系统与经济、创新增长的关系？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怎样理解金融科技引发的金融创新？或区块链金融怎样促进金融系统的改变</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什么是好的金融系统？怎样实现好的金融系统？</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073687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a:extLst>
              <a:ext uri="{FF2B5EF4-FFF2-40B4-BE49-F238E27FC236}">
                <a16:creationId xmlns:a16="http://schemas.microsoft.com/office/drawing/2014/main" id="{9C8DDB08-10B7-4F1F-8C16-BCDCC23D793E}"/>
              </a:ext>
            </a:extLst>
          </p:cNvPr>
          <p:cNvSpPr>
            <a:spLocks noGrp="1"/>
          </p:cNvSpPr>
          <p:nvPr>
            <p:ph type="title"/>
          </p:nvPr>
        </p:nvSpPr>
        <p:spPr bwMode="auto">
          <a:xfrm>
            <a:off x="1484710" y="835819"/>
            <a:ext cx="61722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zh-CN" altLang="en-US" dirty="0">
                <a:ea typeface="宋体" panose="02010600030101010101" pitchFamily="2" charset="-122"/>
              </a:rPr>
              <a:t>本模块主要知识点汇集</a:t>
            </a:r>
          </a:p>
        </p:txBody>
      </p:sp>
      <p:sp>
        <p:nvSpPr>
          <p:cNvPr id="151555" name="内容占位符 2">
            <a:extLst>
              <a:ext uri="{FF2B5EF4-FFF2-40B4-BE49-F238E27FC236}">
                <a16:creationId xmlns:a16="http://schemas.microsoft.com/office/drawing/2014/main" id="{65ADD8F0-F970-4626-8D5E-5582BDDDDA03}"/>
              </a:ext>
            </a:extLst>
          </p:cNvPr>
          <p:cNvSpPr>
            <a:spLocks noGrp="1" noChangeArrowheads="1"/>
          </p:cNvSpPr>
          <p:nvPr>
            <p:ph idx="1"/>
          </p:nvPr>
        </p:nvSpPr>
        <p:spPr>
          <a:xfrm>
            <a:off x="1179909" y="1693069"/>
            <a:ext cx="7078265" cy="3955256"/>
          </a:xfrm>
        </p:spPr>
        <p:txBody>
          <a:bodyPr/>
          <a:lstStyle/>
          <a:p>
            <a:r>
              <a:rPr lang="zh-CN" altLang="en-US" sz="2000" dirty="0">
                <a:ea typeface="宋体" panose="02010600030101010101" pitchFamily="2" charset="-122"/>
              </a:rPr>
              <a:t>金融学是研究人们在不确定条件下跨期配置资源的学问。</a:t>
            </a:r>
          </a:p>
          <a:p>
            <a:r>
              <a:rPr lang="zh-CN" altLang="en-US" sz="2000" dirty="0">
                <a:ea typeface="宋体" panose="02010600030101010101" pitchFamily="2" charset="-122"/>
              </a:rPr>
              <a:t>人们通过金融系统实施金融决策。人们金融活动的主要目的是满足其人生偏好。</a:t>
            </a:r>
          </a:p>
          <a:p>
            <a:r>
              <a:rPr lang="zh-CN" altLang="en-US" sz="2000" dirty="0">
                <a:ea typeface="宋体" panose="02010600030101010101" pitchFamily="2" charset="-122"/>
              </a:rPr>
              <a:t>储蓄的目的是为了未来消费，储蓄以多种财富形式出现。</a:t>
            </a:r>
          </a:p>
          <a:p>
            <a:r>
              <a:rPr lang="zh-CN" altLang="en-US" sz="2000" dirty="0">
                <a:ea typeface="宋体" panose="02010600030101010101" pitchFamily="2" charset="-122"/>
              </a:rPr>
              <a:t>整个社会的财富属于家庭。</a:t>
            </a:r>
            <a:endParaRPr lang="en-US" altLang="zh-CN" sz="2000" dirty="0">
              <a:ea typeface="宋体" panose="02010600030101010101" pitchFamily="2" charset="-122"/>
            </a:endParaRPr>
          </a:p>
          <a:p>
            <a:r>
              <a:rPr lang="zh-CN" altLang="en-US" sz="2000" dirty="0">
                <a:ea typeface="宋体" panose="02010600030101010101" pitchFamily="2" charset="-122"/>
              </a:rPr>
              <a:t>家庭金融决策的金融学称之为家庭金融。企业金融决策的金融学称之为公司金融。</a:t>
            </a:r>
            <a:endParaRPr lang="en-US" altLang="zh-CN" sz="2000" dirty="0">
              <a:ea typeface="宋体" panose="02010600030101010101" pitchFamily="2" charset="-122"/>
            </a:endParaRPr>
          </a:p>
          <a:p>
            <a:r>
              <a:rPr lang="zh-CN" altLang="en-US" sz="2000" dirty="0">
                <a:ea typeface="宋体" panose="02010600030101010101" pitchFamily="2" charset="-122"/>
              </a:rPr>
              <a:t>金融系统是金融市场和金融中介等机构的集合，其目的主要用于人们的金融合约的签订以及资产与风险的交换。</a:t>
            </a:r>
            <a:endParaRPr lang="en-US" altLang="zh-CN" sz="2000" dirty="0">
              <a:ea typeface="宋体" panose="02010600030101010101" pitchFamily="2" charset="-122"/>
            </a:endParaRPr>
          </a:p>
          <a:p>
            <a:r>
              <a:rPr lang="zh-CN" altLang="en-US" sz="2000" dirty="0">
                <a:ea typeface="宋体" panose="02010600030101010101" pitchFamily="2" charset="-122"/>
              </a:rPr>
              <a:t>金融系统具有清算、资源转移、风险管理、资源集合、提供信息与处理激励问题的功能。</a:t>
            </a:r>
          </a:p>
        </p:txBody>
      </p:sp>
    </p:spTree>
    <p:extLst>
      <p:ext uri="{BB962C8B-B14F-4D97-AF65-F5344CB8AC3E}">
        <p14:creationId xmlns:p14="http://schemas.microsoft.com/office/powerpoint/2010/main" val="465643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a:extLst>
              <a:ext uri="{FF2B5EF4-FFF2-40B4-BE49-F238E27FC236}">
                <a16:creationId xmlns:a16="http://schemas.microsoft.com/office/drawing/2014/main" id="{52A86BE0-C5F6-457A-8138-AF10A9DFB6C0}"/>
              </a:ext>
            </a:extLst>
          </p:cNvPr>
          <p:cNvSpPr>
            <a:spLocks noGrp="1" noChangeArrowheads="1"/>
          </p:cNvSpPr>
          <p:nvPr>
            <p:ph type="title"/>
          </p:nvPr>
        </p:nvSpPr>
        <p:spPr bwMode="auto">
          <a:xfrm>
            <a:off x="1439466" y="1376364"/>
            <a:ext cx="6172200" cy="594122"/>
          </a:xfrm>
          <a:ln>
            <a:miter lim="800000"/>
            <a:headEnd/>
            <a:tailEnd/>
          </a:ln>
        </p:spPr>
        <p:txBody>
          <a:bodyPr vert="horz" wrap="square" lIns="68580" tIns="34290" rIns="68580" bIns="34290" numCol="1" anchor="t" anchorCtr="0" compatLnSpc="1">
            <a:prstTxWarp prst="textNoShape">
              <a:avLst/>
            </a:prstTxWarp>
          </a:bodyPr>
          <a:lstStyle/>
          <a:p>
            <a:pPr>
              <a:defRPr/>
            </a:pPr>
            <a:r>
              <a:rPr lang="zh-CN" altLang="en-US" dirty="0">
                <a:effectLst>
                  <a:outerShdw blurRad="38100" dist="38100" dir="2700000" algn="tl">
                    <a:srgbClr val="C0C0C0"/>
                  </a:outerShdw>
                </a:effectLst>
                <a:ea typeface="宋体" pitchFamily="2" charset="-122"/>
              </a:rPr>
              <a:t>本部分主要知识逻辑导图</a:t>
            </a:r>
            <a:endParaRPr lang="en-US" altLang="zh-CN" dirty="0">
              <a:effectLst>
                <a:outerShdw blurRad="38100" dist="38100" dir="2700000" algn="tl">
                  <a:srgbClr val="C0C0C0"/>
                </a:outerShdw>
              </a:effectLst>
              <a:ea typeface="宋体" pitchFamily="2" charset="-122"/>
            </a:endParaRPr>
          </a:p>
        </p:txBody>
      </p:sp>
      <p:sp>
        <p:nvSpPr>
          <p:cNvPr id="152579" name="TextBox 4">
            <a:extLst>
              <a:ext uri="{FF2B5EF4-FFF2-40B4-BE49-F238E27FC236}">
                <a16:creationId xmlns:a16="http://schemas.microsoft.com/office/drawing/2014/main" id="{1ADEF79C-EB3C-4487-9DB4-809E6D5608EC}"/>
              </a:ext>
            </a:extLst>
          </p:cNvPr>
          <p:cNvSpPr txBox="1">
            <a:spLocks noChangeArrowheads="1"/>
          </p:cNvSpPr>
          <p:nvPr/>
        </p:nvSpPr>
        <p:spPr bwMode="auto">
          <a:xfrm>
            <a:off x="1357313" y="3214688"/>
            <a:ext cx="857250" cy="55399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什么是金融？</a:t>
            </a:r>
          </a:p>
        </p:txBody>
      </p:sp>
      <p:sp>
        <p:nvSpPr>
          <p:cNvPr id="152580" name="TextBox 5">
            <a:extLst>
              <a:ext uri="{FF2B5EF4-FFF2-40B4-BE49-F238E27FC236}">
                <a16:creationId xmlns:a16="http://schemas.microsoft.com/office/drawing/2014/main" id="{83952A9A-9483-4AB7-9B3D-184053700634}"/>
              </a:ext>
            </a:extLst>
          </p:cNvPr>
          <p:cNvSpPr txBox="1">
            <a:spLocks noChangeArrowheads="1"/>
          </p:cNvSpPr>
          <p:nvPr/>
        </p:nvSpPr>
        <p:spPr bwMode="auto">
          <a:xfrm>
            <a:off x="2536031" y="3107531"/>
            <a:ext cx="857250" cy="78483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有哪些金融决策？</a:t>
            </a:r>
          </a:p>
        </p:txBody>
      </p:sp>
      <p:sp>
        <p:nvSpPr>
          <p:cNvPr id="152581" name="TextBox 6">
            <a:extLst>
              <a:ext uri="{FF2B5EF4-FFF2-40B4-BE49-F238E27FC236}">
                <a16:creationId xmlns:a16="http://schemas.microsoft.com/office/drawing/2014/main" id="{6CDDDC5F-2A59-41E5-880B-FF90CFC402B7}"/>
              </a:ext>
            </a:extLst>
          </p:cNvPr>
          <p:cNvSpPr txBox="1">
            <a:spLocks noChangeArrowheads="1"/>
          </p:cNvSpPr>
          <p:nvPr/>
        </p:nvSpPr>
        <p:spPr bwMode="auto">
          <a:xfrm>
            <a:off x="3554016" y="2678907"/>
            <a:ext cx="857250" cy="55399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家庭金融决策</a:t>
            </a:r>
          </a:p>
        </p:txBody>
      </p:sp>
      <p:sp>
        <p:nvSpPr>
          <p:cNvPr id="152582" name="TextBox 7">
            <a:extLst>
              <a:ext uri="{FF2B5EF4-FFF2-40B4-BE49-F238E27FC236}">
                <a16:creationId xmlns:a16="http://schemas.microsoft.com/office/drawing/2014/main" id="{E852FD7B-8E5A-41AD-9CB9-68547E0198B5}"/>
              </a:ext>
            </a:extLst>
          </p:cNvPr>
          <p:cNvSpPr txBox="1">
            <a:spLocks noChangeArrowheads="1"/>
          </p:cNvSpPr>
          <p:nvPr/>
        </p:nvSpPr>
        <p:spPr bwMode="auto">
          <a:xfrm>
            <a:off x="3554016" y="3536157"/>
            <a:ext cx="857250" cy="55399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企业金融决策</a:t>
            </a:r>
          </a:p>
        </p:txBody>
      </p:sp>
      <p:sp>
        <p:nvSpPr>
          <p:cNvPr id="152583" name="TextBox 8">
            <a:extLst>
              <a:ext uri="{FF2B5EF4-FFF2-40B4-BE49-F238E27FC236}">
                <a16:creationId xmlns:a16="http://schemas.microsoft.com/office/drawing/2014/main" id="{C8450FCF-A87C-4BC1-9CAE-6F0DE43ADCA3}"/>
              </a:ext>
            </a:extLst>
          </p:cNvPr>
          <p:cNvSpPr txBox="1">
            <a:spLocks noChangeArrowheads="1"/>
          </p:cNvSpPr>
          <p:nvPr/>
        </p:nvSpPr>
        <p:spPr bwMode="auto">
          <a:xfrm>
            <a:off x="4893469" y="3053954"/>
            <a:ext cx="642938" cy="55399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dirty="0">
                <a:solidFill>
                  <a:srgbClr val="000000"/>
                </a:solidFill>
              </a:rPr>
              <a:t>金融系统</a:t>
            </a:r>
          </a:p>
        </p:txBody>
      </p:sp>
      <p:sp>
        <p:nvSpPr>
          <p:cNvPr id="152584" name="TextBox 9">
            <a:extLst>
              <a:ext uri="{FF2B5EF4-FFF2-40B4-BE49-F238E27FC236}">
                <a16:creationId xmlns:a16="http://schemas.microsoft.com/office/drawing/2014/main" id="{92110F03-A750-4231-B682-3133A5FCFD7A}"/>
              </a:ext>
            </a:extLst>
          </p:cNvPr>
          <p:cNvSpPr txBox="1">
            <a:spLocks noChangeArrowheads="1"/>
          </p:cNvSpPr>
          <p:nvPr/>
        </p:nvSpPr>
        <p:spPr bwMode="auto">
          <a:xfrm>
            <a:off x="5750719" y="3053956"/>
            <a:ext cx="642938" cy="32316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功能</a:t>
            </a:r>
          </a:p>
        </p:txBody>
      </p:sp>
      <p:sp>
        <p:nvSpPr>
          <p:cNvPr id="152585" name="TextBox 10">
            <a:extLst>
              <a:ext uri="{FF2B5EF4-FFF2-40B4-BE49-F238E27FC236}">
                <a16:creationId xmlns:a16="http://schemas.microsoft.com/office/drawing/2014/main" id="{A7DE5688-7E4B-4250-A622-5422D3B8CD00}"/>
              </a:ext>
            </a:extLst>
          </p:cNvPr>
          <p:cNvSpPr txBox="1">
            <a:spLocks noChangeArrowheads="1"/>
          </p:cNvSpPr>
          <p:nvPr/>
        </p:nvSpPr>
        <p:spPr bwMode="auto">
          <a:xfrm>
            <a:off x="5697141" y="3536159"/>
            <a:ext cx="642938" cy="32316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构成</a:t>
            </a:r>
          </a:p>
        </p:txBody>
      </p:sp>
      <p:sp>
        <p:nvSpPr>
          <p:cNvPr id="152586" name="TextBox 11">
            <a:extLst>
              <a:ext uri="{FF2B5EF4-FFF2-40B4-BE49-F238E27FC236}">
                <a16:creationId xmlns:a16="http://schemas.microsoft.com/office/drawing/2014/main" id="{478DBD5F-5A4A-4EB9-A5B8-B55E15B6B3D8}"/>
              </a:ext>
            </a:extLst>
          </p:cNvPr>
          <p:cNvSpPr txBox="1">
            <a:spLocks noChangeArrowheads="1"/>
          </p:cNvSpPr>
          <p:nvPr/>
        </p:nvSpPr>
        <p:spPr bwMode="auto">
          <a:xfrm>
            <a:off x="6607971" y="3161112"/>
            <a:ext cx="1125141" cy="124649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市场</a:t>
            </a:r>
            <a:endParaRPr lang="en-US" altLang="zh-CN" sz="1500">
              <a:solidFill>
                <a:srgbClr val="000000"/>
              </a:solidFill>
            </a:endParaRPr>
          </a:p>
          <a:p>
            <a:pPr eaLnBrk="0" fontAlgn="base" hangingPunct="0">
              <a:spcBef>
                <a:spcPct val="0"/>
              </a:spcBef>
              <a:spcAft>
                <a:spcPct val="0"/>
              </a:spcAft>
            </a:pPr>
            <a:r>
              <a:rPr lang="zh-CN" altLang="en-US" sz="1500">
                <a:solidFill>
                  <a:srgbClr val="000000"/>
                </a:solidFill>
              </a:rPr>
              <a:t>中介</a:t>
            </a:r>
            <a:endParaRPr lang="en-US" altLang="zh-CN" sz="1500">
              <a:solidFill>
                <a:srgbClr val="000000"/>
              </a:solidFill>
            </a:endParaRPr>
          </a:p>
          <a:p>
            <a:pPr eaLnBrk="0" fontAlgn="base" hangingPunct="0">
              <a:spcBef>
                <a:spcPct val="0"/>
              </a:spcBef>
              <a:spcAft>
                <a:spcPct val="0"/>
              </a:spcAft>
            </a:pPr>
            <a:r>
              <a:rPr lang="zh-CN" altLang="en-US" sz="1500">
                <a:solidFill>
                  <a:srgbClr val="000000"/>
                </a:solidFill>
              </a:rPr>
              <a:t>服务企业</a:t>
            </a:r>
            <a:endParaRPr lang="en-US" altLang="zh-CN" sz="1500">
              <a:solidFill>
                <a:srgbClr val="000000"/>
              </a:solidFill>
            </a:endParaRPr>
          </a:p>
          <a:p>
            <a:pPr eaLnBrk="0" fontAlgn="base" hangingPunct="0">
              <a:spcBef>
                <a:spcPct val="0"/>
              </a:spcBef>
              <a:spcAft>
                <a:spcPct val="0"/>
              </a:spcAft>
            </a:pPr>
            <a:r>
              <a:rPr lang="zh-CN" altLang="en-US" sz="1500">
                <a:solidFill>
                  <a:srgbClr val="000000"/>
                </a:solidFill>
              </a:rPr>
              <a:t>基础设施</a:t>
            </a:r>
            <a:endParaRPr lang="en-US" altLang="zh-CN" sz="1500">
              <a:solidFill>
                <a:srgbClr val="000000"/>
              </a:solidFill>
            </a:endParaRPr>
          </a:p>
          <a:p>
            <a:pPr eaLnBrk="0" fontAlgn="base" hangingPunct="0">
              <a:spcBef>
                <a:spcPct val="0"/>
              </a:spcBef>
              <a:spcAft>
                <a:spcPct val="0"/>
              </a:spcAft>
            </a:pPr>
            <a:r>
              <a:rPr lang="zh-CN" altLang="en-US" sz="1500">
                <a:solidFill>
                  <a:srgbClr val="000000"/>
                </a:solidFill>
              </a:rPr>
              <a:t>监管机构</a:t>
            </a:r>
          </a:p>
        </p:txBody>
      </p:sp>
      <p:cxnSp>
        <p:nvCxnSpPr>
          <p:cNvPr id="152587" name="直接箭头连接符 13">
            <a:extLst>
              <a:ext uri="{FF2B5EF4-FFF2-40B4-BE49-F238E27FC236}">
                <a16:creationId xmlns:a16="http://schemas.microsoft.com/office/drawing/2014/main" id="{8EBC3FEB-A204-44C8-BA68-689859AF377C}"/>
              </a:ext>
            </a:extLst>
          </p:cNvPr>
          <p:cNvCxnSpPr>
            <a:cxnSpLocks noChangeShapeType="1"/>
            <a:stCxn id="152579" idx="3"/>
            <a:endCxn id="152580" idx="1"/>
          </p:cNvCxnSpPr>
          <p:nvPr/>
        </p:nvCxnSpPr>
        <p:spPr bwMode="auto">
          <a:xfrm>
            <a:off x="2214563" y="3491689"/>
            <a:ext cx="321468" cy="8259"/>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52588" name="左大括号 17">
            <a:extLst>
              <a:ext uri="{FF2B5EF4-FFF2-40B4-BE49-F238E27FC236}">
                <a16:creationId xmlns:a16="http://schemas.microsoft.com/office/drawing/2014/main" id="{EBBA1AD3-7846-419F-A051-D8781E465FAB}"/>
              </a:ext>
            </a:extLst>
          </p:cNvPr>
          <p:cNvSpPr>
            <a:spLocks/>
          </p:cNvSpPr>
          <p:nvPr/>
        </p:nvSpPr>
        <p:spPr bwMode="auto">
          <a:xfrm>
            <a:off x="3383759" y="3053955"/>
            <a:ext cx="160735" cy="910828"/>
          </a:xfrm>
          <a:prstGeom prst="leftBrace">
            <a:avLst>
              <a:gd name="adj1" fmla="val 8343"/>
              <a:gd name="adj2" fmla="val 50000"/>
            </a:avLst>
          </a:prstGeom>
          <a:solidFill>
            <a:schemeClr val="bg1"/>
          </a:solidFill>
          <a:ln w="12700" algn="ctr">
            <a:solidFill>
              <a:schemeClr val="tx1"/>
            </a:solidFill>
            <a:round/>
            <a:headEnd type="none" w="sm" len="sm"/>
            <a:tailEnd type="none" w="sm" len="sm"/>
          </a:ln>
        </p:spPr>
        <p:txBody>
          <a:bodyPr wrap="none"/>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cxnSp>
        <p:nvCxnSpPr>
          <p:cNvPr id="152589" name="直接箭头连接符 19">
            <a:extLst>
              <a:ext uri="{FF2B5EF4-FFF2-40B4-BE49-F238E27FC236}">
                <a16:creationId xmlns:a16="http://schemas.microsoft.com/office/drawing/2014/main" id="{B109080C-DFD3-47CA-AD0F-DD0DD5FB7A41}"/>
              </a:ext>
            </a:extLst>
          </p:cNvPr>
          <p:cNvCxnSpPr>
            <a:cxnSpLocks noChangeShapeType="1"/>
            <a:stCxn id="152581" idx="3"/>
            <a:endCxn id="152583" idx="1"/>
          </p:cNvCxnSpPr>
          <p:nvPr/>
        </p:nvCxnSpPr>
        <p:spPr bwMode="auto">
          <a:xfrm>
            <a:off x="4411268" y="2955908"/>
            <a:ext cx="482203" cy="375047"/>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52590" name="直接箭头连接符 21">
            <a:extLst>
              <a:ext uri="{FF2B5EF4-FFF2-40B4-BE49-F238E27FC236}">
                <a16:creationId xmlns:a16="http://schemas.microsoft.com/office/drawing/2014/main" id="{4465C3E8-757C-4000-9107-9EE38609AF85}"/>
              </a:ext>
            </a:extLst>
          </p:cNvPr>
          <p:cNvCxnSpPr>
            <a:cxnSpLocks noChangeShapeType="1"/>
            <a:stCxn id="152582" idx="3"/>
            <a:endCxn id="152583" idx="1"/>
          </p:cNvCxnSpPr>
          <p:nvPr/>
        </p:nvCxnSpPr>
        <p:spPr bwMode="auto">
          <a:xfrm flipV="1">
            <a:off x="4411268" y="3330955"/>
            <a:ext cx="482203" cy="482203"/>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52591" name="TextBox 22">
            <a:extLst>
              <a:ext uri="{FF2B5EF4-FFF2-40B4-BE49-F238E27FC236}">
                <a16:creationId xmlns:a16="http://schemas.microsoft.com/office/drawing/2014/main" id="{68CFD6A8-D4A7-4A84-B88E-5470066ADB32}"/>
              </a:ext>
            </a:extLst>
          </p:cNvPr>
          <p:cNvSpPr txBox="1">
            <a:spLocks noChangeArrowheads="1"/>
          </p:cNvSpPr>
          <p:nvPr/>
        </p:nvSpPr>
        <p:spPr bwMode="auto">
          <a:xfrm>
            <a:off x="5750720" y="2678909"/>
            <a:ext cx="964406" cy="32316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资金流向</a:t>
            </a:r>
          </a:p>
        </p:txBody>
      </p:sp>
      <p:sp>
        <p:nvSpPr>
          <p:cNvPr id="152592" name="左大括号 23">
            <a:extLst>
              <a:ext uri="{FF2B5EF4-FFF2-40B4-BE49-F238E27FC236}">
                <a16:creationId xmlns:a16="http://schemas.microsoft.com/office/drawing/2014/main" id="{19118961-CB03-4D04-B3BC-55C94FFF08B8}"/>
              </a:ext>
            </a:extLst>
          </p:cNvPr>
          <p:cNvSpPr>
            <a:spLocks/>
          </p:cNvSpPr>
          <p:nvPr/>
        </p:nvSpPr>
        <p:spPr bwMode="auto">
          <a:xfrm>
            <a:off x="5536408" y="2839641"/>
            <a:ext cx="214313" cy="803672"/>
          </a:xfrm>
          <a:prstGeom prst="leftBrace">
            <a:avLst>
              <a:gd name="adj1" fmla="val 8333"/>
              <a:gd name="adj2" fmla="val 50000"/>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152593" name="左大括号 24">
            <a:extLst>
              <a:ext uri="{FF2B5EF4-FFF2-40B4-BE49-F238E27FC236}">
                <a16:creationId xmlns:a16="http://schemas.microsoft.com/office/drawing/2014/main" id="{63A15D82-A5A2-47A7-8DC2-67E73733E3A3}"/>
              </a:ext>
            </a:extLst>
          </p:cNvPr>
          <p:cNvSpPr>
            <a:spLocks/>
          </p:cNvSpPr>
          <p:nvPr/>
        </p:nvSpPr>
        <p:spPr bwMode="auto">
          <a:xfrm>
            <a:off x="6340080" y="3214690"/>
            <a:ext cx="267890" cy="1125141"/>
          </a:xfrm>
          <a:prstGeom prst="leftBrace">
            <a:avLst>
              <a:gd name="adj1" fmla="val 8342"/>
              <a:gd name="adj2" fmla="val 50000"/>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endParaRPr lang="zh-CN" altLang="en-US" sz="1800">
              <a:solidFill>
                <a:srgbClr val="000000"/>
              </a:solidFill>
            </a:endParaRPr>
          </a:p>
        </p:txBody>
      </p:sp>
      <p:sp>
        <p:nvSpPr>
          <p:cNvPr id="152594" name="TextBox 25">
            <a:extLst>
              <a:ext uri="{FF2B5EF4-FFF2-40B4-BE49-F238E27FC236}">
                <a16:creationId xmlns:a16="http://schemas.microsoft.com/office/drawing/2014/main" id="{4AC60373-607A-4A77-A0F2-E720FAC32AEE}"/>
              </a:ext>
            </a:extLst>
          </p:cNvPr>
          <p:cNvSpPr txBox="1">
            <a:spLocks noChangeArrowheads="1"/>
          </p:cNvSpPr>
          <p:nvPr/>
        </p:nvSpPr>
        <p:spPr bwMode="auto">
          <a:xfrm>
            <a:off x="4786314" y="2303862"/>
            <a:ext cx="9644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实施管道</a:t>
            </a:r>
          </a:p>
        </p:txBody>
      </p:sp>
      <p:cxnSp>
        <p:nvCxnSpPr>
          <p:cNvPr id="152595" name="直接箭头连接符 27">
            <a:extLst>
              <a:ext uri="{FF2B5EF4-FFF2-40B4-BE49-F238E27FC236}">
                <a16:creationId xmlns:a16="http://schemas.microsoft.com/office/drawing/2014/main" id="{BB40837B-C8BD-4754-9C0C-0135B3E4E404}"/>
              </a:ext>
            </a:extLst>
          </p:cNvPr>
          <p:cNvCxnSpPr>
            <a:cxnSpLocks noChangeShapeType="1"/>
          </p:cNvCxnSpPr>
          <p:nvPr/>
        </p:nvCxnSpPr>
        <p:spPr bwMode="auto">
          <a:xfrm rot="5400000">
            <a:off x="4652370" y="2598539"/>
            <a:ext cx="535781" cy="482204"/>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52596" name="TextBox 29">
            <a:extLst>
              <a:ext uri="{FF2B5EF4-FFF2-40B4-BE49-F238E27FC236}">
                <a16:creationId xmlns:a16="http://schemas.microsoft.com/office/drawing/2014/main" id="{36D5B8D4-B7B8-4DDD-B23B-79A2CFBDE37B}"/>
              </a:ext>
            </a:extLst>
          </p:cNvPr>
          <p:cNvSpPr txBox="1">
            <a:spLocks noChangeArrowheads="1"/>
          </p:cNvSpPr>
          <p:nvPr/>
        </p:nvSpPr>
        <p:spPr bwMode="auto">
          <a:xfrm>
            <a:off x="4464846" y="4822032"/>
            <a:ext cx="1285875" cy="55399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500">
                <a:solidFill>
                  <a:srgbClr val="000000"/>
                </a:solidFill>
              </a:rPr>
              <a:t>企业财务报表</a:t>
            </a:r>
          </a:p>
        </p:txBody>
      </p:sp>
      <p:cxnSp>
        <p:nvCxnSpPr>
          <p:cNvPr id="152597" name="直接箭头连接符 31">
            <a:extLst>
              <a:ext uri="{FF2B5EF4-FFF2-40B4-BE49-F238E27FC236}">
                <a16:creationId xmlns:a16="http://schemas.microsoft.com/office/drawing/2014/main" id="{7396E18D-BCEC-4D53-A1FB-75B563F09A30}"/>
              </a:ext>
            </a:extLst>
          </p:cNvPr>
          <p:cNvCxnSpPr>
            <a:cxnSpLocks noChangeShapeType="1"/>
          </p:cNvCxnSpPr>
          <p:nvPr/>
        </p:nvCxnSpPr>
        <p:spPr bwMode="auto">
          <a:xfrm rot="16200000" flipH="1">
            <a:off x="4223744" y="3991573"/>
            <a:ext cx="1125141" cy="428625"/>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52598" name="TextBox 32">
            <a:extLst>
              <a:ext uri="{FF2B5EF4-FFF2-40B4-BE49-F238E27FC236}">
                <a16:creationId xmlns:a16="http://schemas.microsoft.com/office/drawing/2014/main" id="{2C6E9E04-8C11-43D0-B024-73A16B4AFEFA}"/>
              </a:ext>
            </a:extLst>
          </p:cNvPr>
          <p:cNvSpPr txBox="1">
            <a:spLocks noChangeArrowheads="1"/>
          </p:cNvSpPr>
          <p:nvPr/>
        </p:nvSpPr>
        <p:spPr bwMode="auto">
          <a:xfrm>
            <a:off x="3875486" y="4339829"/>
            <a:ext cx="9108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ZapfDingbats"/>
                <a:ea typeface="宋体" panose="02010600030101010101" pitchFamily="2" charset="-122"/>
              </a:defRPr>
            </a:lvl1pPr>
            <a:lvl2pPr marL="742950" indent="-285750">
              <a:defRPr sz="2400">
                <a:solidFill>
                  <a:schemeClr val="tx1"/>
                </a:solidFill>
                <a:latin typeface="ZapfDingbats"/>
                <a:ea typeface="宋体" panose="02010600030101010101" pitchFamily="2" charset="-122"/>
              </a:defRPr>
            </a:lvl2pPr>
            <a:lvl3pPr marL="1143000" indent="-228600">
              <a:defRPr sz="2400">
                <a:solidFill>
                  <a:schemeClr val="tx1"/>
                </a:solidFill>
                <a:latin typeface="ZapfDingbats"/>
                <a:ea typeface="宋体" panose="02010600030101010101" pitchFamily="2" charset="-122"/>
              </a:defRPr>
            </a:lvl3pPr>
            <a:lvl4pPr marL="1600200" indent="-228600">
              <a:defRPr sz="2400">
                <a:solidFill>
                  <a:schemeClr val="tx1"/>
                </a:solidFill>
                <a:latin typeface="ZapfDingbats"/>
                <a:ea typeface="宋体" panose="02010600030101010101" pitchFamily="2" charset="-122"/>
              </a:defRPr>
            </a:lvl4pPr>
            <a:lvl5pPr marL="2057400" indent="-228600">
              <a:defRPr sz="2400">
                <a:solidFill>
                  <a:schemeClr val="tx1"/>
                </a:solidFill>
                <a:latin typeface="ZapfDingbats"/>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ZapfDingbats"/>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ZapfDingbats"/>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ZapfDingbats"/>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zh-CN" altLang="en-US" sz="1350">
                <a:solidFill>
                  <a:srgbClr val="000000"/>
                </a:solidFill>
              </a:rPr>
              <a:t>决策后果</a:t>
            </a:r>
          </a:p>
        </p:txBody>
      </p:sp>
    </p:spTree>
    <p:extLst>
      <p:ext uri="{BB962C8B-B14F-4D97-AF65-F5344CB8AC3E}">
        <p14:creationId xmlns:p14="http://schemas.microsoft.com/office/powerpoint/2010/main" val="1132059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360E4-0154-429E-96F2-3505CE0037CE}"/>
              </a:ext>
            </a:extLst>
          </p:cNvPr>
          <p:cNvSpPr>
            <a:spLocks noGrp="1"/>
          </p:cNvSpPr>
          <p:nvPr>
            <p:ph type="title"/>
          </p:nvPr>
        </p:nvSpPr>
        <p:spPr>
          <a:xfrm>
            <a:off x="128587" y="762476"/>
            <a:ext cx="8229600" cy="838518"/>
          </a:xfrm>
        </p:spPr>
        <p:txBody>
          <a:bodyPr/>
          <a:lstStyle/>
          <a:p>
            <a:r>
              <a:rPr lang="zh-CN" altLang="en-US" dirty="0"/>
              <a:t>附录：什么是系统？</a:t>
            </a:r>
          </a:p>
        </p:txBody>
      </p:sp>
      <p:sp>
        <p:nvSpPr>
          <p:cNvPr id="3" name="内容占位符 2">
            <a:extLst>
              <a:ext uri="{FF2B5EF4-FFF2-40B4-BE49-F238E27FC236}">
                <a16:creationId xmlns:a16="http://schemas.microsoft.com/office/drawing/2014/main" id="{A1B39300-7ED5-456E-8028-BF86DA3C91CB}"/>
              </a:ext>
            </a:extLst>
          </p:cNvPr>
          <p:cNvSpPr>
            <a:spLocks noGrp="1"/>
          </p:cNvSpPr>
          <p:nvPr>
            <p:ph idx="1"/>
          </p:nvPr>
        </p:nvSpPr>
        <p:spPr>
          <a:xfrm>
            <a:off x="480060" y="2059305"/>
            <a:ext cx="8001000" cy="4114800"/>
          </a:xfrm>
        </p:spPr>
        <p:txBody>
          <a:bodyPr/>
          <a:lstStyle/>
          <a:p>
            <a:r>
              <a:rPr lang="zh-CN" altLang="en-US" sz="1800" dirty="0"/>
              <a:t>系统是一组相互作用或相互关联的实体，它们形成一个统一的整体。一个被环境包围和影响的系统，通过其边界、结构和目的来描述，并在其功能中表达出来。系统是系统理论的研究课题。</a:t>
            </a:r>
          </a:p>
          <a:p>
            <a:r>
              <a:rPr lang="en-US" altLang="zh-CN" sz="1800" dirty="0"/>
              <a:t>(1)</a:t>
            </a:r>
            <a:r>
              <a:rPr lang="zh-CN" altLang="en-US" sz="1800" dirty="0"/>
              <a:t>为完成一项任务而定期相互作用的一组相互依赖的项目。</a:t>
            </a:r>
          </a:p>
          <a:p>
            <a:r>
              <a:rPr lang="en-US" altLang="zh-CN" sz="1800" dirty="0"/>
              <a:t>(2)</a:t>
            </a:r>
            <a:r>
              <a:rPr lang="zh-CN" altLang="en-US" sz="1800" dirty="0"/>
              <a:t>既定的或有组织的程序</a:t>
            </a:r>
            <a:r>
              <a:rPr lang="en-US" altLang="zh-CN" sz="1800" dirty="0"/>
              <a:t>;</a:t>
            </a:r>
            <a:r>
              <a:rPr lang="zh-CN" altLang="en-US" sz="1800" dirty="0"/>
              <a:t>一个方法。</a:t>
            </a:r>
          </a:p>
          <a:p>
            <a:r>
              <a:rPr lang="en-US" altLang="zh-CN" sz="1800" dirty="0"/>
              <a:t>(3)</a:t>
            </a:r>
            <a:r>
              <a:rPr lang="zh-CN" altLang="en-US" sz="1800" dirty="0"/>
              <a:t>计算机系统是指运行计算机的硬件和软件组成部分。</a:t>
            </a:r>
          </a:p>
          <a:p>
            <a:r>
              <a:rPr lang="en-US" altLang="zh-CN" sz="1800" dirty="0"/>
              <a:t>(4)</a:t>
            </a:r>
            <a:r>
              <a:rPr lang="zh-CN" altLang="en-US" sz="1800" dirty="0"/>
              <a:t>信息系统是收集和存储数据的系统。</a:t>
            </a:r>
          </a:p>
          <a:p>
            <a:r>
              <a:rPr lang="en-US" altLang="zh-CN" sz="1800" dirty="0"/>
              <a:t>(5)</a:t>
            </a:r>
            <a:r>
              <a:rPr lang="zh-CN" altLang="en-US" sz="1800" dirty="0"/>
              <a:t>在</a:t>
            </a:r>
            <a:r>
              <a:rPr lang="en-US" altLang="zh-CN" sz="1800" dirty="0"/>
              <a:t>Macintosh</a:t>
            </a:r>
            <a:r>
              <a:rPr lang="zh-CN" altLang="en-US" sz="1800" dirty="0"/>
              <a:t>电脑上，</a:t>
            </a:r>
            <a:r>
              <a:rPr lang="en-US" altLang="zh-CN" sz="1800" dirty="0"/>
              <a:t>System</a:t>
            </a:r>
            <a:r>
              <a:rPr lang="zh-CN" altLang="en-US" sz="1800" dirty="0"/>
              <a:t>是</a:t>
            </a:r>
            <a:r>
              <a:rPr lang="en-US" altLang="zh-CN" sz="1800" dirty="0"/>
              <a:t>System file(</a:t>
            </a:r>
            <a:r>
              <a:rPr lang="zh-CN" altLang="en-US" sz="1800" dirty="0"/>
              <a:t>系统文件</a:t>
            </a:r>
            <a:r>
              <a:rPr lang="en-US" altLang="zh-CN" sz="1800" dirty="0"/>
              <a:t>)</a:t>
            </a:r>
            <a:r>
              <a:rPr lang="zh-CN" altLang="en-US" sz="1800" dirty="0"/>
              <a:t>的缩写，这是每当你启动</a:t>
            </a:r>
            <a:r>
              <a:rPr lang="en-US" altLang="zh-CN" sz="1800" dirty="0"/>
              <a:t>Macintosh</a:t>
            </a:r>
            <a:r>
              <a:rPr lang="zh-CN" altLang="en-US" sz="1800" dirty="0"/>
              <a:t>电脑时就会运行的一个重要程序。该系统向在麦金塔上运行的所有其他应用程序提供信息。系统和搜索程序共同构成了</a:t>
            </a:r>
            <a:r>
              <a:rPr lang="en-US" altLang="zh-CN" sz="1800" dirty="0"/>
              <a:t>Mac OS</a:t>
            </a:r>
            <a:r>
              <a:rPr lang="zh-CN" altLang="en-US" sz="1800" dirty="0"/>
              <a:t>。</a:t>
            </a:r>
          </a:p>
          <a:p>
            <a:r>
              <a:rPr lang="en-US" altLang="zh-CN" sz="1800" dirty="0"/>
              <a:t>(6)</a:t>
            </a:r>
            <a:r>
              <a:rPr lang="zh-CN" altLang="en-US" sz="1800" dirty="0"/>
              <a:t>系统通常简单地指操作系统。</a:t>
            </a:r>
          </a:p>
        </p:txBody>
      </p:sp>
      <p:pic>
        <p:nvPicPr>
          <p:cNvPr id="1026" name="Picture 2" descr="System">
            <a:extLst>
              <a:ext uri="{FF2B5EF4-FFF2-40B4-BE49-F238E27FC236}">
                <a16:creationId xmlns:a16="http://schemas.microsoft.com/office/drawing/2014/main" id="{9395F3C0-0A1E-4091-AECF-C00ADB60A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788" y="409575"/>
            <a:ext cx="15716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553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2246B5C0-0025-4290-8FBB-A77441F498E2}"/>
              </a:ext>
            </a:extLst>
          </p:cNvPr>
          <p:cNvSpPr>
            <a:spLocks noGrp="1"/>
          </p:cNvSpPr>
          <p:nvPr>
            <p:ph type="title"/>
          </p:nvPr>
        </p:nvSpPr>
        <p:spPr bwMode="auto">
          <a:xfrm>
            <a:off x="1385891" y="635795"/>
            <a:ext cx="6172200" cy="7417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zh-CN" altLang="en-US" dirty="0">
                <a:ea typeface="宋体" panose="02010600030101010101" pitchFamily="2" charset="-122"/>
              </a:rPr>
              <a:t>附录：金融创新有什么用？</a:t>
            </a:r>
          </a:p>
        </p:txBody>
      </p:sp>
      <p:sp>
        <p:nvSpPr>
          <p:cNvPr id="140291" name="内容占位符 2">
            <a:extLst>
              <a:ext uri="{FF2B5EF4-FFF2-40B4-BE49-F238E27FC236}">
                <a16:creationId xmlns:a16="http://schemas.microsoft.com/office/drawing/2014/main" id="{C176F378-C4CC-43D3-8F11-FFFAFA1AB2EF}"/>
              </a:ext>
            </a:extLst>
          </p:cNvPr>
          <p:cNvSpPr>
            <a:spLocks noGrp="1" noChangeArrowheads="1"/>
          </p:cNvSpPr>
          <p:nvPr>
            <p:ph idx="1"/>
          </p:nvPr>
        </p:nvSpPr>
        <p:spPr>
          <a:xfrm>
            <a:off x="609600" y="1377556"/>
            <a:ext cx="8077199" cy="4844650"/>
          </a:xfrm>
        </p:spPr>
        <p:txBody>
          <a:bodyPr/>
          <a:lstStyle/>
          <a:p>
            <a:r>
              <a:rPr lang="zh-CN" altLang="en-US" sz="2000" dirty="0">
                <a:latin typeface="华文宋体" panose="02010600040101010101" pitchFamily="2" charset="-122"/>
                <a:ea typeface="华文宋体" panose="02010600040101010101" pitchFamily="2" charset="-122"/>
              </a:rPr>
              <a:t>根据</a:t>
            </a:r>
            <a:r>
              <a:rPr lang="en-US" altLang="zh-CN" sz="2000" dirty="0">
                <a:latin typeface="华文宋体" panose="02010600040101010101" pitchFamily="2" charset="-122"/>
                <a:ea typeface="华文宋体" panose="02010600040101010101" pitchFamily="2" charset="-122"/>
              </a:rPr>
              <a:t>Allen(2002)</a:t>
            </a:r>
            <a:r>
              <a:rPr lang="zh-CN" altLang="en-US" sz="2000" dirty="0">
                <a:latin typeface="华文宋体" panose="02010600040101010101" pitchFamily="2" charset="-122"/>
                <a:ea typeface="华文宋体" panose="02010600040101010101" pitchFamily="2" charset="-122"/>
              </a:rPr>
              <a:t>的研究，他们认为互联网技术将从根本上改变金融服务产业和金融市场。什么是电子金融？他们认为是通过电子交流以及及计算进行的而提供的金融服务和市场。</a:t>
            </a:r>
            <a:endParaRPr lang="en-US" altLang="zh-CN" sz="2000" dirty="0">
              <a:latin typeface="华文宋体" panose="02010600040101010101" pitchFamily="2" charset="-122"/>
              <a:ea typeface="华文宋体" panose="02010600040101010101" pitchFamily="2" charset="-122"/>
            </a:endParaRPr>
          </a:p>
          <a:p>
            <a:r>
              <a:rPr lang="zh-CN" altLang="en-US" sz="2000" dirty="0">
                <a:latin typeface="华文宋体" panose="02010600040101010101" pitchFamily="2" charset="-122"/>
                <a:ea typeface="华文宋体" panose="02010600040101010101" pitchFamily="2" charset="-122"/>
              </a:rPr>
              <a:t>对银行和金融市场来说，互联网的第一个影响是：传统上能够由银行提供的服务可以被其他实体来提供；二是对金融市场的转型，现在不需要物理场所，因此股权、债权以及外汇的交易能够实现全球化。传统</a:t>
            </a:r>
            <a:r>
              <a:rPr lang="en-US" altLang="zh-CN" sz="2000" dirty="0">
                <a:latin typeface="华文宋体" panose="02010600040101010101" pitchFamily="2" charset="-122"/>
                <a:ea typeface="华文宋体" panose="02010600040101010101" pitchFamily="2" charset="-122"/>
              </a:rPr>
              <a:t>IPO</a:t>
            </a:r>
            <a:r>
              <a:rPr lang="zh-CN" altLang="en-US" sz="2000" dirty="0">
                <a:latin typeface="华文宋体" panose="02010600040101010101" pitchFamily="2" charset="-122"/>
                <a:ea typeface="华文宋体" panose="02010600040101010101" pitchFamily="2" charset="-122"/>
              </a:rPr>
              <a:t>采取簿记建档的方式，这是由于信息成本收集太高的缘故，但当搜寻成本降低后，信息技术降低了这些方式相对于距离融资（比如在线拍卖）的优势。</a:t>
            </a:r>
            <a:endParaRPr lang="en-US" altLang="zh-CN" sz="2000" dirty="0">
              <a:latin typeface="华文宋体" panose="02010600040101010101" pitchFamily="2" charset="-122"/>
              <a:ea typeface="华文宋体" panose="02010600040101010101" pitchFamily="2" charset="-122"/>
            </a:endParaRPr>
          </a:p>
          <a:p>
            <a:r>
              <a:rPr lang="zh-CN" altLang="en-US" sz="2000" dirty="0">
                <a:latin typeface="华文宋体" panose="02010600040101010101" pitchFamily="2" charset="-122"/>
                <a:ea typeface="华文宋体" panose="02010600040101010101" pitchFamily="2" charset="-122"/>
              </a:rPr>
              <a:t>从筹集资金角度看，众筹不是什么新鲜事，在</a:t>
            </a:r>
            <a:r>
              <a:rPr lang="en-US" altLang="zh-CN" sz="2000" dirty="0">
                <a:latin typeface="华文宋体" panose="02010600040101010101" pitchFamily="2" charset="-122"/>
                <a:ea typeface="华文宋体" panose="02010600040101010101" pitchFamily="2" charset="-122"/>
              </a:rPr>
              <a:t>1995</a:t>
            </a:r>
            <a:r>
              <a:rPr lang="zh-CN" altLang="en-US" sz="2000" dirty="0">
                <a:latin typeface="华文宋体" panose="02010600040101010101" pitchFamily="2" charset="-122"/>
                <a:ea typeface="华文宋体" panose="02010600040101010101" pitchFamily="2" charset="-122"/>
              </a:rPr>
              <a:t>年，</a:t>
            </a:r>
            <a:r>
              <a:rPr lang="en-US" altLang="zh-CN" sz="2000" dirty="0">
                <a:latin typeface="华文宋体" panose="02010600040101010101" pitchFamily="2" charset="-122"/>
                <a:ea typeface="华文宋体" panose="02010600040101010101" pitchFamily="2" charset="-122"/>
              </a:rPr>
              <a:t>Spring Street Brewery</a:t>
            </a:r>
            <a:r>
              <a:rPr lang="zh-CN" altLang="en-US" sz="2000" dirty="0">
                <a:latin typeface="华文宋体" panose="02010600040101010101" pitchFamily="2" charset="-122"/>
                <a:ea typeface="华文宋体" panose="02010600040101010101" pitchFamily="2" charset="-122"/>
              </a:rPr>
              <a:t>公司通过在线拍卖筹集资金</a:t>
            </a:r>
            <a:r>
              <a:rPr lang="en-US" altLang="zh-CN" sz="2000" dirty="0">
                <a:latin typeface="华文宋体" panose="02010600040101010101" pitchFamily="2" charset="-122"/>
                <a:ea typeface="华文宋体" panose="02010600040101010101" pitchFamily="2" charset="-122"/>
              </a:rPr>
              <a:t>160</a:t>
            </a:r>
            <a:r>
              <a:rPr lang="zh-CN" altLang="en-US" sz="2000" dirty="0">
                <a:latin typeface="华文宋体" panose="02010600040101010101" pitchFamily="2" charset="-122"/>
                <a:ea typeface="华文宋体" panose="02010600040101010101" pitchFamily="2" charset="-122"/>
              </a:rPr>
              <a:t>万美元，超过</a:t>
            </a:r>
            <a:r>
              <a:rPr lang="en-US" altLang="zh-CN" sz="2000" dirty="0">
                <a:latin typeface="华文宋体" panose="02010600040101010101" pitchFamily="2" charset="-122"/>
                <a:ea typeface="华文宋体" panose="02010600040101010101" pitchFamily="2" charset="-122"/>
              </a:rPr>
              <a:t>3500</a:t>
            </a:r>
            <a:r>
              <a:rPr lang="zh-CN" altLang="en-US" sz="2000" dirty="0">
                <a:latin typeface="华文宋体" panose="02010600040101010101" pitchFamily="2" charset="-122"/>
                <a:ea typeface="华文宋体" panose="02010600040101010101" pitchFamily="2" charset="-122"/>
              </a:rPr>
              <a:t>人购买其股票。在</a:t>
            </a:r>
            <a:r>
              <a:rPr lang="en-US" altLang="zh-CN" sz="2000" dirty="0">
                <a:latin typeface="华文宋体" panose="02010600040101010101" pitchFamily="2" charset="-122"/>
                <a:ea typeface="华文宋体" panose="02010600040101010101" pitchFamily="2" charset="-122"/>
              </a:rPr>
              <a:t>1999</a:t>
            </a:r>
            <a:r>
              <a:rPr lang="zh-CN" altLang="en-US" sz="2000" dirty="0">
                <a:latin typeface="华文宋体" panose="02010600040101010101" pitchFamily="2" charset="-122"/>
                <a:ea typeface="华文宋体" panose="02010600040101010101" pitchFamily="2" charset="-122"/>
              </a:rPr>
              <a:t>年，</a:t>
            </a:r>
            <a:r>
              <a:rPr lang="en-US" altLang="zh-CN" sz="2000" dirty="0" err="1">
                <a:latin typeface="华文宋体" panose="02010600040101010101" pitchFamily="2" charset="-122"/>
                <a:ea typeface="华文宋体" panose="02010600040101010101" pitchFamily="2" charset="-122"/>
              </a:rPr>
              <a:t>W.R.Hambrcht</a:t>
            </a:r>
            <a:r>
              <a:rPr lang="zh-CN" altLang="en-US" sz="2000" dirty="0">
                <a:latin typeface="华文宋体" panose="02010600040101010101" pitchFamily="2" charset="-122"/>
                <a:ea typeface="华文宋体" panose="02010600040101010101" pitchFamily="2" charset="-122"/>
              </a:rPr>
              <a:t>公司创立在线拍卖市场（</a:t>
            </a:r>
            <a:r>
              <a:rPr lang="en-US" altLang="zh-CN" sz="2000" dirty="0">
                <a:latin typeface="华文宋体" panose="02010600040101010101" pitchFamily="2" charset="-122"/>
                <a:ea typeface="华文宋体" panose="02010600040101010101" pitchFamily="2" charset="-122"/>
              </a:rPr>
              <a:t>Open IPO</a:t>
            </a:r>
            <a:r>
              <a:rPr lang="zh-CN" altLang="en-US" sz="2000" dirty="0">
                <a:latin typeface="华文宋体" panose="02010600040101010101" pitchFamily="2" charset="-122"/>
                <a:ea typeface="华文宋体" panose="02010600040101010101" pitchFamily="2" charset="-122"/>
              </a:rPr>
              <a:t>）。电子技术的发展导致金融脱媒的加速。</a:t>
            </a:r>
            <a:r>
              <a:rPr lang="en-US" altLang="zh-CN" sz="2000" dirty="0">
                <a:latin typeface="华文宋体" panose="02010600040101010101" pitchFamily="2" charset="-122"/>
                <a:ea typeface="华文宋体" panose="02010600040101010101" pitchFamily="2" charset="-122"/>
              </a:rPr>
              <a:t>Peterson &amp; </a:t>
            </a:r>
            <a:r>
              <a:rPr lang="en-US" altLang="zh-CN" sz="2000" dirty="0" err="1">
                <a:latin typeface="华文宋体" panose="02010600040101010101" pitchFamily="2" charset="-122"/>
                <a:ea typeface="华文宋体" panose="02010600040101010101" pitchFamily="2" charset="-122"/>
              </a:rPr>
              <a:t>Rajan</a:t>
            </a:r>
            <a:r>
              <a:rPr lang="en-US" altLang="zh-CN" sz="2000" dirty="0">
                <a:latin typeface="华文宋体" panose="02010600040101010101" pitchFamily="2" charset="-122"/>
                <a:ea typeface="华文宋体" panose="02010600040101010101" pitchFamily="2" charset="-122"/>
              </a:rPr>
              <a:t>(2001)</a:t>
            </a:r>
            <a:r>
              <a:rPr lang="zh-CN" altLang="en-US" sz="2000" dirty="0">
                <a:latin typeface="华文宋体" panose="02010600040101010101" pitchFamily="2" charset="-122"/>
                <a:ea typeface="华文宋体" panose="02010600040101010101" pitchFamily="2" charset="-122"/>
              </a:rPr>
              <a:t>发现小企业似乎比过去更加从距离较远的银行去借款，这是因为银行在信贷据侧方面运用了广密集地运用了通信与信息技术。</a:t>
            </a:r>
          </a:p>
        </p:txBody>
      </p:sp>
    </p:spTree>
    <p:extLst>
      <p:ext uri="{BB962C8B-B14F-4D97-AF65-F5344CB8AC3E}">
        <p14:creationId xmlns:p14="http://schemas.microsoft.com/office/powerpoint/2010/main" val="150415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6A2B2-4367-4F29-9A43-770AAEE7CC0B}"/>
              </a:ext>
            </a:extLst>
          </p:cNvPr>
          <p:cNvSpPr>
            <a:spLocks noGrp="1"/>
          </p:cNvSpPr>
          <p:nvPr>
            <p:ph type="title"/>
          </p:nvPr>
        </p:nvSpPr>
        <p:spPr>
          <a:xfrm>
            <a:off x="313362" y="458289"/>
            <a:ext cx="8229600" cy="655639"/>
          </a:xfrm>
        </p:spPr>
        <p:txBody>
          <a:bodyPr/>
          <a:lstStyle/>
          <a:p>
            <a:pPr algn="ctr"/>
            <a:r>
              <a:rPr lang="zh-CN" altLang="en-US" sz="3600" dirty="0">
                <a:latin typeface="宋体" panose="02010600030101010101" pitchFamily="2" charset="-122"/>
                <a:ea typeface="宋体" panose="02010600030101010101" pitchFamily="2" charset="-122"/>
              </a:rPr>
              <a:t>第</a:t>
            </a:r>
            <a:r>
              <a:rPr lang="en-US" altLang="zh-CN" sz="3600" dirty="0">
                <a:latin typeface="宋体" panose="02010600030101010101" pitchFamily="2" charset="-122"/>
                <a:ea typeface="宋体" panose="02010600030101010101" pitchFamily="2" charset="-122"/>
              </a:rPr>
              <a:t>2</a:t>
            </a:r>
            <a:r>
              <a:rPr lang="zh-CN" altLang="en-US" sz="3600" dirty="0">
                <a:latin typeface="宋体" panose="02010600030101010101" pitchFamily="2" charset="-122"/>
                <a:ea typeface="宋体" panose="02010600030101010101" pitchFamily="2" charset="-122"/>
              </a:rPr>
              <a:t>章  金融市场和金融机构</a:t>
            </a:r>
          </a:p>
        </p:txBody>
      </p:sp>
      <p:sp>
        <p:nvSpPr>
          <p:cNvPr id="3" name="内容占位符 2">
            <a:extLst>
              <a:ext uri="{FF2B5EF4-FFF2-40B4-BE49-F238E27FC236}">
                <a16:creationId xmlns:a16="http://schemas.microsoft.com/office/drawing/2014/main" id="{4E916201-13B0-4297-91D5-0DF44ECC3838}"/>
              </a:ext>
            </a:extLst>
          </p:cNvPr>
          <p:cNvSpPr>
            <a:spLocks noGrp="1"/>
          </p:cNvSpPr>
          <p:nvPr>
            <p:ph idx="1"/>
          </p:nvPr>
        </p:nvSpPr>
        <p:spPr>
          <a:xfrm>
            <a:off x="714054" y="1734551"/>
            <a:ext cx="7715892" cy="3022384"/>
          </a:xfrm>
        </p:spPr>
        <p:txBody>
          <a:bodyPr/>
          <a:lstStyle/>
          <a:p>
            <a:r>
              <a:rPr lang="zh-CN" altLang="en-US" sz="2800" dirty="0">
                <a:latin typeface="宋体" panose="02010600030101010101" pitchFamily="2" charset="-122"/>
                <a:ea typeface="宋体" panose="02010600030101010101" pitchFamily="2" charset="-122"/>
              </a:rPr>
              <a:t>问题</a:t>
            </a:r>
            <a:endParaRPr lang="en-US" altLang="zh-CN" sz="28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什么是金融系统？具体包括哪些金融市场和机构？</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金融系统资金流向是怎样的？</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金融系统的功能和作用是什么？</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221217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92E77-482B-82F8-7A31-60C54F7FA6E1}"/>
              </a:ext>
            </a:extLst>
          </p:cNvPr>
          <p:cNvSpPr>
            <a:spLocks noGrp="1"/>
          </p:cNvSpPr>
          <p:nvPr>
            <p:ph type="title"/>
          </p:nvPr>
        </p:nvSpPr>
        <p:spPr>
          <a:xfrm>
            <a:off x="457200" y="457518"/>
            <a:ext cx="8229600" cy="832802"/>
          </a:xfrm>
        </p:spPr>
        <p:txBody>
          <a:bodyPr/>
          <a:lstStyle/>
          <a:p>
            <a:r>
              <a:rPr lang="zh-CN" altLang="en-US" dirty="0">
                <a:latin typeface="宋体" panose="02010600030101010101" pitchFamily="2" charset="-122"/>
                <a:ea typeface="宋体" panose="02010600030101010101" pitchFamily="2" charset="-122"/>
              </a:rPr>
              <a:t>两宋时期的金融创新不输欧洲</a:t>
            </a:r>
          </a:p>
        </p:txBody>
      </p:sp>
      <p:sp>
        <p:nvSpPr>
          <p:cNvPr id="3" name="内容占位符 2">
            <a:extLst>
              <a:ext uri="{FF2B5EF4-FFF2-40B4-BE49-F238E27FC236}">
                <a16:creationId xmlns:a16="http://schemas.microsoft.com/office/drawing/2014/main" id="{73553280-EC06-653B-AF97-9D6775B178EC}"/>
              </a:ext>
            </a:extLst>
          </p:cNvPr>
          <p:cNvSpPr>
            <a:spLocks noGrp="1"/>
          </p:cNvSpPr>
          <p:nvPr>
            <p:ph idx="1"/>
          </p:nvPr>
        </p:nvSpPr>
        <p:spPr>
          <a:xfrm>
            <a:off x="372756" y="1219200"/>
            <a:ext cx="5791200" cy="4805680"/>
          </a:xfrm>
        </p:spPr>
        <p:txBody>
          <a:bodyPr/>
          <a:lstStyle/>
          <a:p>
            <a:r>
              <a:rPr lang="zh-CN" altLang="en-US" sz="1600" dirty="0">
                <a:latin typeface="宋体" panose="02010600030101010101" pitchFamily="2" charset="-122"/>
                <a:ea typeface="宋体" panose="02010600030101010101" pitchFamily="2" charset="-122"/>
              </a:rPr>
              <a:t>北宋年间，朝廷设立了很多经济部门，包括交子务、会子务、折博务、检校库、抵当所、常平仓、市易司、内藏库等金融机构。</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宋史研究者吴钩在其所著的</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宋潮：变革中的大宋文明</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一书中就指出，宋代的金融机构，比如设于益州的交子务，是发行和管理四川交子的机构。而设于南宋临安的会子务，是印制、储存和发放东南会子的机构。交子和会子均为宋代的纸币，交子务、会子务的职能运行方式类似于而今的央行机构。</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市易司总辖北宋首都汴京与地方的市易务，包括官营贸易，向城乡商人提供担保贷款、抵押贷款，并发行汇票。常平仓本来是北宋的粮食储备机构，在熙宁变法期间，朝廷推行青苗法，就利用常平仓的储备金向农户提供小额抵押贷款。这意味着市易司、常平仓，至少在熙宁变法期间具备了工商银行、农业银行的职责。</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有趣的是，南宋初年的名将岳飞也是金融投资的能手。岳飞利用鄂州的公使库、激赏库、备边库等</a:t>
            </a:r>
            <a:r>
              <a:rPr lang="en-US" altLang="zh-CN" sz="1600" dirty="0">
                <a:latin typeface="宋体" panose="02010600030101010101" pitchFamily="2" charset="-122"/>
                <a:ea typeface="宋体" panose="02010600030101010101" pitchFamily="2" charset="-122"/>
              </a:rPr>
              <a:t>14</a:t>
            </a:r>
            <a:r>
              <a:rPr lang="zh-CN" altLang="en-US" sz="1600" dirty="0">
                <a:latin typeface="宋体" panose="02010600030101010101" pitchFamily="2" charset="-122"/>
                <a:ea typeface="宋体" panose="02010600030101010101" pitchFamily="2" charset="-122"/>
              </a:rPr>
              <a:t>个库的本钱放贷，每年可收息钱</a:t>
            </a:r>
            <a:r>
              <a:rPr lang="en-US" altLang="zh-CN" sz="1600" dirty="0">
                <a:latin typeface="宋体" panose="02010600030101010101" pitchFamily="2" charset="-122"/>
                <a:ea typeface="宋体" panose="02010600030101010101" pitchFamily="2" charset="-122"/>
              </a:rPr>
              <a:t>116</a:t>
            </a:r>
            <a:r>
              <a:rPr lang="zh-CN" altLang="en-US" sz="1600" dirty="0">
                <a:latin typeface="宋体" panose="02010600030101010101" pitchFamily="2" charset="-122"/>
                <a:ea typeface="宋体" panose="02010600030101010101" pitchFamily="2" charset="-122"/>
              </a:rPr>
              <a:t>万多贯，这显然成为了“岳家军” 抗金的重要资源支持。</a:t>
            </a:r>
          </a:p>
        </p:txBody>
      </p:sp>
      <p:pic>
        <p:nvPicPr>
          <p:cNvPr id="6146" name="Picture 2">
            <a:extLst>
              <a:ext uri="{FF2B5EF4-FFF2-40B4-BE49-F238E27FC236}">
                <a16:creationId xmlns:a16="http://schemas.microsoft.com/office/drawing/2014/main" id="{76E481B3-3A6E-0447-0A4F-E5839F140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444" y="1290320"/>
            <a:ext cx="2831476" cy="402367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7C285A6-4133-3460-E28C-A8CE52CE26B8}"/>
              </a:ext>
            </a:extLst>
          </p:cNvPr>
          <p:cNvSpPr txBox="1"/>
          <p:nvPr/>
        </p:nvSpPr>
        <p:spPr>
          <a:xfrm>
            <a:off x="6180444" y="5315802"/>
            <a:ext cx="2590800" cy="830997"/>
          </a:xfrm>
          <a:prstGeom prst="rect">
            <a:avLst/>
          </a:prstGeom>
          <a:noFill/>
        </p:spPr>
        <p:txBody>
          <a:bodyPr wrap="square">
            <a:spAutoFit/>
          </a:bodyPr>
          <a:lstStyle/>
          <a:p>
            <a:r>
              <a:rPr lang="en-US" altLang="zh-CN" sz="1600" b="0" i="0" dirty="0">
                <a:solidFill>
                  <a:srgbClr val="000000"/>
                </a:solidFill>
                <a:effectLst/>
                <a:latin typeface="Helvetica Neue"/>
              </a:rPr>
              <a:t>《</a:t>
            </a:r>
            <a:r>
              <a:rPr lang="zh-CN" altLang="en-US" sz="1600" b="0" i="0" dirty="0">
                <a:solidFill>
                  <a:srgbClr val="000000"/>
                </a:solidFill>
                <a:effectLst/>
                <a:latin typeface="Helvetica Neue"/>
              </a:rPr>
              <a:t>宋潮：变革中的大宋文明</a:t>
            </a:r>
            <a:r>
              <a:rPr lang="en-US" altLang="zh-CN" sz="1600" b="0" i="0" dirty="0">
                <a:solidFill>
                  <a:srgbClr val="000000"/>
                </a:solidFill>
                <a:effectLst/>
                <a:latin typeface="Helvetica Neue"/>
              </a:rPr>
              <a:t>》 </a:t>
            </a:r>
            <a:r>
              <a:rPr lang="zh-CN" altLang="en-US" sz="1600" b="0" i="0" dirty="0">
                <a:solidFill>
                  <a:srgbClr val="000000"/>
                </a:solidFill>
                <a:effectLst/>
                <a:latin typeface="Helvetica Neue"/>
              </a:rPr>
              <a:t>吴钩著 广西师范大学出版社</a:t>
            </a:r>
            <a:r>
              <a:rPr lang="en-US" altLang="zh-CN" sz="1600" b="0" i="0" dirty="0">
                <a:solidFill>
                  <a:srgbClr val="000000"/>
                </a:solidFill>
                <a:effectLst/>
                <a:latin typeface="Helvetica Neue"/>
              </a:rPr>
              <a:t>2021</a:t>
            </a:r>
            <a:r>
              <a:rPr lang="zh-CN" altLang="en-US" sz="1600" b="0" i="0" dirty="0">
                <a:solidFill>
                  <a:srgbClr val="000000"/>
                </a:solidFill>
                <a:effectLst/>
                <a:latin typeface="Helvetica Neue"/>
              </a:rPr>
              <a:t>年</a:t>
            </a:r>
            <a:r>
              <a:rPr lang="en-US" altLang="zh-CN" sz="1600" b="0" i="0" dirty="0">
                <a:solidFill>
                  <a:srgbClr val="000000"/>
                </a:solidFill>
                <a:effectLst/>
                <a:latin typeface="Helvetica Neue"/>
              </a:rPr>
              <a:t>4</a:t>
            </a:r>
            <a:r>
              <a:rPr lang="zh-CN" altLang="en-US" sz="1600" b="0" i="0" dirty="0">
                <a:solidFill>
                  <a:srgbClr val="000000"/>
                </a:solidFill>
                <a:effectLst/>
                <a:latin typeface="Helvetica Neue"/>
              </a:rPr>
              <a:t>月</a:t>
            </a:r>
            <a:endParaRPr lang="zh-CN" altLang="en-US" sz="1600" dirty="0"/>
          </a:p>
        </p:txBody>
      </p:sp>
    </p:spTree>
    <p:extLst>
      <p:ext uri="{BB962C8B-B14F-4D97-AF65-F5344CB8AC3E}">
        <p14:creationId xmlns:p14="http://schemas.microsoft.com/office/powerpoint/2010/main" val="42775588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a:extLst>
              <a:ext uri="{FF2B5EF4-FFF2-40B4-BE49-F238E27FC236}">
                <a16:creationId xmlns:a16="http://schemas.microsoft.com/office/drawing/2014/main" id="{E3898C83-A193-4125-B6E8-EFCD549A9FD5}"/>
              </a:ext>
            </a:extLst>
          </p:cNvPr>
          <p:cNvSpPr>
            <a:spLocks noGrp="1"/>
          </p:cNvSpPr>
          <p:nvPr>
            <p:ph type="title"/>
          </p:nvPr>
        </p:nvSpPr>
        <p:spPr bwMode="auto">
          <a:xfrm>
            <a:off x="976312" y="767400"/>
            <a:ext cx="7191375" cy="7060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zh-CN" altLang="en-US" dirty="0">
                <a:ea typeface="宋体" panose="02010600030101010101" pitchFamily="2" charset="-122"/>
              </a:rPr>
              <a:t>附录：我国金融系统近年来的创新</a:t>
            </a:r>
          </a:p>
        </p:txBody>
      </p:sp>
      <p:sp>
        <p:nvSpPr>
          <p:cNvPr id="139267" name="内容占位符 2">
            <a:extLst>
              <a:ext uri="{FF2B5EF4-FFF2-40B4-BE49-F238E27FC236}">
                <a16:creationId xmlns:a16="http://schemas.microsoft.com/office/drawing/2014/main" id="{FB981DB7-468F-4FA2-A2AD-04264CAE6E4D}"/>
              </a:ext>
            </a:extLst>
          </p:cNvPr>
          <p:cNvSpPr>
            <a:spLocks noGrp="1" noChangeArrowheads="1"/>
          </p:cNvSpPr>
          <p:nvPr>
            <p:ph idx="1"/>
          </p:nvPr>
        </p:nvSpPr>
        <p:spPr>
          <a:xfrm>
            <a:off x="771524" y="1677590"/>
            <a:ext cx="7600949" cy="3502819"/>
          </a:xfrm>
        </p:spPr>
        <p:txBody>
          <a:bodyPr/>
          <a:lstStyle/>
          <a:p>
            <a:pPr algn="just">
              <a:lnSpc>
                <a:spcPct val="125000"/>
              </a:lnSpc>
            </a:pPr>
            <a:r>
              <a:rPr lang="zh-CN" altLang="en-US" dirty="0">
                <a:latin typeface="华文宋体" panose="02010600040101010101" pitchFamily="2" charset="-122"/>
                <a:ea typeface="华文宋体" panose="02010600040101010101" pitchFamily="2" charset="-122"/>
              </a:rPr>
              <a:t>互联网包括移动互联网、大数据、云计算、区块链等金融科技的出现，催生了第三方支付、直销银行、助贷机构、直贷机构、大数据基金、</a:t>
            </a:r>
            <a:r>
              <a:rPr lang="en-US" altLang="zh-CN" dirty="0">
                <a:latin typeface="华文宋体" panose="02010600040101010101" pitchFamily="2" charset="-122"/>
                <a:ea typeface="华文宋体" panose="02010600040101010101" pitchFamily="2" charset="-122"/>
              </a:rPr>
              <a:t>P2P</a:t>
            </a:r>
            <a:r>
              <a:rPr lang="zh-CN" altLang="en-US" dirty="0">
                <a:latin typeface="华文宋体" panose="02010600040101010101" pitchFamily="2" charset="-122"/>
                <a:ea typeface="华文宋体" panose="02010600040101010101" pitchFamily="2" charset="-122"/>
              </a:rPr>
              <a:t>、众筹（轻松筹、水滴筹）、余额宝等、央行数字货币</a:t>
            </a:r>
            <a:r>
              <a:rPr lang="en-US" altLang="zh-CN" dirty="0">
                <a:latin typeface="华文宋体" panose="02010600040101010101" pitchFamily="2" charset="-122"/>
                <a:ea typeface="华文宋体" panose="02010600040101010101" pitchFamily="2" charset="-122"/>
              </a:rPr>
              <a:t>DCEP</a:t>
            </a:r>
            <a:r>
              <a:rPr lang="zh-CN" altLang="en-US" dirty="0">
                <a:latin typeface="华文宋体" panose="02010600040101010101" pitchFamily="2" charset="-122"/>
                <a:ea typeface="华文宋体" panose="02010600040101010101" pitchFamily="2" charset="-122"/>
              </a:rPr>
              <a:t>等新的金融中介和金融工具。</a:t>
            </a:r>
            <a:endParaRPr lang="en-US" altLang="zh-CN" dirty="0">
              <a:latin typeface="华文宋体" panose="02010600040101010101" pitchFamily="2" charset="-122"/>
              <a:ea typeface="华文宋体" panose="02010600040101010101" pitchFamily="2" charset="-122"/>
            </a:endParaRPr>
          </a:p>
          <a:p>
            <a:pPr algn="just">
              <a:lnSpc>
                <a:spcPct val="125000"/>
              </a:lnSpc>
            </a:pPr>
            <a:r>
              <a:rPr lang="zh-CN" altLang="en-US" dirty="0">
                <a:latin typeface="华文宋体" panose="02010600040101010101" pitchFamily="2" charset="-122"/>
                <a:ea typeface="华文宋体" panose="02010600040101010101" pitchFamily="2" charset="-122"/>
              </a:rPr>
              <a:t>民营企业包括房地产、互联网企业，如万达、苏宁、京东、阿里巴巴、百度、乐视、小米等纷纷进军银行、支付等金融产业。</a:t>
            </a:r>
          </a:p>
        </p:txBody>
      </p:sp>
    </p:spTree>
    <p:extLst>
      <p:ext uri="{BB962C8B-B14F-4D97-AF65-F5344CB8AC3E}">
        <p14:creationId xmlns:p14="http://schemas.microsoft.com/office/powerpoint/2010/main" val="38529114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A39C9F-12C7-4EFD-A6A6-FD0B390F178A}"/>
              </a:ext>
            </a:extLst>
          </p:cNvPr>
          <p:cNvSpPr>
            <a:spLocks noGrp="1"/>
          </p:cNvSpPr>
          <p:nvPr>
            <p:ph type="title"/>
          </p:nvPr>
        </p:nvSpPr>
        <p:spPr>
          <a:xfrm>
            <a:off x="628650" y="365127"/>
            <a:ext cx="7886700" cy="785580"/>
          </a:xfrm>
        </p:spPr>
        <p:txBody>
          <a:bodyPr>
            <a:normAutofit/>
          </a:bodyPr>
          <a:lstStyle/>
          <a:p>
            <a:r>
              <a:rPr lang="zh-CN" altLang="en-US" dirty="0">
                <a:latin typeface="宋体" panose="02010600030101010101" pitchFamily="2" charset="-122"/>
                <a:ea typeface="宋体" panose="02010600030101010101" pitchFamily="2" charset="-122"/>
              </a:rPr>
              <a:t>附录：北京证券交易所正式开市</a:t>
            </a:r>
          </a:p>
        </p:txBody>
      </p:sp>
      <p:sp>
        <p:nvSpPr>
          <p:cNvPr id="3" name="内容占位符 2">
            <a:extLst>
              <a:ext uri="{FF2B5EF4-FFF2-40B4-BE49-F238E27FC236}">
                <a16:creationId xmlns:a16="http://schemas.microsoft.com/office/drawing/2014/main" id="{76159A1B-0D7D-490A-AEB9-4E8CFD819AC1}"/>
              </a:ext>
            </a:extLst>
          </p:cNvPr>
          <p:cNvSpPr>
            <a:spLocks noGrp="1"/>
          </p:cNvSpPr>
          <p:nvPr>
            <p:ph idx="1"/>
          </p:nvPr>
        </p:nvSpPr>
        <p:spPr>
          <a:xfrm>
            <a:off x="402619" y="1078787"/>
            <a:ext cx="7886700" cy="4351338"/>
          </a:xfrm>
        </p:spPr>
        <p:txBody>
          <a:bodyPr>
            <a:normAutofit/>
          </a:bodyPr>
          <a:lstStyle/>
          <a:p>
            <a:r>
              <a:rPr lang="en-US" altLang="zh-CN" sz="1400" dirty="0"/>
              <a:t>2021</a:t>
            </a:r>
            <a:r>
              <a:rPr lang="zh-CN" altLang="en-US" sz="1400" dirty="0"/>
              <a:t>年</a:t>
            </a:r>
            <a:r>
              <a:rPr lang="en-US" altLang="zh-CN" sz="1400" dirty="0"/>
              <a:t>11</a:t>
            </a:r>
            <a:r>
              <a:rPr lang="zh-CN" altLang="en-US" sz="1400" dirty="0"/>
              <a:t>月</a:t>
            </a:r>
            <a:r>
              <a:rPr lang="en-US" altLang="zh-CN" sz="1400" dirty="0"/>
              <a:t>15</a:t>
            </a:r>
            <a:r>
              <a:rPr lang="zh-CN" altLang="en-US" sz="1400" dirty="0"/>
              <a:t>日（周一）上午，北京证券交易所正式开市，这是时隔</a:t>
            </a:r>
            <a:r>
              <a:rPr lang="en-US" altLang="zh-CN" sz="1400" dirty="0"/>
              <a:t>30</a:t>
            </a:r>
            <a:r>
              <a:rPr lang="zh-CN" altLang="en-US" sz="1400" dirty="0"/>
              <a:t>年中国大陆地区成立的第三个证券交易所。北交所开市是资本市场改革发展的又一标志性事件。</a:t>
            </a:r>
            <a:endParaRPr lang="en-US" altLang="zh-CN" sz="1400" dirty="0"/>
          </a:p>
          <a:p>
            <a:r>
              <a:rPr lang="zh-CN" altLang="en-US" sz="1400" dirty="0"/>
              <a:t>我国中小企业数量超过</a:t>
            </a:r>
            <a:r>
              <a:rPr lang="en-US" altLang="zh-CN" sz="1400" dirty="0"/>
              <a:t>4000</a:t>
            </a:r>
            <a:r>
              <a:rPr lang="zh-CN" altLang="en-US" sz="1400" dirty="0"/>
              <a:t>万家，占企业总数的</a:t>
            </a:r>
            <a:r>
              <a:rPr lang="en-US" altLang="zh-CN" sz="1400" dirty="0"/>
              <a:t>99%</a:t>
            </a:r>
            <a:r>
              <a:rPr lang="zh-CN" altLang="en-US" sz="1400" dirty="0"/>
              <a:t>，是市场主体中数量最大、最具活力的企业群体。中小企业、个体工商户贡献了全国</a:t>
            </a:r>
            <a:r>
              <a:rPr lang="en-US" altLang="zh-CN" sz="1400" dirty="0"/>
              <a:t>50%</a:t>
            </a:r>
            <a:r>
              <a:rPr lang="zh-CN" altLang="en-US" sz="1400" dirty="0"/>
              <a:t>以上的税收，</a:t>
            </a:r>
            <a:r>
              <a:rPr lang="en-US" altLang="zh-CN" sz="1400" dirty="0"/>
              <a:t>60%</a:t>
            </a:r>
            <a:r>
              <a:rPr lang="zh-CN" altLang="en-US" sz="1400" dirty="0"/>
              <a:t>以上的</a:t>
            </a:r>
            <a:r>
              <a:rPr lang="en-US" altLang="zh-CN" sz="1400" dirty="0"/>
              <a:t>GDP</a:t>
            </a:r>
            <a:r>
              <a:rPr lang="zh-CN" altLang="en-US" sz="1400" dirty="0"/>
              <a:t>，</a:t>
            </a:r>
            <a:r>
              <a:rPr lang="en-US" altLang="zh-CN" sz="1400" dirty="0"/>
              <a:t>70%</a:t>
            </a:r>
            <a:r>
              <a:rPr lang="zh-CN" altLang="en-US" sz="1400" dirty="0"/>
              <a:t>以上的技术创新成果和</a:t>
            </a:r>
            <a:r>
              <a:rPr lang="en-US" altLang="zh-CN" sz="1400" dirty="0"/>
              <a:t>80%</a:t>
            </a:r>
            <a:r>
              <a:rPr lang="zh-CN" altLang="en-US" sz="1400" dirty="0"/>
              <a:t>以上的劳动力就业。中小企业如此重要，但是我国目前的金融体系对中小企业的支持还远远不够，融资难融资贵仍然是制约中小企业发展最大的问题。所以，“深化新三板改革，设立北京证券交易所”，就是要突破体制机制上的瓶颈，建设一个专门为创新型中小企业量身打造的证券交易所，探索一条资本市场支持中小企业科技创新的普惠金融之路。</a:t>
            </a:r>
          </a:p>
        </p:txBody>
      </p:sp>
      <p:pic>
        <p:nvPicPr>
          <p:cNvPr id="6146" name="Picture 2">
            <a:extLst>
              <a:ext uri="{FF2B5EF4-FFF2-40B4-BE49-F238E27FC236}">
                <a16:creationId xmlns:a16="http://schemas.microsoft.com/office/drawing/2014/main" id="{8F2D2450-70A2-4A33-967C-1F403BAB6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08" y="3118833"/>
            <a:ext cx="4551467" cy="23112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刚刚，北交所开市！易会满：坚持错位发展、突出特色">
            <a:extLst>
              <a:ext uri="{FF2B5EF4-FFF2-40B4-BE49-F238E27FC236}">
                <a16:creationId xmlns:a16="http://schemas.microsoft.com/office/drawing/2014/main" id="{B2C39F5B-0B2B-4610-86B2-0D72EF38E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086" y="3118833"/>
            <a:ext cx="4161561" cy="314614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70F39FE-5AAA-434B-A37F-1464C2BCC2E5}"/>
              </a:ext>
            </a:extLst>
          </p:cNvPr>
          <p:cNvSpPr txBox="1"/>
          <p:nvPr/>
        </p:nvSpPr>
        <p:spPr>
          <a:xfrm>
            <a:off x="495086" y="5641294"/>
            <a:ext cx="4572000" cy="646331"/>
          </a:xfrm>
          <a:prstGeom prst="rect">
            <a:avLst/>
          </a:prstGeom>
          <a:noFill/>
        </p:spPr>
        <p:txBody>
          <a:bodyPr wrap="square">
            <a:spAutoFit/>
          </a:bodyPr>
          <a:lstStyle/>
          <a:p>
            <a:r>
              <a:rPr lang="en-US" altLang="zh-CN" dirty="0"/>
              <a:t>N</a:t>
            </a:r>
            <a:r>
              <a:rPr lang="zh-CN" altLang="en-US" dirty="0"/>
              <a:t>同心、</a:t>
            </a:r>
            <a:r>
              <a:rPr lang="en-US" altLang="zh-CN" dirty="0"/>
              <a:t>N</a:t>
            </a:r>
            <a:r>
              <a:rPr lang="zh-CN" altLang="en-US" dirty="0"/>
              <a:t>大地、</a:t>
            </a:r>
            <a:r>
              <a:rPr lang="en-US" altLang="zh-CN" dirty="0"/>
              <a:t>N</a:t>
            </a:r>
            <a:r>
              <a:rPr lang="zh-CN" altLang="en-US" dirty="0"/>
              <a:t>晶赛、</a:t>
            </a:r>
            <a:r>
              <a:rPr lang="en-US" altLang="zh-CN" dirty="0"/>
              <a:t>N</a:t>
            </a:r>
            <a:r>
              <a:rPr lang="zh-CN" altLang="en-US" dirty="0"/>
              <a:t>汉鑫、</a:t>
            </a:r>
            <a:r>
              <a:rPr lang="en-US" altLang="zh-CN" dirty="0"/>
              <a:t>N</a:t>
            </a:r>
            <a:r>
              <a:rPr lang="zh-CN" altLang="en-US" dirty="0"/>
              <a:t>广道、</a:t>
            </a:r>
            <a:r>
              <a:rPr lang="en-US" altLang="zh-CN" dirty="0"/>
              <a:t>N</a:t>
            </a:r>
            <a:r>
              <a:rPr lang="zh-CN" altLang="en-US" dirty="0"/>
              <a:t>恒合等</a:t>
            </a:r>
            <a:r>
              <a:rPr lang="en-US" altLang="zh-CN" dirty="0"/>
              <a:t>10</a:t>
            </a:r>
            <a:r>
              <a:rPr lang="zh-CN" altLang="en-US" dirty="0"/>
              <a:t>只个股全部触发临停。</a:t>
            </a:r>
          </a:p>
        </p:txBody>
      </p:sp>
    </p:spTree>
    <p:extLst>
      <p:ext uri="{BB962C8B-B14F-4D97-AF65-F5344CB8AC3E}">
        <p14:creationId xmlns:p14="http://schemas.microsoft.com/office/powerpoint/2010/main" val="1790605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D9944-3613-40A5-9120-1C52796F9546}"/>
              </a:ext>
            </a:extLst>
          </p:cNvPr>
          <p:cNvSpPr>
            <a:spLocks noGrp="1"/>
          </p:cNvSpPr>
          <p:nvPr>
            <p:ph type="title"/>
          </p:nvPr>
        </p:nvSpPr>
        <p:spPr>
          <a:xfrm>
            <a:off x="457200" y="274638"/>
            <a:ext cx="8229600" cy="903922"/>
          </a:xfrm>
        </p:spPr>
        <p:txBody>
          <a:bodyPr>
            <a:normAutofit/>
          </a:bodyPr>
          <a:lstStyle/>
          <a:p>
            <a:r>
              <a:rPr lang="zh-CN" altLang="en-US" sz="4000" dirty="0"/>
              <a:t>附录：货币职能</a:t>
            </a:r>
          </a:p>
        </p:txBody>
      </p:sp>
      <p:sp>
        <p:nvSpPr>
          <p:cNvPr id="3" name="内容占位符 2">
            <a:extLst>
              <a:ext uri="{FF2B5EF4-FFF2-40B4-BE49-F238E27FC236}">
                <a16:creationId xmlns:a16="http://schemas.microsoft.com/office/drawing/2014/main" id="{43A27A1C-D2C5-49A8-AC50-A4E60493056A}"/>
              </a:ext>
            </a:extLst>
          </p:cNvPr>
          <p:cNvSpPr>
            <a:spLocks noGrp="1"/>
          </p:cNvSpPr>
          <p:nvPr>
            <p:ph idx="1"/>
          </p:nvPr>
        </p:nvSpPr>
        <p:spPr>
          <a:xfrm>
            <a:off x="457200" y="1178560"/>
            <a:ext cx="8229600" cy="4525963"/>
          </a:xfrm>
        </p:spPr>
        <p:txBody>
          <a:bodyPr>
            <a:normAutofit fontScale="92500" lnSpcReduction="10000"/>
          </a:bodyPr>
          <a:lstStyle/>
          <a:p>
            <a:r>
              <a:rPr lang="zh-CN" altLang="en-US" sz="2000" dirty="0"/>
              <a:t>货币的第一职能是便利交易，即交换媒介（</a:t>
            </a:r>
            <a:r>
              <a:rPr lang="en-US" altLang="zh-CN" sz="2000" dirty="0"/>
              <a:t>medium of exchange</a:t>
            </a:r>
            <a:r>
              <a:rPr lang="zh-CN" altLang="en-US" sz="2000" dirty="0"/>
              <a:t>）职能。没有货币时的交易称为物物交易（</a:t>
            </a:r>
            <a:r>
              <a:rPr lang="en-US" altLang="zh-CN" sz="2000" dirty="0"/>
              <a:t>barter</a:t>
            </a:r>
            <a:r>
              <a:rPr lang="zh-CN" altLang="en-US" sz="2000" dirty="0"/>
              <a:t>）。难点是必须满足欲望的双一致性，不满足此条件时，需要多边交易，货币使多边交易变得简单。</a:t>
            </a:r>
            <a:endParaRPr lang="en-US" altLang="zh-CN" sz="2000" dirty="0"/>
          </a:p>
          <a:p>
            <a:r>
              <a:rPr lang="zh-CN" altLang="en-US" sz="2000" dirty="0"/>
              <a:t>原则上，任何一种易于运输和储藏的物品都可以作为交换媒介。品种繁多的物品曾经担当过交换媒介的职能。实际上，被选做货币的东西可以看做一种社会习俗。印第安人：贝壳；南海岛屿：玛瑙壳；二战战俘营及现在很多监狱：香烟。长期以来，黄金是主要货币；目前是纸币；支票等。</a:t>
            </a:r>
            <a:endParaRPr lang="en-US" altLang="zh-CN" sz="2000" dirty="0"/>
          </a:p>
          <a:p>
            <a:r>
              <a:rPr lang="zh-CN" altLang="en-US" sz="2000" dirty="0"/>
              <a:t>人们只有在相信以后可以用货币换到他们所需要的物品或劳务时，才会将他们拥有的东西换为货币。因此，货币要起到交换媒介作用，至少要在一小段时间里保持其价值，这种职能被称为价值储藏职能（</a:t>
            </a:r>
            <a:r>
              <a:rPr lang="en-US" altLang="zh-CN" sz="2000" dirty="0"/>
              <a:t>store of value</a:t>
            </a:r>
            <a:r>
              <a:rPr lang="zh-CN" altLang="en-US" sz="2000" dirty="0"/>
              <a:t>）。除了法币（</a:t>
            </a:r>
            <a:r>
              <a:rPr lang="en-US" altLang="zh-CN" sz="2000" dirty="0"/>
              <a:t>fiat money</a:t>
            </a:r>
            <a:r>
              <a:rPr lang="zh-CN" altLang="en-US" sz="2000" dirty="0"/>
              <a:t>），其他价值储藏手段包括黄金、土地、公司股票、债券、石油、矿藏。在你不能完全确定将来能用它们换什么时，这些价值储藏都是不安全的。</a:t>
            </a:r>
            <a:endParaRPr lang="en-US" altLang="zh-CN" sz="2000" dirty="0"/>
          </a:p>
          <a:p>
            <a:r>
              <a:rPr lang="zh-CN" altLang="en-US" sz="2000" dirty="0"/>
              <a:t>货币的第三个职能是计价单位（</a:t>
            </a:r>
            <a:r>
              <a:rPr lang="en-US" altLang="zh-CN" sz="2000" dirty="0"/>
              <a:t>unit of account</a:t>
            </a:r>
            <a:r>
              <a:rPr lang="zh-CN" altLang="en-US" sz="2000" dirty="0"/>
              <a:t>），它衡量不同物品相对价值的手段和企业经营状况。因此，货币时一种被普遍作为交换媒介、价值储藏和计价单位接受的东西。</a:t>
            </a:r>
          </a:p>
        </p:txBody>
      </p:sp>
      <p:sp>
        <p:nvSpPr>
          <p:cNvPr id="4" name="灯片编号占位符 3">
            <a:extLst>
              <a:ext uri="{FF2B5EF4-FFF2-40B4-BE49-F238E27FC236}">
                <a16:creationId xmlns:a16="http://schemas.microsoft.com/office/drawing/2014/main" id="{C241491D-A75A-42FC-9417-D983B5B4A19F}"/>
              </a:ext>
            </a:extLst>
          </p:cNvPr>
          <p:cNvSpPr>
            <a:spLocks noGrp="1"/>
          </p:cNvSpPr>
          <p:nvPr>
            <p:ph type="sldNum" sz="quarter" idx="12"/>
          </p:nvPr>
        </p:nvSpPr>
        <p:spPr>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83</a:t>
            </a:fld>
            <a:endParaRPr lang="zh-CN" altLang="en-US"/>
          </a:p>
        </p:txBody>
      </p:sp>
    </p:spTree>
    <p:extLst>
      <p:ext uri="{BB962C8B-B14F-4D97-AF65-F5344CB8AC3E}">
        <p14:creationId xmlns:p14="http://schemas.microsoft.com/office/powerpoint/2010/main" val="942658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1F8B5-586A-4316-B154-A4A2DC6B80D1}"/>
              </a:ext>
            </a:extLst>
          </p:cNvPr>
          <p:cNvSpPr>
            <a:spLocks noGrp="1"/>
          </p:cNvSpPr>
          <p:nvPr>
            <p:ph type="title"/>
          </p:nvPr>
        </p:nvSpPr>
        <p:spPr>
          <a:xfrm>
            <a:off x="457200" y="508000"/>
            <a:ext cx="8229600" cy="909638"/>
          </a:xfrm>
        </p:spPr>
        <p:txBody>
          <a:bodyPr/>
          <a:lstStyle/>
          <a:p>
            <a:r>
              <a:rPr lang="zh-CN" altLang="en-US" dirty="0"/>
              <a:t>货币的层次与货币供应量</a:t>
            </a:r>
          </a:p>
        </p:txBody>
      </p:sp>
      <p:sp>
        <p:nvSpPr>
          <p:cNvPr id="3" name="内容占位符 2">
            <a:extLst>
              <a:ext uri="{FF2B5EF4-FFF2-40B4-BE49-F238E27FC236}">
                <a16:creationId xmlns:a16="http://schemas.microsoft.com/office/drawing/2014/main" id="{EAEAF450-9027-44EB-B0FC-B27FD0F46FFF}"/>
              </a:ext>
            </a:extLst>
          </p:cNvPr>
          <p:cNvSpPr>
            <a:spLocks noGrp="1"/>
          </p:cNvSpPr>
          <p:nvPr>
            <p:ph idx="1"/>
          </p:nvPr>
        </p:nvSpPr>
        <p:spPr>
          <a:xfrm>
            <a:off x="685800" y="1371600"/>
            <a:ext cx="7772400" cy="4114800"/>
          </a:xfrm>
        </p:spPr>
        <p:txBody>
          <a:bodyPr/>
          <a:lstStyle/>
          <a:p>
            <a:r>
              <a:rPr lang="en-US" altLang="zh-CN" sz="2000" dirty="0"/>
              <a:t>M0</a:t>
            </a:r>
            <a:r>
              <a:rPr lang="zh-CN" altLang="en-US" sz="2000" dirty="0"/>
              <a:t>：现金</a:t>
            </a:r>
            <a:endParaRPr lang="en-US" altLang="zh-CN" sz="2000" dirty="0"/>
          </a:p>
          <a:p>
            <a:r>
              <a:rPr lang="en-US" altLang="zh-CN" sz="2000" dirty="0"/>
              <a:t>M1</a:t>
            </a:r>
            <a:r>
              <a:rPr lang="zh-CN" altLang="en-US" sz="2000" dirty="0"/>
              <a:t>：</a:t>
            </a:r>
            <a:r>
              <a:rPr lang="en-US" altLang="zh-CN" sz="2000" dirty="0"/>
              <a:t>M0+</a:t>
            </a:r>
            <a:r>
              <a:rPr lang="zh-CN" altLang="en-US" sz="2000" dirty="0"/>
              <a:t>旅行支票</a:t>
            </a:r>
            <a:r>
              <a:rPr lang="en-US" altLang="zh-CN" sz="2000" dirty="0"/>
              <a:t>+</a:t>
            </a:r>
            <a:r>
              <a:rPr lang="zh-CN" altLang="en-US" sz="2000" dirty="0"/>
              <a:t>支票账户（活期存款），通过银行体系做为现金的东西。</a:t>
            </a:r>
            <a:endParaRPr lang="en-US" altLang="zh-CN" sz="2000" dirty="0"/>
          </a:p>
          <a:p>
            <a:r>
              <a:rPr lang="en-US" altLang="zh-CN" sz="2000" dirty="0"/>
              <a:t>M2</a:t>
            </a:r>
            <a:r>
              <a:rPr lang="zh-CN" altLang="en-US" sz="2000" dirty="0"/>
              <a:t>：</a:t>
            </a:r>
            <a:r>
              <a:rPr lang="en-US" altLang="zh-CN" sz="2000" dirty="0"/>
              <a:t>M1+</a:t>
            </a:r>
            <a:r>
              <a:rPr lang="zh-CN" altLang="en-US" sz="2000" dirty="0"/>
              <a:t>储蓄存款</a:t>
            </a:r>
            <a:r>
              <a:rPr lang="en-US" altLang="zh-CN" sz="2000" dirty="0"/>
              <a:t>+</a:t>
            </a:r>
            <a:r>
              <a:rPr lang="zh-CN" altLang="en-US" sz="2000" dirty="0"/>
              <a:t>存款单</a:t>
            </a:r>
            <a:r>
              <a:rPr lang="en-US" altLang="zh-CN" sz="2000" dirty="0"/>
              <a:t>+</a:t>
            </a:r>
            <a:r>
              <a:rPr lang="zh-CN" altLang="en-US" sz="2000" dirty="0"/>
              <a:t>货币市场基金</a:t>
            </a:r>
            <a:r>
              <a:rPr lang="en-US" altLang="zh-CN" sz="2000" dirty="0"/>
              <a:t>+</a:t>
            </a:r>
            <a:r>
              <a:rPr lang="zh-CN" altLang="en-US" sz="2000" dirty="0"/>
              <a:t>欧洲美元。</a:t>
            </a:r>
            <a:r>
              <a:rPr lang="en-US" altLang="zh-CN" sz="2000" dirty="0"/>
              <a:t>M2</a:t>
            </a:r>
            <a:r>
              <a:rPr lang="zh-CN" altLang="en-US" sz="2000" dirty="0"/>
              <a:t>中的资产具有高度流动性，很容易转换为</a:t>
            </a:r>
            <a:r>
              <a:rPr lang="en-US" altLang="zh-CN" sz="2000" dirty="0"/>
              <a:t>M1</a:t>
            </a:r>
            <a:r>
              <a:rPr lang="zh-CN" altLang="en-US" sz="2000" dirty="0"/>
              <a:t>。</a:t>
            </a:r>
            <a:endParaRPr lang="en-US" altLang="zh-CN" sz="2000" dirty="0"/>
          </a:p>
          <a:p>
            <a:r>
              <a:rPr lang="en-US" altLang="zh-CN" sz="2000" dirty="0"/>
              <a:t>M3</a:t>
            </a:r>
            <a:r>
              <a:rPr lang="zh-CN" altLang="en-US" sz="2000" dirty="0"/>
              <a:t>：</a:t>
            </a:r>
            <a:r>
              <a:rPr lang="en-US" altLang="zh-CN" sz="2000" dirty="0"/>
              <a:t>M2+</a:t>
            </a:r>
            <a:r>
              <a:rPr lang="zh-CN" altLang="en-US" sz="2000" dirty="0"/>
              <a:t>大额储蓄账户</a:t>
            </a:r>
            <a:r>
              <a:rPr lang="en-US" altLang="zh-CN" sz="2000" dirty="0"/>
              <a:t>+</a:t>
            </a:r>
            <a:r>
              <a:rPr lang="zh-CN" altLang="en-US" sz="2000" dirty="0"/>
              <a:t>机构的货币市场共同基金</a:t>
            </a:r>
            <a:endParaRPr lang="en-US" altLang="zh-CN" sz="2000" dirty="0"/>
          </a:p>
          <a:p>
            <a:r>
              <a:rPr lang="en-US" altLang="zh-CN" sz="2000" dirty="0"/>
              <a:t>                                                  ——《</a:t>
            </a:r>
            <a:r>
              <a:rPr lang="zh-CN" altLang="en-US" sz="2000" dirty="0"/>
              <a:t>微观经济学</a:t>
            </a:r>
            <a:r>
              <a:rPr lang="en-US" altLang="zh-CN" sz="2000" dirty="0"/>
              <a:t>》</a:t>
            </a:r>
            <a:r>
              <a:rPr lang="zh-CN" altLang="en-US" sz="2000" dirty="0"/>
              <a:t>（斯蒂格利茨）</a:t>
            </a:r>
            <a:endParaRPr lang="en-US" altLang="zh-CN" sz="2000" dirty="0"/>
          </a:p>
          <a:p>
            <a:pPr lvl="1"/>
            <a:r>
              <a:rPr lang="en-US" altLang="zh-CN" sz="1700" dirty="0"/>
              <a:t>M0</a:t>
            </a:r>
            <a:r>
              <a:rPr lang="zh-CN" altLang="en-US" sz="1700" dirty="0"/>
              <a:t>与消费变动密切相关，是最活跃的货币</a:t>
            </a:r>
            <a:r>
              <a:rPr lang="en-US" altLang="zh-CN" sz="1700" dirty="0"/>
              <a:t>;</a:t>
            </a:r>
          </a:p>
          <a:p>
            <a:pPr lvl="1"/>
            <a:r>
              <a:rPr lang="en-US" altLang="zh-CN" sz="1700" dirty="0"/>
              <a:t>M1</a:t>
            </a:r>
            <a:r>
              <a:rPr lang="zh-CN" altLang="en-US" sz="1700" dirty="0"/>
              <a:t>反映居民和企业资金松紧变化，是经济周期波动的先行指标，流动性仅次于</a:t>
            </a:r>
            <a:r>
              <a:rPr lang="en-US" altLang="zh-CN" sz="1700" dirty="0"/>
              <a:t>M0;</a:t>
            </a:r>
          </a:p>
          <a:p>
            <a:pPr lvl="1"/>
            <a:r>
              <a:rPr lang="en-US" altLang="zh-CN" sz="1700" dirty="0"/>
              <a:t>M2</a:t>
            </a:r>
            <a:r>
              <a:rPr lang="zh-CN" altLang="en-US" sz="1700" dirty="0"/>
              <a:t>流动性偏弱，但反映的是社会总需求的变化和未来通货膨胀的压力状况，通常所说的货币供应量，主要指</a:t>
            </a:r>
            <a:r>
              <a:rPr lang="en-US" altLang="zh-CN" sz="1700" dirty="0"/>
              <a:t>M2</a:t>
            </a:r>
            <a:endParaRPr lang="zh-CN" altLang="en-US" sz="1700" dirty="0"/>
          </a:p>
        </p:txBody>
      </p:sp>
    </p:spTree>
    <p:extLst>
      <p:ext uri="{BB962C8B-B14F-4D97-AF65-F5344CB8AC3E}">
        <p14:creationId xmlns:p14="http://schemas.microsoft.com/office/powerpoint/2010/main" val="3597568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54F2C-A141-4FF7-A8BE-0FD1BDCBB073}"/>
              </a:ext>
            </a:extLst>
          </p:cNvPr>
          <p:cNvSpPr>
            <a:spLocks noGrp="1"/>
          </p:cNvSpPr>
          <p:nvPr>
            <p:ph type="title"/>
          </p:nvPr>
        </p:nvSpPr>
        <p:spPr/>
        <p:txBody>
          <a:bodyPr/>
          <a:lstStyle/>
          <a:p>
            <a:r>
              <a:rPr lang="zh-CN" altLang="en-US" sz="3600" dirty="0"/>
              <a:t>附录：非洲部落社会没有货币、没有</a:t>
            </a:r>
            <a:br>
              <a:rPr lang="en-US" altLang="zh-CN" sz="3600" dirty="0"/>
            </a:br>
            <a:r>
              <a:rPr lang="zh-CN" altLang="en-US" sz="3600" dirty="0"/>
              <a:t>金融，怎么办？</a:t>
            </a:r>
          </a:p>
        </p:txBody>
      </p:sp>
      <p:sp>
        <p:nvSpPr>
          <p:cNvPr id="3" name="内容占位符 2">
            <a:extLst>
              <a:ext uri="{FF2B5EF4-FFF2-40B4-BE49-F238E27FC236}">
                <a16:creationId xmlns:a16="http://schemas.microsoft.com/office/drawing/2014/main" id="{127DFBF1-742B-4778-9AB5-6AB12195F531}"/>
              </a:ext>
            </a:extLst>
          </p:cNvPr>
          <p:cNvSpPr>
            <a:spLocks noGrp="1"/>
          </p:cNvSpPr>
          <p:nvPr>
            <p:ph idx="1"/>
          </p:nvPr>
        </p:nvSpPr>
        <p:spPr>
          <a:xfrm>
            <a:off x="457200" y="1590358"/>
            <a:ext cx="8087360" cy="4739322"/>
          </a:xfrm>
        </p:spPr>
        <p:txBody>
          <a:bodyPr/>
          <a:lstStyle/>
          <a:p>
            <a:pPr algn="just"/>
            <a:r>
              <a:rPr lang="zh-CN" altLang="en-US" sz="2000" dirty="0">
                <a:latin typeface="Cambria Math" panose="02040503050406030204" pitchFamily="18" charset="0"/>
              </a:rPr>
              <a:t>一直到近代还没有货币，更没有金融产品。一些人类学者到坦桑尼亚的一些部落做研究，发现在那里，山羊和人是主要的财富载体。拥有的山羊越多，就代表过去做的越成功。有的男人会有</a:t>
            </a:r>
            <a:r>
              <a:rPr lang="en-US" altLang="zh-CN" sz="2000" dirty="0">
                <a:latin typeface="Cambria Math" panose="02040503050406030204" pitchFamily="18" charset="0"/>
                <a:ea typeface="Cambria Math" panose="02040503050406030204" pitchFamily="18" charset="0"/>
              </a:rPr>
              <a:t>500</a:t>
            </a:r>
            <a:r>
              <a:rPr lang="zh-CN" altLang="en-US" sz="2000" dirty="0">
                <a:latin typeface="Cambria Math" panose="02040503050406030204" pitchFamily="18" charset="0"/>
              </a:rPr>
              <a:t>只羊，甚至上千只羊，如果你太成功了，有相当于</a:t>
            </a:r>
            <a:r>
              <a:rPr lang="en-US" altLang="zh-CN" sz="2000" dirty="0">
                <a:latin typeface="Cambria Math" panose="02040503050406030204" pitchFamily="18" charset="0"/>
                <a:ea typeface="Cambria Math" panose="02040503050406030204" pitchFamily="18" charset="0"/>
              </a:rPr>
              <a:t>5000</a:t>
            </a:r>
            <a:r>
              <a:rPr lang="zh-CN" altLang="en-US" sz="2000" dirty="0">
                <a:latin typeface="Cambria Math" panose="02040503050406030204" pitchFamily="18" charset="0"/>
              </a:rPr>
              <a:t>只羊的财富，那那么怎么让这 </a:t>
            </a:r>
            <a:r>
              <a:rPr lang="en-US" altLang="zh-CN" sz="2000" dirty="0">
                <a:latin typeface="Cambria Math" panose="02040503050406030204" pitchFamily="18" charset="0"/>
                <a:ea typeface="Cambria Math" panose="02040503050406030204" pitchFamily="18" charset="0"/>
              </a:rPr>
              <a:t>5000</a:t>
            </a:r>
            <a:r>
              <a:rPr lang="zh-CN" altLang="en-US" sz="2000" dirty="0">
                <a:latin typeface="Cambria Math" panose="02040503050406030204" pitchFamily="18" charset="0"/>
              </a:rPr>
              <a:t>只羊不死掉？每天能够活下来？管理的挑战会非常大。这些部落就延伸出一个更珍贵的财富载体</a:t>
            </a:r>
            <a:r>
              <a:rPr lang="en-US" altLang="zh-CN" sz="2000" dirty="0">
                <a:latin typeface="Cambria Math" panose="02040503050406030204" pitchFamily="18" charset="0"/>
                <a:ea typeface="Cambria Math" panose="02040503050406030204" pitchFamily="18" charset="0"/>
              </a:rPr>
              <a:t>——</a:t>
            </a:r>
            <a:r>
              <a:rPr lang="zh-CN" altLang="en-US" sz="2000" dirty="0">
                <a:latin typeface="Cambria Math" panose="02040503050406030204" pitchFamily="18" charset="0"/>
              </a:rPr>
              <a:t>妻子，用妇女做工具。按照当地风俗，可以花</a:t>
            </a:r>
            <a:r>
              <a:rPr lang="en-US" altLang="zh-CN" sz="2000" dirty="0">
                <a:latin typeface="Cambria Math" panose="02040503050406030204" pitchFamily="18" charset="0"/>
                <a:ea typeface="Cambria Math" panose="02040503050406030204" pitchFamily="18" charset="0"/>
              </a:rPr>
              <a:t>100</a:t>
            </a:r>
            <a:r>
              <a:rPr lang="zh-CN" altLang="en-US" sz="2000" dirty="0">
                <a:latin typeface="Cambria Math" panose="02040503050406030204" pitchFamily="18" charset="0"/>
              </a:rPr>
              <a:t>只山羊买一个妻子。当然，这是平均价格，如果姿色好一些、能干一些，价格会更高。如果你有十个妻子，那就说明你这个男人真的非常成功！</a:t>
            </a:r>
          </a:p>
          <a:p>
            <a:pPr algn="just"/>
            <a:r>
              <a:rPr lang="zh-CN" altLang="en-US" sz="2000" dirty="0">
                <a:latin typeface="Cambria Math" panose="02040503050406030204" pitchFamily="18" charset="0"/>
              </a:rPr>
              <a:t>以后需要流动性，需要钱去买生活品，买吃的，那怎么办呢？你可以把妻子变现，差不多可以按照原价甚至更高价格卖出去。从这个故事里可以看到，在非洲没有货币、没有金融市场的社会里，他们找到的财富载体是山羊和人。有了金融以后，情况就不同了，人就解放了，特别是妇女被解放了，不需要被作为财富工具了。</a:t>
            </a:r>
            <a:endParaRPr lang="en-US" altLang="zh-CN" sz="2000" dirty="0">
              <a:latin typeface="Cambria Math" panose="02040503050406030204" pitchFamily="18" charset="0"/>
            </a:endParaRPr>
          </a:p>
          <a:p>
            <a:pPr algn="just"/>
            <a:r>
              <a:rPr lang="zh-CN" altLang="en-US" sz="2000" dirty="0">
                <a:latin typeface="Cambria Math" panose="02040503050406030204" pitchFamily="18" charset="0"/>
              </a:rPr>
              <a:t>来源：陈志武，新浪财经</a:t>
            </a:r>
          </a:p>
        </p:txBody>
      </p:sp>
    </p:spTree>
    <p:extLst>
      <p:ext uri="{BB962C8B-B14F-4D97-AF65-F5344CB8AC3E}">
        <p14:creationId xmlns:p14="http://schemas.microsoft.com/office/powerpoint/2010/main" val="36934805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021556"/>
          </a:xfrm>
        </p:spPr>
        <p:txBody>
          <a:bodyPr/>
          <a:lstStyle/>
          <a:p>
            <a:r>
              <a:rPr lang="zh-CN" altLang="en-US" dirty="0"/>
              <a:t>附录：货币发展简史</a:t>
            </a:r>
          </a:p>
        </p:txBody>
      </p:sp>
      <p:sp>
        <p:nvSpPr>
          <p:cNvPr id="3" name="内容占位符 2"/>
          <p:cNvSpPr>
            <a:spLocks noGrp="1"/>
          </p:cNvSpPr>
          <p:nvPr>
            <p:ph idx="1"/>
          </p:nvPr>
        </p:nvSpPr>
        <p:spPr>
          <a:xfrm>
            <a:off x="179512" y="1184975"/>
            <a:ext cx="8517632" cy="4188242"/>
          </a:xfrm>
        </p:spPr>
        <p:txBody>
          <a:bodyPr/>
          <a:lstStyle/>
          <a:p>
            <a:r>
              <a:rPr lang="zh-CN" altLang="en-US" sz="2400" dirty="0">
                <a:latin typeface="华文宋体" pitchFamily="2" charset="-122"/>
                <a:ea typeface="华文宋体" pitchFamily="2" charset="-122"/>
              </a:rPr>
              <a:t>货币是最初的金融创新。贸易依赖于一种双方可接受的交换中介。易货贸易的方式阻碍了交易，货币出现便利了交易。</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43DC2D-F326-4F5F-A57A-690EDF26B8E5}" type="datetime1">
              <a:rPr kumimoji="0" lang="zh-CN" altLang="en-US" sz="1400" b="0" i="0" u="none" strike="noStrike" kern="1200" cap="none" spc="0" normalizeH="0" baseline="0" noProof="0" smtClean="0">
                <a:ln>
                  <a:noFill/>
                </a:ln>
                <a:solidFill>
                  <a:srgbClr val="FFFFFF"/>
                </a:solidFill>
                <a:effectLst/>
                <a:uLnTx/>
                <a:uFillTx/>
                <a:latin typeface="Verdana" pitchFamily="34" charset="0"/>
                <a:ea typeface="宋体"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2024/10/22</a:t>
            </a:fld>
            <a:endParaRPr kumimoji="0" lang="en-US" altLang="zh-CN" sz="1400" b="0" i="0" u="none" strike="noStrike" kern="1200" cap="none" spc="0" normalizeH="0" baseline="0" noProof="0">
              <a:ln>
                <a:noFill/>
              </a:ln>
              <a:solidFill>
                <a:srgbClr val="FFFFFF"/>
              </a:solidFill>
              <a:effectLst/>
              <a:uLnTx/>
              <a:uFillTx/>
              <a:latin typeface="Verdana" pitchFamily="34" charset="0"/>
              <a:ea typeface="宋体"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59D146-F56D-4820-8CE4-30E3E9882D1A}" type="slidenum">
              <a:rPr kumimoji="0" lang="en-US" altLang="zh-CN" sz="1400" b="0" i="0" u="none" strike="noStrike" kern="1200" cap="none" spc="0" normalizeH="0" baseline="0" noProof="0" smtClean="0">
                <a:ln>
                  <a:noFill/>
                </a:ln>
                <a:solidFill>
                  <a:srgbClr val="FFFFFF"/>
                </a:solidFill>
                <a:effectLst/>
                <a:uLnTx/>
                <a:uFillTx/>
                <a:latin typeface="Verdana"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zh-CN" sz="1400" b="0" i="0" u="none" strike="noStrike" kern="1200" cap="none" spc="0" normalizeH="0" baseline="0" noProof="0" dirty="0">
              <a:ln>
                <a:noFill/>
              </a:ln>
              <a:solidFill>
                <a:srgbClr val="FFFFFF"/>
              </a:solidFill>
              <a:effectLst/>
              <a:uLnTx/>
              <a:uFillTx/>
              <a:latin typeface="Verdana" pitchFamily="34" charset="0"/>
              <a:ea typeface="宋体" pitchFamily="2" charset="-122"/>
              <a:cs typeface="+mn-cs"/>
            </a:endParaRPr>
          </a:p>
        </p:txBody>
      </p:sp>
      <p:sp>
        <p:nvSpPr>
          <p:cNvPr id="6" name="TextBox 5"/>
          <p:cNvSpPr txBox="1"/>
          <p:nvPr/>
        </p:nvSpPr>
        <p:spPr>
          <a:xfrm>
            <a:off x="2326296" y="2196081"/>
            <a:ext cx="64807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羊</a:t>
            </a:r>
          </a:p>
        </p:txBody>
      </p:sp>
      <p:sp>
        <p:nvSpPr>
          <p:cNvPr id="7" name="TextBox 6"/>
          <p:cNvSpPr txBox="1"/>
          <p:nvPr/>
        </p:nvSpPr>
        <p:spPr>
          <a:xfrm>
            <a:off x="1466392" y="3220161"/>
            <a:ext cx="64807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柴</a:t>
            </a:r>
          </a:p>
        </p:txBody>
      </p:sp>
      <p:sp>
        <p:nvSpPr>
          <p:cNvPr id="8" name="TextBox 7"/>
          <p:cNvSpPr txBox="1"/>
          <p:nvPr/>
        </p:nvSpPr>
        <p:spPr>
          <a:xfrm>
            <a:off x="3145631" y="3132645"/>
            <a:ext cx="79208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小麦</a:t>
            </a:r>
          </a:p>
        </p:txBody>
      </p:sp>
      <p:cxnSp>
        <p:nvCxnSpPr>
          <p:cNvPr id="10" name="直接连接符 9"/>
          <p:cNvCxnSpPr/>
          <p:nvPr/>
        </p:nvCxnSpPr>
        <p:spPr>
          <a:xfrm flipH="1">
            <a:off x="1962064" y="2596190"/>
            <a:ext cx="432048" cy="623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2754152" y="2596191"/>
            <a:ext cx="502332" cy="601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114464" y="3372561"/>
            <a:ext cx="10717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00226" y="2060909"/>
            <a:ext cx="64807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羊</a:t>
            </a:r>
          </a:p>
        </p:txBody>
      </p:sp>
      <p:sp>
        <p:nvSpPr>
          <p:cNvPr id="27" name="TextBox 26"/>
          <p:cNvSpPr txBox="1"/>
          <p:nvPr/>
        </p:nvSpPr>
        <p:spPr>
          <a:xfrm>
            <a:off x="4696644" y="2972451"/>
            <a:ext cx="64807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柴</a:t>
            </a:r>
          </a:p>
        </p:txBody>
      </p:sp>
      <p:sp>
        <p:nvSpPr>
          <p:cNvPr id="28" name="TextBox 27"/>
          <p:cNvSpPr txBox="1"/>
          <p:nvPr/>
        </p:nvSpPr>
        <p:spPr>
          <a:xfrm>
            <a:off x="6563577" y="2997474"/>
            <a:ext cx="79208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小麦</a:t>
            </a:r>
          </a:p>
        </p:txBody>
      </p:sp>
      <p:cxnSp>
        <p:nvCxnSpPr>
          <p:cNvPr id="29" name="直接连接符 28"/>
          <p:cNvCxnSpPr/>
          <p:nvPr/>
        </p:nvCxnSpPr>
        <p:spPr>
          <a:xfrm flipH="1">
            <a:off x="5330315" y="2461019"/>
            <a:ext cx="504056" cy="623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6122403" y="2461019"/>
            <a:ext cx="576064" cy="5364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8" idx="1"/>
          </p:cNvCxnSpPr>
          <p:nvPr/>
        </p:nvCxnSpPr>
        <p:spPr>
          <a:xfrm flipH="1" flipV="1">
            <a:off x="5363313" y="3172507"/>
            <a:ext cx="1200264" cy="25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700226" y="3878432"/>
            <a:ext cx="71588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斧头</a:t>
            </a:r>
          </a:p>
        </p:txBody>
      </p:sp>
      <p:cxnSp>
        <p:nvCxnSpPr>
          <p:cNvPr id="46" name="直接连接符 45"/>
          <p:cNvCxnSpPr/>
          <p:nvPr/>
        </p:nvCxnSpPr>
        <p:spPr>
          <a:xfrm flipH="1" flipV="1">
            <a:off x="5314021" y="3332701"/>
            <a:ext cx="680864" cy="5195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6022674" y="2461019"/>
            <a:ext cx="0" cy="13912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6089543" y="3397584"/>
            <a:ext cx="608924" cy="480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62064" y="3980311"/>
            <a:ext cx="1496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产生</a:t>
            </a:r>
            <a:r>
              <a:rPr kumimoji="0" lang="en-US" altLang="zh-CN" sz="1800" b="0"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3</a:t>
            </a:r>
            <a:r>
              <a:rPr kumimoji="0" lang="zh-CN" altLang="en-US" sz="1800" b="0"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种汇率</a:t>
            </a:r>
          </a:p>
        </p:txBody>
      </p:sp>
      <p:sp>
        <p:nvSpPr>
          <p:cNvPr id="64" name="TextBox 63"/>
          <p:cNvSpPr txBox="1"/>
          <p:nvPr/>
        </p:nvSpPr>
        <p:spPr>
          <a:xfrm>
            <a:off x="5363312" y="4331214"/>
            <a:ext cx="1496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Cambria Math" pitchFamily="18" charset="0"/>
                <a:ea typeface="宋体"/>
                <a:cs typeface="+mn-cs"/>
              </a:rPr>
              <a:t>产生</a:t>
            </a:r>
            <a:r>
              <a:rPr kumimoji="0" lang="en-US" altLang="zh-CN" sz="18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6</a:t>
            </a:r>
            <a:r>
              <a:rPr kumimoji="0" lang="zh-CN" altLang="en-US" sz="1800" b="0" i="0" u="none" strike="noStrike" kern="1200" cap="none" spc="0" normalizeH="0" baseline="0" noProof="0" dirty="0">
                <a:ln>
                  <a:noFill/>
                </a:ln>
                <a:solidFill>
                  <a:srgbClr val="FFFFFF"/>
                </a:solidFill>
                <a:effectLst/>
                <a:uLnTx/>
                <a:uFillTx/>
                <a:latin typeface="Cambria Math" pitchFamily="18" charset="0"/>
                <a:ea typeface="宋体"/>
                <a:cs typeface="+mn-cs"/>
              </a:rPr>
              <a:t>种汇率</a:t>
            </a:r>
          </a:p>
        </p:txBody>
      </p:sp>
      <p:sp>
        <p:nvSpPr>
          <p:cNvPr id="65" name="TextBox 64"/>
          <p:cNvSpPr txBox="1"/>
          <p:nvPr/>
        </p:nvSpPr>
        <p:spPr>
          <a:xfrm>
            <a:off x="318254" y="4919713"/>
            <a:ext cx="8574226" cy="1015663"/>
          </a:xfrm>
          <a:prstGeom prst="rect">
            <a:avLst/>
          </a:prstGeom>
          <a:solidFill>
            <a:schemeClr val="accent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货币经历了牲口、贝壳、布匹、香烟，金属币、纸币（法定货币）等多种形式。公元前</a:t>
            </a:r>
            <a:r>
              <a:rPr kumimoji="0" lang="en-US" altLang="zh-CN" sz="2000" b="0"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9000</a:t>
            </a:r>
            <a:r>
              <a:rPr kumimoji="0" lang="zh-CN" altLang="en-US" sz="2000" b="0"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年人们以牲畜作为偿付方式，最早的金属货币出现在今土耳其。纸币最早出现在中国。未来比特币等加密货币已在路上。</a:t>
            </a:r>
          </a:p>
        </p:txBody>
      </p:sp>
      <p:pic>
        <p:nvPicPr>
          <p:cNvPr id="1026" name="Picture 2" descr="https://gss2.bdstatic.com/-fo3dSag_xI4khGkpoWK1HF6hhy/baike/w%3D268%3Bg%3D0/sign=9dae86760c23dd542173a06ee932d4e3/562c11dfa9ec8a13359aadf2f203918fa0ecc024.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6567" y="3211844"/>
            <a:ext cx="1119357" cy="15036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对象 8"/>
          <p:cNvGraphicFramePr>
            <a:graphicFrameLocks noChangeAspect="1"/>
          </p:cNvGraphicFramePr>
          <p:nvPr/>
        </p:nvGraphicFramePr>
        <p:xfrm>
          <a:off x="3181332" y="4349643"/>
          <a:ext cx="2108200" cy="419100"/>
        </p:xfrm>
        <a:graphic>
          <a:graphicData uri="http://schemas.openxmlformats.org/presentationml/2006/ole">
            <mc:AlternateContent xmlns:mc="http://schemas.openxmlformats.org/markup-compatibility/2006">
              <mc:Choice xmlns:v="urn:schemas-microsoft-com:vml" Requires="v">
                <p:oleObj name="Equation" r:id="rId4" imgW="2108160" imgH="419040" progId="Equation.DSMT4">
                  <p:embed/>
                </p:oleObj>
              </mc:Choice>
              <mc:Fallback>
                <p:oleObj name="Equation" r:id="rId4" imgW="2108160" imgH="419040" progId="Equation.DSMT4">
                  <p:embed/>
                  <p:pic>
                    <p:nvPicPr>
                      <p:cNvPr id="9" name="对象 8"/>
                      <p:cNvPicPr/>
                      <p:nvPr/>
                    </p:nvPicPr>
                    <p:blipFill>
                      <a:blip r:embed="rId5"/>
                      <a:stretch>
                        <a:fillRect/>
                      </a:stretch>
                    </p:blipFill>
                    <p:spPr>
                      <a:xfrm>
                        <a:off x="3181332" y="4349643"/>
                        <a:ext cx="2108200" cy="419100"/>
                      </a:xfrm>
                      <a:prstGeom prst="rect">
                        <a:avLst/>
                      </a:prstGeom>
                      <a:solidFill>
                        <a:srgbClr val="FFC000"/>
                      </a:solidFill>
                    </p:spPr>
                  </p:pic>
                </p:oleObj>
              </mc:Fallback>
            </mc:AlternateContent>
          </a:graphicData>
        </a:graphic>
      </p:graphicFrame>
    </p:spTree>
    <p:extLst>
      <p:ext uri="{BB962C8B-B14F-4D97-AF65-F5344CB8AC3E}">
        <p14:creationId xmlns:p14="http://schemas.microsoft.com/office/powerpoint/2010/main" val="384814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ppt_x"/>
                                          </p:val>
                                        </p:tav>
                                        <p:tav tm="100000">
                                          <p:val>
                                            <p:strVal val="#ppt_x"/>
                                          </p:val>
                                        </p:tav>
                                      </p:tavLst>
                                    </p:anim>
                                    <p:anim calcmode="lin" valueType="num">
                                      <p:cBhvr additive="base">
                                        <p:cTn id="3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1+#ppt_w/2"/>
                                          </p:val>
                                        </p:tav>
                                        <p:tav tm="100000">
                                          <p:val>
                                            <p:strVal val="#ppt_x"/>
                                          </p:val>
                                        </p:tav>
                                      </p:tavLst>
                                    </p:anim>
                                    <p:anim calcmode="lin" valueType="num">
                                      <p:cBhvr additive="base">
                                        <p:cTn id="56" dur="500" fill="hold"/>
                                        <p:tgtEl>
                                          <p:spTgt spid="29"/>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1+#ppt_w/2"/>
                                          </p:val>
                                        </p:tav>
                                        <p:tav tm="100000">
                                          <p:val>
                                            <p:strVal val="#ppt_x"/>
                                          </p:val>
                                        </p:tav>
                                      </p:tavLst>
                                    </p:anim>
                                    <p:anim calcmode="lin" valueType="num">
                                      <p:cBhvr additive="base">
                                        <p:cTn id="60" dur="500" fill="hold"/>
                                        <p:tgtEl>
                                          <p:spTgt spid="30"/>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1+#ppt_w/2"/>
                                          </p:val>
                                        </p:tav>
                                        <p:tav tm="100000">
                                          <p:val>
                                            <p:strVal val="#ppt_x"/>
                                          </p:val>
                                        </p:tav>
                                      </p:tavLst>
                                    </p:anim>
                                    <p:anim calcmode="lin" valueType="num">
                                      <p:cBhvr additive="base">
                                        <p:cTn id="64" dur="500" fill="hold"/>
                                        <p:tgtEl>
                                          <p:spTgt spid="3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1+#ppt_w/2"/>
                                          </p:val>
                                        </p:tav>
                                        <p:tav tm="100000">
                                          <p:val>
                                            <p:strVal val="#ppt_x"/>
                                          </p:val>
                                        </p:tav>
                                      </p:tavLst>
                                    </p:anim>
                                    <p:anim calcmode="lin" valueType="num">
                                      <p:cBhvr additive="base">
                                        <p:cTn id="68" dur="500" fill="hold"/>
                                        <p:tgtEl>
                                          <p:spTgt spid="3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1+#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fill="hold"/>
                                        <p:tgtEl>
                                          <p:spTgt spid="52"/>
                                        </p:tgtEl>
                                        <p:attrNameLst>
                                          <p:attrName>ppt_x</p:attrName>
                                        </p:attrNameLst>
                                      </p:cBhvr>
                                      <p:tavLst>
                                        <p:tav tm="0">
                                          <p:val>
                                            <p:strVal val="1+#ppt_w/2"/>
                                          </p:val>
                                        </p:tav>
                                        <p:tav tm="100000">
                                          <p:val>
                                            <p:strVal val="#ppt_x"/>
                                          </p:val>
                                        </p:tav>
                                      </p:tavLst>
                                    </p:anim>
                                    <p:anim calcmode="lin" valueType="num">
                                      <p:cBhvr additive="base">
                                        <p:cTn id="76" dur="500" fill="hold"/>
                                        <p:tgtEl>
                                          <p:spTgt spid="52"/>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fill="hold"/>
                                        <p:tgtEl>
                                          <p:spTgt spid="57"/>
                                        </p:tgtEl>
                                        <p:attrNameLst>
                                          <p:attrName>ppt_x</p:attrName>
                                        </p:attrNameLst>
                                      </p:cBhvr>
                                      <p:tavLst>
                                        <p:tav tm="0">
                                          <p:val>
                                            <p:strVal val="1+#ppt_w/2"/>
                                          </p:val>
                                        </p:tav>
                                        <p:tav tm="100000">
                                          <p:val>
                                            <p:strVal val="#ppt_x"/>
                                          </p:val>
                                        </p:tav>
                                      </p:tavLst>
                                    </p:anim>
                                    <p:anim calcmode="lin" valueType="num">
                                      <p:cBhvr additive="base">
                                        <p:cTn id="80" dur="500" fill="hold"/>
                                        <p:tgtEl>
                                          <p:spTgt spid="57"/>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additive="base">
                                        <p:cTn id="83" dur="500" fill="hold"/>
                                        <p:tgtEl>
                                          <p:spTgt spid="64"/>
                                        </p:tgtEl>
                                        <p:attrNameLst>
                                          <p:attrName>ppt_x</p:attrName>
                                        </p:attrNameLst>
                                      </p:cBhvr>
                                      <p:tavLst>
                                        <p:tav tm="0">
                                          <p:val>
                                            <p:strVal val="1+#ppt_w/2"/>
                                          </p:val>
                                        </p:tav>
                                        <p:tav tm="100000">
                                          <p:val>
                                            <p:strVal val="#ppt_x"/>
                                          </p:val>
                                        </p:tav>
                                      </p:tavLst>
                                    </p:anim>
                                    <p:anim calcmode="lin" valueType="num">
                                      <p:cBhvr additive="base">
                                        <p:cTn id="84"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barn(inVertical)">
                                      <p:cBhvr>
                                        <p:cTn id="89" dur="500"/>
                                        <p:tgtEl>
                                          <p:spTgt spid="65"/>
                                        </p:tgtEl>
                                      </p:cBhvr>
                                    </p:animEffect>
                                  </p:childTnLst>
                                </p:cTn>
                              </p:par>
                              <p:par>
                                <p:cTn id="90" presetID="16" presetClass="entr" presetSubtype="21"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barn(inVertical)">
                                      <p:cBhvr>
                                        <p:cTn id="9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26" grpId="0"/>
      <p:bldP spid="27" grpId="0"/>
      <p:bldP spid="28" grpId="0"/>
      <p:bldP spid="38" grpId="0"/>
      <p:bldP spid="63" grpId="0"/>
      <p:bldP spid="64" grpId="0"/>
      <p:bldP spid="6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88913" y="4649788"/>
            <a:ext cx="8640762" cy="0"/>
          </a:xfrm>
          <a:prstGeom prst="line">
            <a:avLst/>
          </a:prstGeom>
        </p:spPr>
        <p:style>
          <a:lnRef idx="1">
            <a:schemeClr val="accent1"/>
          </a:lnRef>
          <a:fillRef idx="0">
            <a:schemeClr val="accent1"/>
          </a:fillRef>
          <a:effectRef idx="0">
            <a:schemeClr val="accent1"/>
          </a:effectRef>
          <a:fontRef idx="minor">
            <a:schemeClr val="tx1"/>
          </a:fontRef>
        </p:style>
      </p:cxnSp>
      <p:sp>
        <p:nvSpPr>
          <p:cNvPr id="231427" name="标题 1"/>
          <p:cNvSpPr>
            <a:spLocks noGrp="1"/>
          </p:cNvSpPr>
          <p:nvPr>
            <p:ph type="title"/>
          </p:nvPr>
        </p:nvSpPr>
        <p:spPr/>
        <p:txBody>
          <a:bodyPr/>
          <a:lstStyle/>
          <a:p>
            <a:pPr eaLnBrk="1" hangingPunct="1"/>
            <a:r>
              <a:rPr lang="zh-CN" altLang="en-US" dirty="0"/>
              <a:t>货币发展简史</a:t>
            </a:r>
          </a:p>
        </p:txBody>
      </p:sp>
      <p:sp>
        <p:nvSpPr>
          <p:cNvPr id="23142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ea typeface="宋体" pitchFamily="2" charset="-122"/>
              </a:defRPr>
            </a:lvl1pPr>
            <a:lvl2pPr marL="742950" indent="-285750">
              <a:defRPr>
                <a:solidFill>
                  <a:schemeClr val="tx1"/>
                </a:solidFill>
                <a:latin typeface="Verdana" pitchFamily="34" charset="0"/>
                <a:ea typeface="宋体" pitchFamily="2" charset="-122"/>
              </a:defRPr>
            </a:lvl2pPr>
            <a:lvl3pPr marL="1143000" indent="-228600">
              <a:defRPr>
                <a:solidFill>
                  <a:schemeClr val="tx1"/>
                </a:solidFill>
                <a:latin typeface="Verdana" pitchFamily="34" charset="0"/>
                <a:ea typeface="宋体" pitchFamily="2" charset="-122"/>
              </a:defRPr>
            </a:lvl3pPr>
            <a:lvl4pPr marL="1600200" indent="-228600">
              <a:defRPr>
                <a:solidFill>
                  <a:schemeClr val="tx1"/>
                </a:solidFill>
                <a:latin typeface="Verdana" pitchFamily="34" charset="0"/>
                <a:ea typeface="宋体" pitchFamily="2" charset="-122"/>
              </a:defRPr>
            </a:lvl4pPr>
            <a:lvl5pPr marL="2057400" indent="-22860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96DB268-AAC4-4D4D-828E-851F0A109864}" type="slidenum">
              <a:rPr kumimoji="0" lang="zh-CN" altLang="en-US" sz="1200" b="0" i="0" u="none" strike="noStrike" kern="1200" cap="none" spc="0" normalizeH="0" baseline="0" noProof="0" smtClean="0">
                <a:ln>
                  <a:noFill/>
                </a:ln>
                <a:solidFill>
                  <a:srgbClr val="898989"/>
                </a:solidFill>
                <a:effectLst/>
                <a:uLnTx/>
                <a:uFillTx/>
                <a:latin typeface="Verdana"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srgbClr val="898989"/>
              </a:solidFill>
              <a:effectLst/>
              <a:uLnTx/>
              <a:uFillTx/>
              <a:latin typeface="Verdana" pitchFamily="34" charset="0"/>
              <a:ea typeface="宋体" pitchFamily="2" charset="-122"/>
              <a:cs typeface="+mn-cs"/>
            </a:endParaRPr>
          </a:p>
        </p:txBody>
      </p:sp>
      <p:sp>
        <p:nvSpPr>
          <p:cNvPr id="5" name="五边形 4"/>
          <p:cNvSpPr/>
          <p:nvPr/>
        </p:nvSpPr>
        <p:spPr>
          <a:xfrm>
            <a:off x="188913" y="2925763"/>
            <a:ext cx="1150937" cy="6477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易货贸易</a:t>
            </a:r>
          </a:p>
        </p:txBody>
      </p:sp>
      <p:sp>
        <p:nvSpPr>
          <p:cNvPr id="6" name="五边形 5"/>
          <p:cNvSpPr/>
          <p:nvPr/>
        </p:nvSpPr>
        <p:spPr>
          <a:xfrm>
            <a:off x="1339850" y="2879725"/>
            <a:ext cx="1223963" cy="69373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实物货币</a:t>
            </a:r>
          </a:p>
        </p:txBody>
      </p:sp>
      <p:sp>
        <p:nvSpPr>
          <p:cNvPr id="7" name="五边形 6"/>
          <p:cNvSpPr/>
          <p:nvPr/>
        </p:nvSpPr>
        <p:spPr>
          <a:xfrm>
            <a:off x="2573338" y="2863850"/>
            <a:ext cx="1655762" cy="69373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法定货币</a:t>
            </a:r>
          </a:p>
        </p:txBody>
      </p:sp>
      <p:sp>
        <p:nvSpPr>
          <p:cNvPr id="8" name="TextBox 7"/>
          <p:cNvSpPr txBox="1">
            <a:spLocks noChangeArrowheads="1"/>
          </p:cNvSpPr>
          <p:nvPr/>
        </p:nvSpPr>
        <p:spPr bwMode="auto">
          <a:xfrm>
            <a:off x="2832100" y="1812925"/>
            <a:ext cx="10906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宋体" pitchFamily="2" charset="-122"/>
              </a:defRPr>
            </a:lvl1pPr>
            <a:lvl2pPr marL="742950" indent="-285750">
              <a:defRPr>
                <a:solidFill>
                  <a:schemeClr val="tx1"/>
                </a:solidFill>
                <a:latin typeface="Verdana" pitchFamily="34" charset="0"/>
                <a:ea typeface="宋体" pitchFamily="2" charset="-122"/>
              </a:defRPr>
            </a:lvl2pPr>
            <a:lvl3pPr marL="1143000" indent="-228600">
              <a:defRPr>
                <a:solidFill>
                  <a:schemeClr val="tx1"/>
                </a:solidFill>
                <a:latin typeface="Verdana" pitchFamily="34" charset="0"/>
                <a:ea typeface="宋体" pitchFamily="2" charset="-122"/>
              </a:defRPr>
            </a:lvl3pPr>
            <a:lvl4pPr marL="1600200" indent="-228600">
              <a:defRPr>
                <a:solidFill>
                  <a:schemeClr val="tx1"/>
                </a:solidFill>
                <a:latin typeface="Verdana" pitchFamily="34" charset="0"/>
                <a:ea typeface="宋体" pitchFamily="2" charset="-122"/>
              </a:defRPr>
            </a:lvl4pPr>
            <a:lvl5pPr marL="2057400" indent="-22860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FFFFFF"/>
                </a:solidFill>
                <a:effectLst/>
                <a:uLnTx/>
                <a:uFillTx/>
                <a:latin typeface="楷体" pitchFamily="49" charset="-122"/>
                <a:ea typeface="楷体" pitchFamily="49" charset="-122"/>
                <a:cs typeface="+mn-cs"/>
              </a:rPr>
              <a:t>纸币</a:t>
            </a:r>
            <a:endParaRPr kumimoji="0" lang="en-US" altLang="zh-CN" sz="2000" b="1" i="0" u="none" strike="noStrike" kern="1200" cap="none" spc="0" normalizeH="0" baseline="0" noProof="0">
              <a:ln>
                <a:noFill/>
              </a:ln>
              <a:solidFill>
                <a:srgbClr val="FFFFFF"/>
              </a:solidFill>
              <a:effectLst/>
              <a:uLnTx/>
              <a:uFillTx/>
              <a:latin typeface="楷体" pitchFamily="49" charset="-122"/>
              <a:ea typeface="楷体"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FFFFFF"/>
                </a:solidFill>
                <a:effectLst/>
                <a:uLnTx/>
                <a:uFillTx/>
                <a:latin typeface="楷体" pitchFamily="49" charset="-122"/>
                <a:ea typeface="楷体" pitchFamily="49" charset="-122"/>
                <a:cs typeface="+mn-cs"/>
              </a:rPr>
              <a:t>（交子）</a:t>
            </a:r>
          </a:p>
        </p:txBody>
      </p:sp>
      <p:sp>
        <p:nvSpPr>
          <p:cNvPr id="9" name="五边形 8"/>
          <p:cNvSpPr/>
          <p:nvPr/>
        </p:nvSpPr>
        <p:spPr>
          <a:xfrm>
            <a:off x="4229100" y="2835275"/>
            <a:ext cx="2071688" cy="69373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电子货币</a:t>
            </a:r>
          </a:p>
        </p:txBody>
      </p:sp>
      <p:sp>
        <p:nvSpPr>
          <p:cNvPr id="10" name="五边形 9"/>
          <p:cNvSpPr/>
          <p:nvPr/>
        </p:nvSpPr>
        <p:spPr>
          <a:xfrm>
            <a:off x="6300788" y="2862263"/>
            <a:ext cx="2484437" cy="69373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加密货币</a:t>
            </a:r>
          </a:p>
        </p:txBody>
      </p:sp>
      <p:cxnSp>
        <p:nvCxnSpPr>
          <p:cNvPr id="14" name="直接连接符 13"/>
          <p:cNvCxnSpPr/>
          <p:nvPr/>
        </p:nvCxnSpPr>
        <p:spPr>
          <a:xfrm>
            <a:off x="4229100" y="2257425"/>
            <a:ext cx="0" cy="290036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68448" y="4418657"/>
            <a:ext cx="2133052" cy="461665"/>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非互联网时代</a:t>
            </a:r>
          </a:p>
        </p:txBody>
      </p:sp>
      <p:sp>
        <p:nvSpPr>
          <p:cNvPr id="16" name="TextBox 15"/>
          <p:cNvSpPr txBox="1"/>
          <p:nvPr/>
        </p:nvSpPr>
        <p:spPr>
          <a:xfrm>
            <a:off x="4564833" y="4404459"/>
            <a:ext cx="1400118" cy="461665"/>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互联网</a:t>
            </a:r>
          </a:p>
        </p:txBody>
      </p:sp>
      <p:cxnSp>
        <p:nvCxnSpPr>
          <p:cNvPr id="19" name="直接连接符 18"/>
          <p:cNvCxnSpPr/>
          <p:nvPr/>
        </p:nvCxnSpPr>
        <p:spPr>
          <a:xfrm>
            <a:off x="188913" y="2368550"/>
            <a:ext cx="0" cy="290036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829675" y="2409825"/>
            <a:ext cx="0" cy="290036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365" y="5157788"/>
            <a:ext cx="1090612"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1448" name="TextBox 2"/>
          <p:cNvSpPr txBox="1">
            <a:spLocks noChangeArrowheads="1"/>
          </p:cNvSpPr>
          <p:nvPr/>
        </p:nvSpPr>
        <p:spPr bwMode="auto">
          <a:xfrm>
            <a:off x="539750" y="1471613"/>
            <a:ext cx="927100" cy="6461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宋体" pitchFamily="2" charset="-122"/>
              </a:defRPr>
            </a:lvl1pPr>
            <a:lvl2pPr marL="742950" indent="-285750">
              <a:defRPr>
                <a:solidFill>
                  <a:schemeClr val="tx1"/>
                </a:solidFill>
                <a:latin typeface="Verdana" pitchFamily="34" charset="0"/>
                <a:ea typeface="宋体" pitchFamily="2" charset="-122"/>
              </a:defRPr>
            </a:lvl2pPr>
            <a:lvl3pPr marL="1143000" indent="-228600">
              <a:defRPr>
                <a:solidFill>
                  <a:schemeClr val="tx1"/>
                </a:solidFill>
                <a:latin typeface="Verdana" pitchFamily="34" charset="0"/>
                <a:ea typeface="宋体" pitchFamily="2" charset="-122"/>
              </a:defRPr>
            </a:lvl3pPr>
            <a:lvl4pPr marL="1600200" indent="-228600">
              <a:defRPr>
                <a:solidFill>
                  <a:schemeClr val="tx1"/>
                </a:solidFill>
                <a:latin typeface="Verdana" pitchFamily="34" charset="0"/>
                <a:ea typeface="宋体" pitchFamily="2" charset="-122"/>
              </a:defRPr>
            </a:lvl4pPr>
            <a:lvl5pPr marL="2057400" indent="-22860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Calibri" pitchFamily="34" charset="0"/>
                <a:ea typeface="宋体" pitchFamily="2" charset="-122"/>
                <a:cs typeface="+mn-cs"/>
              </a:rPr>
              <a:t>贝壳、牲畜等</a:t>
            </a:r>
          </a:p>
        </p:txBody>
      </p:sp>
      <p:sp>
        <p:nvSpPr>
          <p:cNvPr id="231449" name="TextBox 25"/>
          <p:cNvSpPr txBox="1">
            <a:spLocks noChangeArrowheads="1"/>
          </p:cNvSpPr>
          <p:nvPr/>
        </p:nvSpPr>
        <p:spPr bwMode="auto">
          <a:xfrm>
            <a:off x="1835150" y="1443038"/>
            <a:ext cx="912813" cy="6461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宋体" pitchFamily="2" charset="-122"/>
              </a:defRPr>
            </a:lvl1pPr>
            <a:lvl2pPr marL="742950" indent="-285750">
              <a:defRPr>
                <a:solidFill>
                  <a:schemeClr val="tx1"/>
                </a:solidFill>
                <a:latin typeface="Verdana" pitchFamily="34" charset="0"/>
                <a:ea typeface="宋体" pitchFamily="2" charset="-122"/>
              </a:defRPr>
            </a:lvl2pPr>
            <a:lvl3pPr marL="1143000" indent="-228600">
              <a:defRPr>
                <a:solidFill>
                  <a:schemeClr val="tx1"/>
                </a:solidFill>
                <a:latin typeface="Verdana" pitchFamily="34" charset="0"/>
                <a:ea typeface="宋体" pitchFamily="2" charset="-122"/>
              </a:defRPr>
            </a:lvl3pPr>
            <a:lvl4pPr marL="1600200" indent="-228600">
              <a:defRPr>
                <a:solidFill>
                  <a:schemeClr val="tx1"/>
                </a:solidFill>
                <a:latin typeface="Verdana" pitchFamily="34" charset="0"/>
                <a:ea typeface="宋体" pitchFamily="2" charset="-122"/>
              </a:defRPr>
            </a:lvl4pPr>
            <a:lvl5pPr marL="2057400" indent="-22860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rPr>
              <a:t>金银铜</a:t>
            </a:r>
            <a:endParaRPr kumimoji="0" lang="en-US" altLang="zh-CN"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rPr>
              <a:t>铁</a:t>
            </a:r>
          </a:p>
        </p:txBody>
      </p:sp>
      <p:cxnSp>
        <p:nvCxnSpPr>
          <p:cNvPr id="17" name="直接连接符 16"/>
          <p:cNvCxnSpPr>
            <a:stCxn id="231448" idx="3"/>
          </p:cNvCxnSpPr>
          <p:nvPr/>
        </p:nvCxnSpPr>
        <p:spPr>
          <a:xfrm flipV="1">
            <a:off x="1466850" y="1795463"/>
            <a:ext cx="36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651000" y="1795463"/>
            <a:ext cx="0" cy="1039812"/>
          </a:xfrm>
          <a:prstGeom prst="line">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378200" y="2516188"/>
            <a:ext cx="0" cy="319087"/>
          </a:xfrm>
          <a:prstGeom prst="line">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299200" y="2257425"/>
            <a:ext cx="0" cy="290036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842860" y="4418657"/>
            <a:ext cx="1400118" cy="461665"/>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区块链</a:t>
            </a:r>
          </a:p>
        </p:txBody>
      </p:sp>
      <p:sp>
        <p:nvSpPr>
          <p:cNvPr id="38" name="TextBox 37"/>
          <p:cNvSpPr txBox="1">
            <a:spLocks noChangeArrowheads="1"/>
          </p:cNvSpPr>
          <p:nvPr/>
        </p:nvSpPr>
        <p:spPr bwMode="auto">
          <a:xfrm>
            <a:off x="6600606" y="1199940"/>
            <a:ext cx="17621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宋体" pitchFamily="2" charset="-122"/>
              </a:defRPr>
            </a:lvl1pPr>
            <a:lvl2pPr marL="742950" indent="-285750">
              <a:defRPr>
                <a:solidFill>
                  <a:schemeClr val="tx1"/>
                </a:solidFill>
                <a:latin typeface="Verdana" pitchFamily="34" charset="0"/>
                <a:ea typeface="宋体" pitchFamily="2" charset="-122"/>
              </a:defRPr>
            </a:lvl2pPr>
            <a:lvl3pPr marL="1143000" indent="-228600">
              <a:defRPr>
                <a:solidFill>
                  <a:schemeClr val="tx1"/>
                </a:solidFill>
                <a:latin typeface="Verdana" pitchFamily="34" charset="0"/>
                <a:ea typeface="宋体" pitchFamily="2" charset="-122"/>
              </a:defRPr>
            </a:lvl3pPr>
            <a:lvl4pPr marL="1600200" indent="-228600">
              <a:defRPr>
                <a:solidFill>
                  <a:schemeClr val="tx1"/>
                </a:solidFill>
                <a:latin typeface="Verdana" pitchFamily="34" charset="0"/>
                <a:ea typeface="宋体" pitchFamily="2" charset="-122"/>
              </a:defRPr>
            </a:lvl4pPr>
            <a:lvl5pPr marL="2057400" indent="-22860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比特币</a:t>
            </a:r>
            <a:endParaRPr kumimoji="0" lang="en-US" altLang="zh-CN"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天秤币</a:t>
            </a:r>
            <a:endParaRPr kumimoji="0" lang="en-US" altLang="zh-CN"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摩根币</a:t>
            </a:r>
            <a:endParaRPr kumimoji="0" lang="en-US" altLang="zh-CN"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a:t>
            </a:r>
            <a:r>
              <a:rPr kumimoji="0" lang="en-US" altLang="zh-CN"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JPM Coin</a:t>
            </a: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a:t>
            </a:r>
            <a:endParaRPr kumimoji="0" lang="en-US" altLang="zh-CN"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2019.2.14</a:t>
            </a:r>
            <a:endPar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endParaRPr>
          </a:p>
        </p:txBody>
      </p:sp>
      <p:sp>
        <p:nvSpPr>
          <p:cNvPr id="2" name="TextBox 1"/>
          <p:cNvSpPr txBox="1"/>
          <p:nvPr/>
        </p:nvSpPr>
        <p:spPr>
          <a:xfrm>
            <a:off x="2855913" y="1421704"/>
            <a:ext cx="13841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山西票号</a:t>
            </a:r>
          </a:p>
        </p:txBody>
      </p:sp>
    </p:spTree>
    <p:extLst>
      <p:ext uri="{BB962C8B-B14F-4D97-AF65-F5344CB8AC3E}">
        <p14:creationId xmlns:p14="http://schemas.microsoft.com/office/powerpoint/2010/main" val="26726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3144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3144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additive="base">
                                        <p:cTn id="62" dur="500" fill="hold"/>
                                        <p:tgtEl>
                                          <p:spTgt spid="38"/>
                                        </p:tgtEl>
                                        <p:attrNameLst>
                                          <p:attrName>ppt_x</p:attrName>
                                        </p:attrNameLst>
                                      </p:cBhvr>
                                      <p:tavLst>
                                        <p:tav tm="0">
                                          <p:val>
                                            <p:strVal val="#ppt_x"/>
                                          </p:val>
                                        </p:tav>
                                        <p:tav tm="100000">
                                          <p:val>
                                            <p:strVal val="#ppt_x"/>
                                          </p:val>
                                        </p:tav>
                                      </p:tavLst>
                                    </p:anim>
                                    <p:anim calcmode="lin" valueType="num">
                                      <p:cBhvr additive="base">
                                        <p:cTn id="63"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10" grpId="0" animBg="1"/>
      <p:bldP spid="15" grpId="0" animBg="1"/>
      <p:bldP spid="16" grpId="0" animBg="1"/>
      <p:bldP spid="231448" grpId="0" animBg="1"/>
      <p:bldP spid="231449" grpId="0" animBg="1"/>
      <p:bldP spid="37" grpId="0" animBg="1"/>
      <p:bldP spid="38" grpId="0"/>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88328" y="4649489"/>
            <a:ext cx="864096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附录：支付手段发展简史</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五边形 4"/>
          <p:cNvSpPr/>
          <p:nvPr/>
        </p:nvSpPr>
        <p:spPr>
          <a:xfrm>
            <a:off x="188328" y="2925269"/>
            <a:ext cx="944917" cy="64807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实物</a:t>
            </a:r>
            <a:endParaRPr kumimoji="0" lang="en-US" altLang="zh-CN"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支付</a:t>
            </a:r>
          </a:p>
        </p:txBody>
      </p:sp>
      <p:sp>
        <p:nvSpPr>
          <p:cNvPr id="6" name="五边形 5"/>
          <p:cNvSpPr/>
          <p:nvPr/>
        </p:nvSpPr>
        <p:spPr>
          <a:xfrm>
            <a:off x="1169619" y="2902350"/>
            <a:ext cx="944916"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货币</a:t>
            </a:r>
            <a:endParaRPr kumimoji="0" lang="en-US" altLang="zh-CN"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支付</a:t>
            </a:r>
          </a:p>
        </p:txBody>
      </p:sp>
      <p:sp>
        <p:nvSpPr>
          <p:cNvPr id="7" name="五边形 6"/>
          <p:cNvSpPr/>
          <p:nvPr/>
        </p:nvSpPr>
        <p:spPr>
          <a:xfrm>
            <a:off x="2158178" y="2888604"/>
            <a:ext cx="1412404"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银行</a:t>
            </a:r>
            <a:endParaRPr kumimoji="0" lang="en-US" altLang="zh-CN"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转账支付</a:t>
            </a:r>
          </a:p>
        </p:txBody>
      </p:sp>
      <p:sp>
        <p:nvSpPr>
          <p:cNvPr id="8" name="TextBox 7"/>
          <p:cNvSpPr txBox="1"/>
          <p:nvPr/>
        </p:nvSpPr>
        <p:spPr>
          <a:xfrm>
            <a:off x="2393978" y="1848215"/>
            <a:ext cx="92382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支票</a:t>
            </a:r>
            <a:endParaRPr kumimoji="0" lang="en-US" altLang="zh-CN"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汇票</a:t>
            </a:r>
            <a:endParaRPr kumimoji="0" lang="en-US" altLang="zh-CN"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本票</a:t>
            </a:r>
          </a:p>
        </p:txBody>
      </p:sp>
      <p:sp>
        <p:nvSpPr>
          <p:cNvPr id="9" name="五边形 8"/>
          <p:cNvSpPr/>
          <p:nvPr/>
        </p:nvSpPr>
        <p:spPr>
          <a:xfrm>
            <a:off x="3599186" y="2867473"/>
            <a:ext cx="1472931"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网络银行转账支付</a:t>
            </a:r>
          </a:p>
        </p:txBody>
      </p:sp>
      <p:sp>
        <p:nvSpPr>
          <p:cNvPr id="10" name="五边形 9"/>
          <p:cNvSpPr/>
          <p:nvPr/>
        </p:nvSpPr>
        <p:spPr>
          <a:xfrm>
            <a:off x="5100720" y="2833551"/>
            <a:ext cx="2527861"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第三方</a:t>
            </a:r>
            <a:endParaRPr kumimoji="0" lang="en-US" altLang="zh-CN"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支付</a:t>
            </a:r>
          </a:p>
        </p:txBody>
      </p:sp>
      <p:sp>
        <p:nvSpPr>
          <p:cNvPr id="11" name="五边形 10"/>
          <p:cNvSpPr/>
          <p:nvPr/>
        </p:nvSpPr>
        <p:spPr>
          <a:xfrm>
            <a:off x="5092611" y="2071757"/>
            <a:ext cx="1499825"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手机银行支付</a:t>
            </a:r>
          </a:p>
        </p:txBody>
      </p:sp>
      <p:sp>
        <p:nvSpPr>
          <p:cNvPr id="12" name="五边形 11"/>
          <p:cNvSpPr/>
          <p:nvPr/>
        </p:nvSpPr>
        <p:spPr>
          <a:xfrm>
            <a:off x="5918594" y="3595345"/>
            <a:ext cx="884007"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刷脸</a:t>
            </a:r>
            <a:endParaRPr kumimoji="0" lang="en-US" altLang="zh-CN"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支付</a:t>
            </a:r>
          </a:p>
        </p:txBody>
      </p:sp>
      <p:cxnSp>
        <p:nvCxnSpPr>
          <p:cNvPr id="14" name="直接连接符 13"/>
          <p:cNvCxnSpPr/>
          <p:nvPr/>
        </p:nvCxnSpPr>
        <p:spPr>
          <a:xfrm>
            <a:off x="3570582" y="2291479"/>
            <a:ext cx="0" cy="290029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31974" y="4476200"/>
            <a:ext cx="2133052" cy="400110"/>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非互联网时代</a:t>
            </a:r>
          </a:p>
        </p:txBody>
      </p:sp>
      <p:sp>
        <p:nvSpPr>
          <p:cNvPr id="16" name="TextBox 15"/>
          <p:cNvSpPr txBox="1"/>
          <p:nvPr/>
        </p:nvSpPr>
        <p:spPr>
          <a:xfrm>
            <a:off x="3779912" y="4446663"/>
            <a:ext cx="3771604" cy="400110"/>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互联网和移动互联网时代</a:t>
            </a:r>
          </a:p>
        </p:txBody>
      </p:sp>
      <p:cxnSp>
        <p:nvCxnSpPr>
          <p:cNvPr id="19" name="直接连接符 18"/>
          <p:cNvCxnSpPr/>
          <p:nvPr/>
        </p:nvCxnSpPr>
        <p:spPr>
          <a:xfrm>
            <a:off x="188328" y="2369205"/>
            <a:ext cx="0" cy="290029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80785" y="2318072"/>
            <a:ext cx="0" cy="290029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1" name="五边形 20"/>
          <p:cNvSpPr/>
          <p:nvPr/>
        </p:nvSpPr>
        <p:spPr>
          <a:xfrm>
            <a:off x="6683664" y="3574901"/>
            <a:ext cx="944920"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声纹</a:t>
            </a:r>
            <a:endParaRPr kumimoji="0" lang="en-US" altLang="zh-CN"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支付</a:t>
            </a:r>
          </a:p>
        </p:txBody>
      </p:sp>
      <p:sp>
        <p:nvSpPr>
          <p:cNvPr id="23" name="五边形 22"/>
          <p:cNvSpPr/>
          <p:nvPr/>
        </p:nvSpPr>
        <p:spPr>
          <a:xfrm>
            <a:off x="5092611" y="3613254"/>
            <a:ext cx="951852"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密码支付</a:t>
            </a:r>
          </a:p>
        </p:txBody>
      </p:sp>
      <p:sp>
        <p:nvSpPr>
          <p:cNvPr id="25" name="五边形 24"/>
          <p:cNvSpPr/>
          <p:nvPr/>
        </p:nvSpPr>
        <p:spPr>
          <a:xfrm>
            <a:off x="5092611" y="1315855"/>
            <a:ext cx="1499825"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网络银行转账支付</a:t>
            </a:r>
          </a:p>
        </p:txBody>
      </p:sp>
      <p:sp>
        <p:nvSpPr>
          <p:cNvPr id="26" name="五边形 9">
            <a:extLst>
              <a:ext uri="{FF2B5EF4-FFF2-40B4-BE49-F238E27FC236}">
                <a16:creationId xmlns:a16="http://schemas.microsoft.com/office/drawing/2014/main" id="{923219F8-BDF1-46D2-9171-8CAFC3AD7EE2}"/>
              </a:ext>
            </a:extLst>
          </p:cNvPr>
          <p:cNvSpPr/>
          <p:nvPr/>
        </p:nvSpPr>
        <p:spPr>
          <a:xfrm>
            <a:off x="7686028" y="2798131"/>
            <a:ext cx="1457972" cy="6939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rPr>
              <a:t>数字货币</a:t>
            </a:r>
            <a:endParaRPr kumimoji="0" lang="en-US" altLang="zh-CN"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noProof="0" dirty="0">
                <a:solidFill>
                  <a:prstClr val="white"/>
                </a:solidFill>
                <a:latin typeface="楷体" pitchFamily="49" charset="-122"/>
                <a:ea typeface="楷体" pitchFamily="49" charset="-122"/>
              </a:rPr>
              <a:t>加密货币</a:t>
            </a:r>
            <a:endParaRPr kumimoji="0" lang="zh-CN" altLang="en-US" sz="2000" b="1" i="0" u="none" strike="noStrike" kern="1200" cap="none" spc="0" normalizeH="0" baseline="0" noProof="0" dirty="0">
              <a:ln>
                <a:noFill/>
              </a:ln>
              <a:solidFill>
                <a:prstClr val="white"/>
              </a:solidFill>
              <a:effectLst/>
              <a:uLnTx/>
              <a:uFillTx/>
              <a:latin typeface="楷体" pitchFamily="49" charset="-122"/>
              <a:ea typeface="楷体" pitchFamily="49" charset="-122"/>
              <a:cs typeface="+mn-cs"/>
            </a:endParaRPr>
          </a:p>
        </p:txBody>
      </p:sp>
      <p:sp>
        <p:nvSpPr>
          <p:cNvPr id="27" name="TextBox 14">
            <a:extLst>
              <a:ext uri="{FF2B5EF4-FFF2-40B4-BE49-F238E27FC236}">
                <a16:creationId xmlns:a16="http://schemas.microsoft.com/office/drawing/2014/main" id="{4D74B597-DD6D-4C53-B829-39272BE5E617}"/>
              </a:ext>
            </a:extLst>
          </p:cNvPr>
          <p:cNvSpPr txBox="1"/>
          <p:nvPr/>
        </p:nvSpPr>
        <p:spPr>
          <a:xfrm>
            <a:off x="7700319" y="4446663"/>
            <a:ext cx="1464001" cy="400110"/>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区块链时代</a:t>
            </a:r>
          </a:p>
        </p:txBody>
      </p:sp>
      <p:sp>
        <p:nvSpPr>
          <p:cNvPr id="28" name="TextBox 37">
            <a:extLst>
              <a:ext uri="{FF2B5EF4-FFF2-40B4-BE49-F238E27FC236}">
                <a16:creationId xmlns:a16="http://schemas.microsoft.com/office/drawing/2014/main" id="{85EAAAB5-E747-4E1B-8B17-0D5FDF1031FA}"/>
              </a:ext>
            </a:extLst>
          </p:cNvPr>
          <p:cNvSpPr txBox="1">
            <a:spLocks noChangeArrowheads="1"/>
          </p:cNvSpPr>
          <p:nvPr/>
        </p:nvSpPr>
        <p:spPr bwMode="auto">
          <a:xfrm>
            <a:off x="7533951" y="1978063"/>
            <a:ext cx="1762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宋体" pitchFamily="2" charset="-122"/>
              </a:defRPr>
            </a:lvl1pPr>
            <a:lvl2pPr marL="742950" indent="-285750">
              <a:defRPr>
                <a:solidFill>
                  <a:schemeClr val="tx1"/>
                </a:solidFill>
                <a:latin typeface="Verdana" pitchFamily="34" charset="0"/>
                <a:ea typeface="宋体" pitchFamily="2" charset="-122"/>
              </a:defRPr>
            </a:lvl2pPr>
            <a:lvl3pPr marL="1143000" indent="-228600">
              <a:defRPr>
                <a:solidFill>
                  <a:schemeClr val="tx1"/>
                </a:solidFill>
                <a:latin typeface="Verdana" pitchFamily="34" charset="0"/>
                <a:ea typeface="宋体" pitchFamily="2" charset="-122"/>
              </a:defRPr>
            </a:lvl3pPr>
            <a:lvl4pPr marL="1600200" indent="-228600">
              <a:defRPr>
                <a:solidFill>
                  <a:schemeClr val="tx1"/>
                </a:solidFill>
                <a:latin typeface="Verdana" pitchFamily="34" charset="0"/>
                <a:ea typeface="宋体" pitchFamily="2" charset="-122"/>
              </a:defRPr>
            </a:lvl4pPr>
            <a:lvl5pPr marL="2057400" indent="-22860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华文宋体" pitchFamily="2" charset="-122"/>
                <a:ea typeface="华文宋体" pitchFamily="2" charset="-122"/>
                <a:cs typeface="+mn-cs"/>
              </a:rPr>
              <a:t>数字人民币</a:t>
            </a:r>
          </a:p>
        </p:txBody>
      </p:sp>
    </p:spTree>
    <p:extLst>
      <p:ext uri="{BB962C8B-B14F-4D97-AF65-F5344CB8AC3E}">
        <p14:creationId xmlns:p14="http://schemas.microsoft.com/office/powerpoint/2010/main" val="27618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2" presetClass="entr" presetSubtype="8"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par>
                                <p:cTn id="51" presetID="2" presetClass="entr" presetSubtype="4"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par>
                                <p:cTn id="63" presetID="2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ppt_x"/>
                                          </p:val>
                                        </p:tav>
                                        <p:tav tm="100000">
                                          <p:val>
                                            <p:strVal val="#ppt_x"/>
                                          </p:val>
                                        </p:tav>
                                      </p:tavLst>
                                    </p:anim>
                                    <p:anim calcmode="lin" valueType="num">
                                      <p:cBhvr additive="base">
                                        <p:cTn id="71" dur="500" fill="hold"/>
                                        <p:tgtEl>
                                          <p:spTgt spid="26"/>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ppt_x"/>
                                          </p:val>
                                        </p:tav>
                                        <p:tav tm="100000">
                                          <p:val>
                                            <p:strVal val="#ppt_x"/>
                                          </p:val>
                                        </p:tav>
                                      </p:tavLst>
                                    </p:anim>
                                    <p:anim calcmode="lin" valueType="num">
                                      <p:cBhvr additive="base">
                                        <p:cTn id="75" dur="500" fill="hold"/>
                                        <p:tgtEl>
                                          <p:spTgt spid="27"/>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500" fill="hold"/>
                                        <p:tgtEl>
                                          <p:spTgt spid="28"/>
                                        </p:tgtEl>
                                        <p:attrNameLst>
                                          <p:attrName>ppt_x</p:attrName>
                                        </p:attrNameLst>
                                      </p:cBhvr>
                                      <p:tavLst>
                                        <p:tav tm="0">
                                          <p:val>
                                            <p:strVal val="#ppt_x"/>
                                          </p:val>
                                        </p:tav>
                                        <p:tav tm="100000">
                                          <p:val>
                                            <p:strVal val="#ppt_x"/>
                                          </p:val>
                                        </p:tav>
                                      </p:tavLst>
                                    </p:anim>
                                    <p:anim calcmode="lin" valueType="num">
                                      <p:cBhvr additive="base">
                                        <p:cTn id="7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10" grpId="0" animBg="1"/>
      <p:bldP spid="11" grpId="0" animBg="1"/>
      <p:bldP spid="12" grpId="0" animBg="1"/>
      <p:bldP spid="15" grpId="0" animBg="1"/>
      <p:bldP spid="16" grpId="0" animBg="1"/>
      <p:bldP spid="21" grpId="0" animBg="1"/>
      <p:bldP spid="23" grpId="0" animBg="1"/>
      <p:bldP spid="25" grpId="0" animBg="1"/>
      <p:bldP spid="26" grpId="0" animBg="1"/>
      <p:bldP spid="27" grpId="0" animBg="1"/>
      <p:bldP spid="2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2B5A8-CBFC-3467-151D-FC49C912AACC}"/>
              </a:ext>
            </a:extLst>
          </p:cNvPr>
          <p:cNvSpPr>
            <a:spLocks noGrp="1"/>
          </p:cNvSpPr>
          <p:nvPr>
            <p:ph type="title"/>
          </p:nvPr>
        </p:nvSpPr>
        <p:spPr/>
        <p:txBody>
          <a:bodyPr>
            <a:noAutofit/>
          </a:bodyPr>
          <a:lstStyle/>
          <a:p>
            <a:r>
              <a:rPr lang="zh-CN" altLang="en-US" sz="3200" dirty="0"/>
              <a:t>秦朝对文字、货币、度量衡、语言的统一</a:t>
            </a:r>
          </a:p>
        </p:txBody>
      </p:sp>
      <p:sp>
        <p:nvSpPr>
          <p:cNvPr id="3" name="内容占位符 2">
            <a:extLst>
              <a:ext uri="{FF2B5EF4-FFF2-40B4-BE49-F238E27FC236}">
                <a16:creationId xmlns:a16="http://schemas.microsoft.com/office/drawing/2014/main" id="{D8C949B8-8441-14F7-6713-6211E221FA42}"/>
              </a:ext>
            </a:extLst>
          </p:cNvPr>
          <p:cNvSpPr>
            <a:spLocks noGrp="1"/>
          </p:cNvSpPr>
          <p:nvPr>
            <p:ph idx="1"/>
          </p:nvPr>
        </p:nvSpPr>
        <p:spPr>
          <a:xfrm>
            <a:off x="690880" y="1624016"/>
            <a:ext cx="2783840" cy="4525963"/>
          </a:xfrm>
        </p:spPr>
        <p:txBody>
          <a:bodyPr>
            <a:normAutofit/>
          </a:bodyPr>
          <a:lstStyle/>
          <a:p>
            <a:r>
              <a:rPr lang="zh-CN" altLang="en-US" sz="2000" dirty="0"/>
              <a:t>秦统一六国之前六国钱币不统一物资交换很不方便还要进行换算，韩赵魏三国使用的是布币，燕齐地区是用刀币，楚国是使用郢爯、蚁鼻钱。秦国是圆形方孔钱。圆形方孔钱由于它小巧玲珑携带方便且符合中国古代天圆地方的哲学思想所以很快就流行开来。</a:t>
            </a:r>
          </a:p>
        </p:txBody>
      </p:sp>
      <p:sp>
        <p:nvSpPr>
          <p:cNvPr id="4" name="灯片编号占位符 3">
            <a:extLst>
              <a:ext uri="{FF2B5EF4-FFF2-40B4-BE49-F238E27FC236}">
                <a16:creationId xmlns:a16="http://schemas.microsoft.com/office/drawing/2014/main" id="{10D79704-EA87-7C16-C773-8D4D66EF46CC}"/>
              </a:ext>
            </a:extLst>
          </p:cNvPr>
          <p:cNvSpPr>
            <a:spLocks noGrp="1"/>
          </p:cNvSpPr>
          <p:nvPr>
            <p:ph type="sldNum" sz="quarter" idx="12"/>
          </p:nvPr>
        </p:nvSpPr>
        <p:spPr/>
        <p:txBody>
          <a:bodyPr/>
          <a:lstStyle/>
          <a:p>
            <a:fld id="{0C913308-F349-4B6D-A68A-DD1791B4A57B}" type="slidenum">
              <a:rPr lang="zh-CN" altLang="en-US" smtClean="0"/>
              <a:pPr/>
              <a:t>89</a:t>
            </a:fld>
            <a:endParaRPr lang="zh-CN" altLang="en-US"/>
          </a:p>
        </p:txBody>
      </p:sp>
      <p:pic>
        <p:nvPicPr>
          <p:cNvPr id="1026" name="Picture 2">
            <a:extLst>
              <a:ext uri="{FF2B5EF4-FFF2-40B4-BE49-F238E27FC236}">
                <a16:creationId xmlns:a16="http://schemas.microsoft.com/office/drawing/2014/main" id="{8CEAA510-026B-A76C-4DE2-740C547BF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680" y="1624016"/>
            <a:ext cx="4368164" cy="377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a:extLst>
              <a:ext uri="{FF2B5EF4-FFF2-40B4-BE49-F238E27FC236}">
                <a16:creationId xmlns:a16="http://schemas.microsoft.com/office/drawing/2014/main" id="{F314401B-6D5D-42A4-B981-81BE9C2A8D0E}"/>
              </a:ext>
            </a:extLst>
          </p:cNvPr>
          <p:cNvSpPr>
            <a:spLocks noGrp="1" noChangeArrowheads="1"/>
          </p:cNvSpPr>
          <p:nvPr>
            <p:ph type="title"/>
          </p:nvPr>
        </p:nvSpPr>
        <p:spPr bwMode="auto">
          <a:xfrm>
            <a:off x="565079" y="311348"/>
            <a:ext cx="8140172" cy="539354"/>
          </a:xfrm>
          <a:ln>
            <a:miter lim="800000"/>
            <a:headEnd/>
            <a:tailEnd/>
          </a:ln>
        </p:spPr>
        <p:txBody>
          <a:bodyPr vert="horz" wrap="square" lIns="68580" tIns="34290" rIns="68580" bIns="34290" numCol="1" anchor="t" anchorCtr="0" compatLnSpc="1">
            <a:prstTxWarp prst="textNoShape">
              <a:avLst/>
            </a:prstTxWarp>
            <a:normAutofit fontScale="90000"/>
          </a:bodyPr>
          <a:lstStyle/>
          <a:p>
            <a:pPr>
              <a:defRPr/>
            </a:pPr>
            <a:r>
              <a:rPr lang="zh-CN" altLang="en-US" sz="4000" dirty="0">
                <a:effectLst>
                  <a:outerShdw blurRad="38100" dist="38100" dir="2700000" algn="tl">
                    <a:srgbClr val="C0C0C0"/>
                  </a:outerShdw>
                </a:effectLst>
                <a:ea typeface="宋体" pitchFamily="2" charset="-122"/>
              </a:rPr>
              <a:t>什么是金融系统（</a:t>
            </a:r>
            <a:r>
              <a:rPr lang="en-US" altLang="zh-CN" sz="4000" dirty="0">
                <a:effectLst>
                  <a:outerShdw blurRad="38100" dist="38100" dir="2700000" algn="tl">
                    <a:srgbClr val="C0C0C0"/>
                  </a:outerShdw>
                </a:effectLst>
                <a:ea typeface="宋体" pitchFamily="2" charset="-122"/>
              </a:rPr>
              <a:t>Financial System</a:t>
            </a:r>
            <a:r>
              <a:rPr lang="zh-CN" altLang="en-US" sz="4000" dirty="0">
                <a:effectLst>
                  <a:outerShdw blurRad="38100" dist="38100" dir="2700000" algn="tl">
                    <a:srgbClr val="C0C0C0"/>
                  </a:outerShdw>
                </a:effectLst>
                <a:ea typeface="宋体" pitchFamily="2" charset="-122"/>
              </a:rPr>
              <a:t>）？</a:t>
            </a:r>
          </a:p>
        </p:txBody>
      </p:sp>
      <p:sp>
        <p:nvSpPr>
          <p:cNvPr id="551938" name="Rectangle 2">
            <a:extLst>
              <a:ext uri="{FF2B5EF4-FFF2-40B4-BE49-F238E27FC236}">
                <a16:creationId xmlns:a16="http://schemas.microsoft.com/office/drawing/2014/main" id="{BF98EA7C-EEFD-4866-AB40-C7AA3E189C54}"/>
              </a:ext>
            </a:extLst>
          </p:cNvPr>
          <p:cNvSpPr>
            <a:spLocks noGrp="1" noChangeArrowheads="1"/>
          </p:cNvSpPr>
          <p:nvPr>
            <p:ph idx="1"/>
          </p:nvPr>
        </p:nvSpPr>
        <p:spPr>
          <a:xfrm>
            <a:off x="300035" y="948017"/>
            <a:ext cx="8543925" cy="1794271"/>
          </a:xfrm>
        </p:spPr>
        <p:txBody>
          <a:bodyPr>
            <a:normAutofit lnSpcReduction="10000"/>
          </a:bodyPr>
          <a:lstStyle/>
          <a:p>
            <a:pPr>
              <a:lnSpc>
                <a:spcPct val="150000"/>
              </a:lnSpc>
            </a:pPr>
            <a:r>
              <a:rPr lang="zh-CN" altLang="en-US" sz="2000" b="1" dirty="0">
                <a:latin typeface="Times New Roman" panose="02020603050405020304" pitchFamily="18" charset="0"/>
                <a:ea typeface="宋体" panose="02010600030101010101" pitchFamily="2" charset="-122"/>
              </a:rPr>
              <a:t>用于执行家庭、企业和政府的金融决策，满足其金融需要的各种金融机构、市场、产品和服务构成了金融系统。金融系统是：订立金融合约以及交换资产和风险的市场和其他机构的集合。金融系统平行于实物经济系统，既相互联系，又独立运行，表现为一种虚拟经济。</a:t>
            </a:r>
            <a:endParaRPr lang="en-US" altLang="zh-CN" sz="2000" b="1" dirty="0">
              <a:latin typeface="Times New Roman" panose="02020603050405020304" pitchFamily="18" charset="0"/>
              <a:ea typeface="宋体" panose="02010600030101010101" pitchFamily="2" charset="-122"/>
            </a:endParaRPr>
          </a:p>
        </p:txBody>
      </p:sp>
      <p:sp>
        <p:nvSpPr>
          <p:cNvPr id="5" name="Rectangle 2">
            <a:extLst>
              <a:ext uri="{FF2B5EF4-FFF2-40B4-BE49-F238E27FC236}">
                <a16:creationId xmlns:a16="http://schemas.microsoft.com/office/drawing/2014/main" id="{66725E4D-5A86-423C-B683-8A03E0F9546F}"/>
              </a:ext>
            </a:extLst>
          </p:cNvPr>
          <p:cNvSpPr txBox="1">
            <a:spLocks noChangeArrowheads="1"/>
          </p:cNvSpPr>
          <p:nvPr/>
        </p:nvSpPr>
        <p:spPr bwMode="auto">
          <a:xfrm>
            <a:off x="438742" y="2742288"/>
            <a:ext cx="8266509"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57175" indent="-257175" algn="l" rtl="0" eaLnBrk="0" fontAlgn="base" hangingPunct="0">
              <a:spcBef>
                <a:spcPct val="20000"/>
              </a:spcBef>
              <a:spcAft>
                <a:spcPct val="0"/>
              </a:spcAft>
              <a:buClr>
                <a:srgbClr val="0101FF"/>
              </a:buClr>
              <a:buSzPct val="85000"/>
              <a:buFont typeface="Wingdings" panose="05000000000000000000" pitchFamily="2" charset="2"/>
              <a:buChar char="v"/>
              <a:defRPr sz="24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SzPct val="100000"/>
              <a:buChar char="–"/>
              <a:defRPr sz="2100">
                <a:solidFill>
                  <a:schemeClr val="tx1"/>
                </a:solidFill>
                <a:latin typeface="+mn-lt"/>
              </a:defRPr>
            </a:lvl2pPr>
            <a:lvl3pPr marL="857250" indent="-171450" algn="l" rtl="0" eaLnBrk="0" fontAlgn="base" hangingPunct="0">
              <a:spcBef>
                <a:spcPct val="20000"/>
              </a:spcBef>
              <a:spcAft>
                <a:spcPct val="0"/>
              </a:spcAft>
              <a:buClr>
                <a:schemeClr val="accent2"/>
              </a:buClr>
              <a:buSzPct val="65000"/>
              <a:buChar char="F"/>
              <a:defRPr sz="1800">
                <a:solidFill>
                  <a:schemeClr val="tx1"/>
                </a:solidFill>
                <a:latin typeface="+mn-lt"/>
              </a:defRPr>
            </a:lvl3pPr>
            <a:lvl4pPr marL="1200150" indent="-171450" algn="l" rtl="0" eaLnBrk="0" fontAlgn="base" hangingPunct="0">
              <a:spcBef>
                <a:spcPct val="20000"/>
              </a:spcBef>
              <a:spcAft>
                <a:spcPct val="0"/>
              </a:spcAft>
              <a:buClr>
                <a:schemeClr val="tx1"/>
              </a:buClr>
              <a:buSzPct val="100000"/>
              <a:buChar char="–"/>
              <a:defRPr sz="1500">
                <a:solidFill>
                  <a:schemeClr val="tx1"/>
                </a:solidFill>
                <a:latin typeface="+mn-lt"/>
              </a:defRPr>
            </a:lvl4pPr>
            <a:lvl5pPr marL="1543050" indent="-171450" algn="l" rtl="0" eaLnBrk="0" fontAlgn="base" hangingPunct="0">
              <a:spcBef>
                <a:spcPct val="20000"/>
              </a:spcBef>
              <a:spcAft>
                <a:spcPct val="0"/>
              </a:spcAft>
              <a:buClr>
                <a:schemeClr val="accent2"/>
              </a:buClr>
              <a:buSzPct val="100000"/>
              <a:buChar char="•"/>
              <a:defRPr sz="1500">
                <a:solidFill>
                  <a:schemeClr val="tx1"/>
                </a:solidFill>
                <a:latin typeface="+mn-lt"/>
              </a:defRPr>
            </a:lvl5pPr>
            <a:lvl6pPr marL="1885950" indent="-171450" algn="l" rtl="0" eaLnBrk="0" fontAlgn="base" hangingPunct="0">
              <a:spcBef>
                <a:spcPct val="20000"/>
              </a:spcBef>
              <a:spcAft>
                <a:spcPct val="0"/>
              </a:spcAft>
              <a:buClr>
                <a:schemeClr val="accent2"/>
              </a:buClr>
              <a:buSzPct val="100000"/>
              <a:buChar char="•"/>
              <a:defRPr sz="1500">
                <a:solidFill>
                  <a:schemeClr val="tx1"/>
                </a:solidFill>
                <a:latin typeface="+mn-lt"/>
              </a:defRPr>
            </a:lvl6pPr>
            <a:lvl7pPr marL="2228850" indent="-171450" algn="l" rtl="0" eaLnBrk="0" fontAlgn="base" hangingPunct="0">
              <a:spcBef>
                <a:spcPct val="20000"/>
              </a:spcBef>
              <a:spcAft>
                <a:spcPct val="0"/>
              </a:spcAft>
              <a:buClr>
                <a:schemeClr val="accent2"/>
              </a:buClr>
              <a:buSzPct val="100000"/>
              <a:buChar char="•"/>
              <a:defRPr sz="1500">
                <a:solidFill>
                  <a:schemeClr val="tx1"/>
                </a:solidFill>
                <a:latin typeface="+mn-lt"/>
              </a:defRPr>
            </a:lvl7pPr>
            <a:lvl8pPr marL="2571750" indent="-171450" algn="l" rtl="0" eaLnBrk="0" fontAlgn="base" hangingPunct="0">
              <a:spcBef>
                <a:spcPct val="20000"/>
              </a:spcBef>
              <a:spcAft>
                <a:spcPct val="0"/>
              </a:spcAft>
              <a:buClr>
                <a:schemeClr val="accent2"/>
              </a:buClr>
              <a:buSzPct val="100000"/>
              <a:buChar char="•"/>
              <a:defRPr sz="1500">
                <a:solidFill>
                  <a:schemeClr val="tx1"/>
                </a:solidFill>
                <a:latin typeface="+mn-lt"/>
              </a:defRPr>
            </a:lvl8pPr>
            <a:lvl9pPr marL="2914650" indent="-171450" algn="l" rtl="0" eaLnBrk="0" fontAlgn="base" hangingPunct="0">
              <a:spcBef>
                <a:spcPct val="20000"/>
              </a:spcBef>
              <a:spcAft>
                <a:spcPct val="0"/>
              </a:spcAft>
              <a:buClr>
                <a:schemeClr val="accent2"/>
              </a:buClr>
              <a:buSzPct val="100000"/>
              <a:buChar char="•"/>
              <a:defRPr sz="1500">
                <a:solidFill>
                  <a:schemeClr val="tx1"/>
                </a:solidFill>
                <a:latin typeface="+mn-lt"/>
              </a:defRPr>
            </a:lvl9pPr>
          </a:lstStyle>
          <a:p>
            <a:pPr>
              <a:lnSpc>
                <a:spcPct val="125000"/>
              </a:lnSpc>
            </a:pPr>
            <a:r>
              <a:rPr lang="zh-CN" altLang="en-US" sz="2100" b="1" kern="0" dirty="0">
                <a:latin typeface="Times New Roman" panose="02020603050405020304" pitchFamily="18" charset="0"/>
                <a:ea typeface="宋体" panose="02010600030101010101" pitchFamily="2" charset="-122"/>
              </a:rPr>
              <a:t>金融系统具体包括：</a:t>
            </a:r>
            <a:endParaRPr lang="en-US" altLang="zh-CN" sz="2100" b="1" kern="0" dirty="0">
              <a:latin typeface="Times New Roman" panose="02020603050405020304" pitchFamily="18" charset="0"/>
              <a:ea typeface="宋体" panose="02010600030101010101" pitchFamily="2" charset="-122"/>
            </a:endParaRPr>
          </a:p>
          <a:p>
            <a:pPr lvl="1">
              <a:lnSpc>
                <a:spcPct val="125000"/>
              </a:lnSpc>
            </a:pPr>
            <a:r>
              <a:rPr lang="zh-CN" altLang="en-US" sz="1800" b="1" kern="0" dirty="0">
                <a:latin typeface="Times New Roman" panose="02020603050405020304" pitchFamily="18" charset="0"/>
                <a:ea typeface="宋体" panose="02010600030101010101" pitchFamily="2" charset="-122"/>
              </a:rPr>
              <a:t>金融市场（</a:t>
            </a:r>
            <a:r>
              <a:rPr lang="en-US" altLang="zh-CN" sz="1800" b="1" kern="0" dirty="0">
                <a:latin typeface="Times New Roman" panose="02020603050405020304" pitchFamily="18" charset="0"/>
                <a:ea typeface="宋体" panose="02010600030101010101" pitchFamily="2" charset="-122"/>
              </a:rPr>
              <a:t>Markets </a:t>
            </a:r>
            <a:r>
              <a:rPr lang="zh-CN" altLang="en-US" sz="1800" b="1" kern="0" dirty="0">
                <a:latin typeface="Times New Roman" panose="02020603050405020304" pitchFamily="18" charset="0"/>
                <a:ea typeface="宋体" panose="02010600030101010101" pitchFamily="2" charset="-122"/>
              </a:rPr>
              <a:t>，股票市场、债券市场等）</a:t>
            </a:r>
            <a:endParaRPr lang="en-US" altLang="zh-CN" sz="1800" b="1" kern="0" dirty="0">
              <a:latin typeface="Times New Roman" panose="02020603050405020304" pitchFamily="18" charset="0"/>
              <a:ea typeface="宋体" panose="02010600030101010101" pitchFamily="2" charset="-122"/>
            </a:endParaRPr>
          </a:p>
          <a:p>
            <a:pPr lvl="1">
              <a:lnSpc>
                <a:spcPct val="125000"/>
              </a:lnSpc>
            </a:pPr>
            <a:r>
              <a:rPr lang="zh-CN" altLang="en-US" sz="1800" b="1" kern="0" dirty="0">
                <a:latin typeface="Times New Roman" panose="02020603050405020304" pitchFamily="18" charset="0"/>
                <a:ea typeface="宋体" panose="02010600030101010101" pitchFamily="2" charset="-122"/>
              </a:rPr>
              <a:t>金融中介（</a:t>
            </a:r>
            <a:r>
              <a:rPr lang="en-US" altLang="zh-CN" sz="1800" b="1" kern="0" dirty="0">
                <a:latin typeface="Times New Roman" panose="02020603050405020304" pitchFamily="18" charset="0"/>
                <a:ea typeface="宋体" panose="02010600030101010101" pitchFamily="2" charset="-122"/>
              </a:rPr>
              <a:t> Intermediaries </a:t>
            </a:r>
            <a:r>
              <a:rPr lang="zh-CN" altLang="en-US" sz="1800" b="1" kern="0" dirty="0">
                <a:latin typeface="Times New Roman" panose="02020603050405020304" pitchFamily="18" charset="0"/>
                <a:ea typeface="宋体" panose="02010600030101010101" pitchFamily="2" charset="-122"/>
              </a:rPr>
              <a:t>，银行</a:t>
            </a:r>
            <a:r>
              <a:rPr lang="en-US" altLang="zh-CN" sz="1800" b="1" kern="0" dirty="0">
                <a:latin typeface="Times New Roman" panose="02020603050405020304" pitchFamily="18" charset="0"/>
                <a:ea typeface="宋体" panose="02010600030101010101" pitchFamily="2" charset="-122"/>
              </a:rPr>
              <a:t>, </a:t>
            </a:r>
            <a:r>
              <a:rPr lang="zh-CN" altLang="en-US" sz="1800" b="1" kern="0" dirty="0">
                <a:latin typeface="Times New Roman" panose="02020603050405020304" pitchFamily="18" charset="0"/>
                <a:ea typeface="宋体" panose="02010600030101010101" pitchFamily="2" charset="-122"/>
              </a:rPr>
              <a:t>投资公司等）</a:t>
            </a:r>
            <a:endParaRPr lang="en-US" altLang="zh-CN" sz="1800" b="1" kern="0" dirty="0">
              <a:latin typeface="Times New Roman" panose="02020603050405020304" pitchFamily="18" charset="0"/>
              <a:ea typeface="宋体" panose="02010600030101010101" pitchFamily="2" charset="-122"/>
            </a:endParaRPr>
          </a:p>
          <a:p>
            <a:pPr lvl="1">
              <a:lnSpc>
                <a:spcPct val="125000"/>
              </a:lnSpc>
            </a:pPr>
            <a:r>
              <a:rPr lang="zh-CN" altLang="en-US" sz="1800" b="1" kern="0" dirty="0">
                <a:latin typeface="Times New Roman" panose="02020603050405020304" pitchFamily="18" charset="0"/>
                <a:ea typeface="宋体" panose="02010600030101010101" pitchFamily="2" charset="-122"/>
              </a:rPr>
              <a:t>金融服务企业</a:t>
            </a:r>
            <a:r>
              <a:rPr lang="en-US" altLang="zh-CN" sz="1800" b="1" kern="0" dirty="0">
                <a:latin typeface="Times New Roman" panose="02020603050405020304" pitchFamily="18" charset="0"/>
                <a:ea typeface="宋体" panose="02010600030101010101" pitchFamily="2" charset="-122"/>
              </a:rPr>
              <a:t> (Service firms </a:t>
            </a:r>
            <a:r>
              <a:rPr lang="zh-CN" altLang="en-US" sz="1800" b="1" kern="0" dirty="0">
                <a:latin typeface="Times New Roman" panose="02020603050405020304" pitchFamily="18" charset="0"/>
                <a:ea typeface="宋体" panose="02010600030101010101" pitchFamily="2" charset="-122"/>
              </a:rPr>
              <a:t>，金融咨询公司等</a:t>
            </a:r>
            <a:r>
              <a:rPr lang="en-US" altLang="zh-CN" sz="1800" b="1" kern="0" dirty="0">
                <a:latin typeface="Times New Roman" panose="02020603050405020304" pitchFamily="18" charset="0"/>
                <a:ea typeface="宋体" panose="02010600030101010101" pitchFamily="2" charset="-122"/>
              </a:rPr>
              <a:t>)</a:t>
            </a:r>
          </a:p>
          <a:p>
            <a:pPr lvl="1">
              <a:lnSpc>
                <a:spcPct val="125000"/>
              </a:lnSpc>
            </a:pPr>
            <a:r>
              <a:rPr lang="zh-CN" altLang="en-US" sz="1800" b="1" kern="0" dirty="0">
                <a:latin typeface="Times New Roman" panose="02020603050405020304" pitchFamily="18" charset="0"/>
                <a:ea typeface="宋体" panose="02010600030101010101" pitchFamily="2" charset="-122"/>
              </a:rPr>
              <a:t>其他机构</a:t>
            </a:r>
            <a:r>
              <a:rPr lang="en-US" altLang="zh-CN" sz="1800" b="1" kern="0" dirty="0">
                <a:latin typeface="Times New Roman" panose="02020603050405020304" pitchFamily="18" charset="0"/>
                <a:ea typeface="宋体" panose="02010600030101010101" pitchFamily="2" charset="-122"/>
              </a:rPr>
              <a:t> (Other institutions </a:t>
            </a:r>
            <a:r>
              <a:rPr lang="zh-CN" altLang="en-US" sz="1800" b="1" kern="0" dirty="0">
                <a:latin typeface="Times New Roman" panose="02020603050405020304" pitchFamily="18" charset="0"/>
                <a:ea typeface="宋体" panose="02010600030101010101" pitchFamily="2" charset="-122"/>
              </a:rPr>
              <a:t>，监管机构</a:t>
            </a:r>
            <a:r>
              <a:rPr lang="en-US" altLang="zh-CN" sz="1800" b="1" kern="0" dirty="0">
                <a:latin typeface="Times New Roman" panose="02020603050405020304" pitchFamily="18" charset="0"/>
                <a:ea typeface="宋体" panose="02010600030101010101" pitchFamily="2" charset="-122"/>
              </a:rPr>
              <a:t>)</a:t>
            </a:r>
          </a:p>
          <a:p>
            <a:pPr>
              <a:lnSpc>
                <a:spcPct val="125000"/>
              </a:lnSpc>
            </a:pPr>
            <a:r>
              <a:rPr lang="zh-CN" altLang="en-US" sz="2100" b="1" kern="0" dirty="0">
                <a:latin typeface="黑体" panose="02010609060101010101" pitchFamily="49" charset="-122"/>
                <a:ea typeface="黑体" panose="02010609060101010101" pitchFamily="49" charset="-122"/>
              </a:rPr>
              <a:t>注意</a:t>
            </a:r>
            <a:r>
              <a:rPr lang="zh-CN" altLang="en-US" sz="2100" b="1" kern="0" dirty="0">
                <a:latin typeface="Times New Roman" panose="02020603050405020304" pitchFamily="18" charset="0"/>
                <a:ea typeface="宋体" panose="02010600030101010101" pitchFamily="2" charset="-122"/>
              </a:rPr>
              <a:t>：（</a:t>
            </a:r>
            <a:r>
              <a:rPr lang="en-US" altLang="zh-CN" sz="2100" b="1" kern="0" dirty="0">
                <a:latin typeface="Times New Roman" panose="02020603050405020304" pitchFamily="18" charset="0"/>
                <a:ea typeface="宋体" panose="02010600030101010101" pitchFamily="2" charset="-122"/>
              </a:rPr>
              <a:t>1</a:t>
            </a:r>
            <a:r>
              <a:rPr lang="zh-CN" altLang="en-US" sz="2100" b="1" kern="0" dirty="0">
                <a:latin typeface="Times New Roman" panose="02020603050405020304" pitchFamily="18" charset="0"/>
                <a:ea typeface="宋体" panose="02010600030101010101" pitchFamily="2" charset="-122"/>
              </a:rPr>
              <a:t>）金融系统是动态演化的；（</a:t>
            </a:r>
            <a:r>
              <a:rPr lang="en-US" altLang="zh-CN" sz="2100" b="1" kern="0" dirty="0">
                <a:latin typeface="Times New Roman" panose="02020603050405020304" pitchFamily="18" charset="0"/>
                <a:ea typeface="宋体" panose="02010600030101010101" pitchFamily="2" charset="-122"/>
              </a:rPr>
              <a:t>2</a:t>
            </a:r>
            <a:r>
              <a:rPr lang="zh-CN" altLang="en-US" sz="2100" b="1" kern="0" dirty="0">
                <a:latin typeface="Times New Roman" panose="02020603050405020304" pitchFamily="18" charset="0"/>
                <a:ea typeface="宋体" panose="02010600030101010101" pitchFamily="2" charset="-122"/>
              </a:rPr>
              <a:t>）不同国家金融系统的结构是不一样的；（</a:t>
            </a:r>
            <a:r>
              <a:rPr lang="en-US" altLang="zh-CN" sz="2100" b="1" kern="0" dirty="0">
                <a:latin typeface="Times New Roman" panose="02020603050405020304" pitchFamily="18" charset="0"/>
                <a:ea typeface="宋体" panose="02010600030101010101" pitchFamily="2" charset="-122"/>
              </a:rPr>
              <a:t>3</a:t>
            </a:r>
            <a:r>
              <a:rPr lang="zh-CN" altLang="en-US" sz="2100" b="1" kern="0" dirty="0">
                <a:latin typeface="Times New Roman" panose="02020603050405020304" pitchFamily="18" charset="0"/>
                <a:ea typeface="宋体" panose="02010600030101010101" pitchFamily="2" charset="-122"/>
              </a:rPr>
              <a:t>）金融系统的最终功能是为了满足人们的金融需要，实现人生消费效用最大化。</a:t>
            </a:r>
            <a:endParaRPr lang="en-US" altLang="zh-CN" sz="2100" b="1" i="1" kern="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5677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1938">
                                            <p:txEl>
                                              <p:pRg st="0" end="0"/>
                                            </p:txEl>
                                          </p:spTgt>
                                        </p:tgtEl>
                                        <p:attrNameLst>
                                          <p:attrName>style.visibility</p:attrName>
                                        </p:attrNameLst>
                                      </p:cBhvr>
                                      <p:to>
                                        <p:strVal val="visible"/>
                                      </p:to>
                                    </p:set>
                                    <p:animEffect transition="in" filter="wipe(left)">
                                      <p:cBhvr>
                                        <p:cTn id="7" dur="500"/>
                                        <p:tgtEl>
                                          <p:spTgt spid="551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left)">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8" grpId="0" build="p"/>
      <p:bldP spid="5" grpId="0" build="p" bldLvl="2"/>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D16B1-0349-48D4-A71A-A20DDB6DC069}"/>
              </a:ext>
            </a:extLst>
          </p:cNvPr>
          <p:cNvSpPr>
            <a:spLocks noGrp="1"/>
          </p:cNvSpPr>
          <p:nvPr>
            <p:ph type="title"/>
          </p:nvPr>
        </p:nvSpPr>
        <p:spPr>
          <a:xfrm>
            <a:off x="457200" y="424934"/>
            <a:ext cx="8229600" cy="1143000"/>
          </a:xfrm>
        </p:spPr>
        <p:txBody>
          <a:bodyPr rtlCol="0">
            <a:normAutofit/>
          </a:bodyPr>
          <a:lstStyle/>
          <a:p>
            <a:pPr eaLnBrk="1" fontAlgn="auto" hangingPunct="1">
              <a:spcAft>
                <a:spcPts val="0"/>
              </a:spcAft>
              <a:defRPr/>
            </a:pPr>
            <a:r>
              <a:rPr lang="zh-CN" altLang="en-US" dirty="0"/>
              <a:t>附录：股票市场发展简史</a:t>
            </a:r>
            <a:br>
              <a:rPr lang="en-US" altLang="zh-CN" dirty="0"/>
            </a:br>
            <a:r>
              <a:rPr lang="en-US" altLang="zh-CN" dirty="0"/>
              <a:t>                        </a:t>
            </a:r>
            <a:endParaRPr lang="zh-CN" altLang="en-US" sz="2025" dirty="0"/>
          </a:p>
        </p:txBody>
      </p:sp>
      <p:sp>
        <p:nvSpPr>
          <p:cNvPr id="84995" name="内容占位符 2">
            <a:extLst>
              <a:ext uri="{FF2B5EF4-FFF2-40B4-BE49-F238E27FC236}">
                <a16:creationId xmlns:a16="http://schemas.microsoft.com/office/drawing/2014/main" id="{E93A5A1C-77DE-4AE7-B465-18630BAFCD0E}"/>
              </a:ext>
            </a:extLst>
          </p:cNvPr>
          <p:cNvSpPr>
            <a:spLocks noGrp="1"/>
          </p:cNvSpPr>
          <p:nvPr>
            <p:ph idx="1"/>
          </p:nvPr>
        </p:nvSpPr>
        <p:spPr>
          <a:xfrm>
            <a:off x="628649" y="1350764"/>
            <a:ext cx="8229599" cy="3394472"/>
          </a:xfrm>
        </p:spPr>
        <p:txBody>
          <a:bodyPr/>
          <a:lstStyle/>
          <a:p>
            <a:pPr eaLnBrk="1" hangingPunct="1">
              <a:lnSpc>
                <a:spcPct val="125000"/>
              </a:lnSpc>
            </a:pPr>
            <a:r>
              <a:rPr lang="zh-CN" altLang="en-US" dirty="0"/>
              <a:t>最早的合伙概念源于大航海时代，因为当时出海是件高风险的事，最早崛起的大国也受益于这种投资模式，因为依据当时的原始资本积累，即便是国王都不一定能够承受这种投资风险。</a:t>
            </a:r>
            <a:endParaRPr lang="en-US" altLang="zh-CN" dirty="0"/>
          </a:p>
          <a:p>
            <a:pPr eaLnBrk="1" hangingPunct="1">
              <a:lnSpc>
                <a:spcPct val="125000"/>
              </a:lnSpc>
            </a:pPr>
            <a:r>
              <a:rPr lang="zh-CN" altLang="en-US" dirty="0"/>
              <a:t>据文献记载，早在</a:t>
            </a:r>
            <a:r>
              <a:rPr lang="en-US" altLang="zh-CN" dirty="0"/>
              <a:t>1611</a:t>
            </a:r>
            <a:r>
              <a:rPr lang="zh-CN" altLang="en-US" dirty="0"/>
              <a:t>年就曾有一些商人在荷兰的阿姆斯特丹进行荷兰东印度公司的股票买卖交易，形成了世界上第一个股票市场，即股票交易所。目前，股份有限公司已经成为资本主义国家最基本的企业组织形式；股票已经成为资本主义国家企业筹资的重要渠道和方式。</a:t>
            </a:r>
          </a:p>
        </p:txBody>
      </p:sp>
      <p:sp>
        <p:nvSpPr>
          <p:cNvPr id="5" name="文本框 4">
            <a:extLst>
              <a:ext uri="{FF2B5EF4-FFF2-40B4-BE49-F238E27FC236}">
                <a16:creationId xmlns:a16="http://schemas.microsoft.com/office/drawing/2014/main" id="{4E4B8B0A-8907-4CF8-A37B-3DCFC70FAC45}"/>
              </a:ext>
            </a:extLst>
          </p:cNvPr>
          <p:cNvSpPr txBox="1"/>
          <p:nvPr/>
        </p:nvSpPr>
        <p:spPr>
          <a:xfrm>
            <a:off x="628649" y="5901809"/>
            <a:ext cx="4586286" cy="461665"/>
          </a:xfrm>
          <a:prstGeom prst="rect">
            <a:avLst/>
          </a:prstGeom>
          <a:noFill/>
        </p:spPr>
        <p:txBody>
          <a:bodyPr wrap="square">
            <a:spAutoFit/>
          </a:bodyPr>
          <a:lstStyle/>
          <a:p>
            <a:r>
              <a:rPr lang="zh-CN" altLang="en-US" sz="2400" dirty="0"/>
              <a:t>资料来源：</a:t>
            </a:r>
            <a:r>
              <a:rPr lang="en-US" altLang="zh-CN" sz="2400" dirty="0"/>
              <a:t>《</a:t>
            </a:r>
            <a:r>
              <a:rPr lang="zh-CN" altLang="en-US" sz="2400" dirty="0"/>
              <a:t>价值起源</a:t>
            </a:r>
            <a:r>
              <a:rPr lang="en-US" altLang="zh-CN" sz="2400" dirty="0"/>
              <a:t>》</a:t>
            </a:r>
            <a:endParaRPr lang="zh-CN" altLang="en-US" sz="2400" dirty="0"/>
          </a:p>
        </p:txBody>
      </p:sp>
      <p:sp>
        <p:nvSpPr>
          <p:cNvPr id="3" name="箭头: 五边形 2">
            <a:extLst>
              <a:ext uri="{FF2B5EF4-FFF2-40B4-BE49-F238E27FC236}">
                <a16:creationId xmlns:a16="http://schemas.microsoft.com/office/drawing/2014/main" id="{D1F18C1D-BB48-4B3E-8815-7086303E4051}"/>
              </a:ext>
            </a:extLst>
          </p:cNvPr>
          <p:cNvSpPr/>
          <p:nvPr/>
        </p:nvSpPr>
        <p:spPr bwMode="auto">
          <a:xfrm>
            <a:off x="4216400" y="5901809"/>
            <a:ext cx="2611120" cy="531257"/>
          </a:xfrm>
          <a:prstGeom prst="homePlate">
            <a:avLst/>
          </a:prstGeom>
          <a:solidFill>
            <a:srgbClr val="C0C0C0"/>
          </a:solidFill>
          <a:ln w="12700" cap="flat" cmpd="sng" algn="ctr">
            <a:no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ZapfDingbats"/>
              </a:rPr>
              <a:t>视频：荷兰股票起源</a:t>
            </a:r>
          </a:p>
        </p:txBody>
      </p:sp>
    </p:spTree>
    <p:extLst>
      <p:ext uri="{BB962C8B-B14F-4D97-AF65-F5344CB8AC3E}">
        <p14:creationId xmlns:p14="http://schemas.microsoft.com/office/powerpoint/2010/main" val="1678603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F92A2-944F-439F-B397-5EDF425CD91D}"/>
              </a:ext>
            </a:extLst>
          </p:cNvPr>
          <p:cNvSpPr>
            <a:spLocks noGrp="1"/>
          </p:cNvSpPr>
          <p:nvPr>
            <p:ph type="title"/>
          </p:nvPr>
        </p:nvSpPr>
        <p:spPr>
          <a:xfrm>
            <a:off x="367506" y="593725"/>
            <a:ext cx="8229600" cy="1143000"/>
          </a:xfrm>
        </p:spPr>
        <p:txBody>
          <a:bodyPr/>
          <a:lstStyle/>
          <a:p>
            <a:pPr algn="l">
              <a:defRPr/>
            </a:pPr>
            <a:r>
              <a:rPr lang="zh-CN" altLang="en-US" dirty="0">
                <a:latin typeface="Cambria Math" pitchFamily="18" charset="0"/>
                <a:ea typeface="华文宋体" pitchFamily="2" charset="-122"/>
              </a:rPr>
              <a:t>附录：梧桐树协定与</a:t>
            </a:r>
            <a:r>
              <a:rPr lang="zh-CN" altLang="en-US" dirty="0"/>
              <a:t>纽约证交所起源</a:t>
            </a:r>
          </a:p>
        </p:txBody>
      </p:sp>
      <p:sp>
        <p:nvSpPr>
          <p:cNvPr id="36867" name="内容占位符 2">
            <a:extLst>
              <a:ext uri="{FF2B5EF4-FFF2-40B4-BE49-F238E27FC236}">
                <a16:creationId xmlns:a16="http://schemas.microsoft.com/office/drawing/2014/main" id="{7FD657CF-E015-4086-9DC9-93EB968B3396}"/>
              </a:ext>
            </a:extLst>
          </p:cNvPr>
          <p:cNvSpPr>
            <a:spLocks noGrp="1"/>
          </p:cNvSpPr>
          <p:nvPr>
            <p:ph idx="1"/>
          </p:nvPr>
        </p:nvSpPr>
        <p:spPr>
          <a:xfrm>
            <a:off x="0" y="1484313"/>
            <a:ext cx="8964613" cy="4208462"/>
          </a:xfrm>
        </p:spPr>
        <p:txBody>
          <a:bodyPr/>
          <a:lstStyle/>
          <a:p>
            <a:r>
              <a:rPr lang="zh-CN" altLang="en-US" sz="2400">
                <a:latin typeface="Cambria Math" panose="02040503050406030204" pitchFamily="18" charset="0"/>
                <a:ea typeface="华文宋体" panose="02010600040101010101" pitchFamily="2" charset="-122"/>
              </a:rPr>
              <a:t>据说</a:t>
            </a:r>
            <a:r>
              <a:rPr lang="en-US" altLang="zh-CN" sz="2400">
                <a:latin typeface="Cambria Math" panose="02040503050406030204" pitchFamily="18" charset="0"/>
              </a:rPr>
              <a:t>1792</a:t>
            </a:r>
            <a:r>
              <a:rPr lang="zh-CN" altLang="en-US" sz="2400">
                <a:latin typeface="Cambria Math" panose="02040503050406030204" pitchFamily="18" charset="0"/>
                <a:ea typeface="华文宋体" panose="02010600040101010101" pitchFamily="2" charset="-122"/>
              </a:rPr>
              <a:t>年</a:t>
            </a:r>
            <a:r>
              <a:rPr lang="en-US" altLang="zh-CN" sz="2400">
                <a:latin typeface="Cambria Math" panose="02040503050406030204" pitchFamily="18" charset="0"/>
              </a:rPr>
              <a:t>5</a:t>
            </a:r>
            <a:r>
              <a:rPr lang="zh-CN" altLang="en-US" sz="2400">
                <a:latin typeface="Cambria Math" panose="02040503050406030204" pitchFamily="18" charset="0"/>
                <a:ea typeface="华文宋体" panose="02010600040101010101" pitchFamily="2" charset="-122"/>
              </a:rPr>
              <a:t>月</a:t>
            </a:r>
            <a:r>
              <a:rPr lang="en-US" altLang="zh-CN" sz="2400">
                <a:latin typeface="Cambria Math" panose="02040503050406030204" pitchFamily="18" charset="0"/>
              </a:rPr>
              <a:t>17</a:t>
            </a:r>
            <a:r>
              <a:rPr lang="zh-CN" altLang="en-US" sz="2400">
                <a:latin typeface="Cambria Math" panose="02040503050406030204" pitchFamily="18" charset="0"/>
                <a:ea typeface="华文宋体" panose="02010600040101010101" pitchFamily="2" charset="-122"/>
              </a:rPr>
              <a:t>日，美国</a:t>
            </a:r>
            <a:r>
              <a:rPr lang="en-US" altLang="zh-CN" sz="2400">
                <a:latin typeface="Cambria Math" panose="02040503050406030204" pitchFamily="18" charset="0"/>
              </a:rPr>
              <a:t>24</a:t>
            </a:r>
            <a:r>
              <a:rPr lang="zh-CN" altLang="en-US" sz="2400">
                <a:latin typeface="Cambria Math" panose="02040503050406030204" pitchFamily="18" charset="0"/>
                <a:ea typeface="华文宋体" panose="02010600040101010101" pitchFamily="2" charset="-122"/>
              </a:rPr>
              <a:t>名经纪人在华尔街的一棵梧桐树下聚会，商订一项协议，约定每日在梧桐树下聚会从事证券交易并订出了交易佣金的最低标准及其他交易条款。</a:t>
            </a:r>
            <a:endParaRPr lang="en-US" altLang="zh-CN" sz="2400">
              <a:latin typeface="Cambria Math" panose="02040503050406030204" pitchFamily="18" charset="0"/>
            </a:endParaRPr>
          </a:p>
          <a:p>
            <a:r>
              <a:rPr lang="zh-CN" altLang="en-US" sz="2400">
                <a:latin typeface="Cambria Math" panose="02040503050406030204" pitchFamily="18" charset="0"/>
                <a:ea typeface="华文宋体" panose="02010600040101010101" pitchFamily="2" charset="-122"/>
              </a:rPr>
              <a:t>该协定被称为“梧桐树协定”（</a:t>
            </a:r>
            <a:r>
              <a:rPr lang="en-US" altLang="zh-CN" sz="2400">
                <a:latin typeface="Cambria Math" panose="02040503050406030204" pitchFamily="18" charset="0"/>
              </a:rPr>
              <a:t>Buttonwood Agreement</a:t>
            </a:r>
            <a:r>
              <a:rPr lang="zh-CN" altLang="en-US" sz="2400">
                <a:latin typeface="Cambria Math" panose="02040503050406030204" pitchFamily="18" charset="0"/>
                <a:ea typeface="华文宋体" panose="02010600040101010101" pitchFamily="2" charset="-122"/>
              </a:rPr>
              <a:t>） 。梧桐树协定协定的初衷是为了在投资者之间建立信任关系。事实上这</a:t>
            </a:r>
            <a:r>
              <a:rPr lang="en-US" altLang="zh-CN" sz="2400">
                <a:latin typeface="Cambria Math" panose="02040503050406030204" pitchFamily="18" charset="0"/>
              </a:rPr>
              <a:t>24</a:t>
            </a:r>
            <a:r>
              <a:rPr lang="zh-CN" altLang="en-US" sz="2400">
                <a:latin typeface="Cambria Math" panose="02040503050406030204" pitchFamily="18" charset="0"/>
                <a:ea typeface="华文宋体" panose="02010600040101010101" pitchFamily="2" charset="-122"/>
              </a:rPr>
              <a:t>位在协议上签了字的经纪人组成了一个独立的、享有交易特权的有价证券交易联盟。</a:t>
            </a:r>
            <a:endParaRPr lang="en-US" altLang="zh-CN" sz="2400">
              <a:latin typeface="Cambria Math" panose="02040503050406030204" pitchFamily="18" charset="0"/>
            </a:endParaRPr>
          </a:p>
          <a:p>
            <a:r>
              <a:rPr lang="zh-CN" altLang="en-US" sz="2400">
                <a:latin typeface="Cambria Math" panose="02040503050406030204" pitchFamily="18" charset="0"/>
                <a:ea typeface="华文宋体" panose="02010600040101010101" pitchFamily="2" charset="-122"/>
              </a:rPr>
              <a:t>梧桐树协定是纽约证券交易所的雏形，</a:t>
            </a:r>
            <a:r>
              <a:rPr lang="en-US" altLang="zh-CN" sz="2400">
                <a:latin typeface="Cambria Math" panose="02040503050406030204" pitchFamily="18" charset="0"/>
              </a:rPr>
              <a:t>1792</a:t>
            </a:r>
            <a:r>
              <a:rPr lang="zh-CN" altLang="en-US" sz="2400">
                <a:latin typeface="Cambria Math" panose="02040503050406030204" pitchFamily="18" charset="0"/>
                <a:ea typeface="华文宋体" panose="02010600040101010101" pitchFamily="2" charset="-122"/>
              </a:rPr>
              <a:t>年</a:t>
            </a:r>
            <a:r>
              <a:rPr lang="en-US" altLang="zh-CN" sz="2400">
                <a:latin typeface="Cambria Math" panose="02040503050406030204" pitchFamily="18" charset="0"/>
              </a:rPr>
              <a:t>5</a:t>
            </a:r>
            <a:r>
              <a:rPr lang="zh-CN" altLang="en-US" sz="2400">
                <a:latin typeface="Cambria Math" panose="02040503050406030204" pitchFamily="18" charset="0"/>
                <a:ea typeface="华文宋体" panose="02010600040101010101" pitchFamily="2" charset="-122"/>
              </a:rPr>
              <a:t>月</a:t>
            </a:r>
            <a:r>
              <a:rPr lang="en-US" altLang="zh-CN" sz="2400">
                <a:latin typeface="Cambria Math" panose="02040503050406030204" pitchFamily="18" charset="0"/>
              </a:rPr>
              <a:t>17</a:t>
            </a:r>
            <a:r>
              <a:rPr lang="zh-CN" altLang="en-US" sz="2400">
                <a:latin typeface="Cambria Math" panose="02040503050406030204" pitchFamily="18" charset="0"/>
                <a:ea typeface="华文宋体" panose="02010600040101010101" pitchFamily="2" charset="-122"/>
              </a:rPr>
              <a:t>日由此成为纽约证券交易所的诞生日。不幸的是，梧桐树于</a:t>
            </a:r>
            <a:r>
              <a:rPr lang="en-US" altLang="zh-CN" sz="2400">
                <a:latin typeface="Cambria Math" panose="02040503050406030204" pitchFamily="18" charset="0"/>
              </a:rPr>
              <a:t>1865</a:t>
            </a:r>
            <a:r>
              <a:rPr lang="zh-CN" altLang="en-US" sz="2400">
                <a:latin typeface="Cambria Math" panose="02040503050406030204" pitchFamily="18" charset="0"/>
                <a:ea typeface="华文宋体" panose="02010600040101010101" pitchFamily="2" charset="-122"/>
              </a:rPr>
              <a:t>年</a:t>
            </a:r>
            <a:r>
              <a:rPr lang="en-US" altLang="zh-CN" sz="2400">
                <a:latin typeface="Cambria Math" panose="02040503050406030204" pitchFamily="18" charset="0"/>
              </a:rPr>
              <a:t>6</a:t>
            </a:r>
            <a:r>
              <a:rPr lang="zh-CN" altLang="en-US" sz="2400">
                <a:latin typeface="Cambria Math" panose="02040503050406030204" pitchFamily="18" charset="0"/>
                <a:ea typeface="华文宋体" panose="02010600040101010101" pitchFamily="2" charset="-122"/>
              </a:rPr>
              <a:t>月</a:t>
            </a:r>
            <a:r>
              <a:rPr lang="en-US" altLang="zh-CN" sz="2400">
                <a:latin typeface="Cambria Math" panose="02040503050406030204" pitchFamily="18" charset="0"/>
              </a:rPr>
              <a:t>14</a:t>
            </a:r>
            <a:r>
              <a:rPr lang="zh-CN" altLang="en-US" sz="2400">
                <a:latin typeface="Cambria Math" panose="02040503050406030204" pitchFamily="18" charset="0"/>
                <a:ea typeface="华文宋体" panose="02010600040101010101" pitchFamily="2" charset="-122"/>
              </a:rPr>
              <a:t>日在闪电和雷鸣中被狂风暴雨所击倒。时至今日，</a:t>
            </a:r>
            <a:r>
              <a:rPr lang="en-US" altLang="zh-CN" sz="2400">
                <a:latin typeface="Cambria Math" panose="02040503050406030204" pitchFamily="18" charset="0"/>
              </a:rPr>
              <a:t>《</a:t>
            </a:r>
            <a:r>
              <a:rPr lang="zh-CN" altLang="en-US" sz="2400">
                <a:latin typeface="Cambria Math" panose="02040503050406030204" pitchFamily="18" charset="0"/>
                <a:ea typeface="华文宋体" panose="02010600040101010101" pitchFamily="2" charset="-122"/>
              </a:rPr>
              <a:t>经济学人</a:t>
            </a:r>
            <a:r>
              <a:rPr lang="en-US" altLang="zh-CN" sz="2400">
                <a:latin typeface="Cambria Math" panose="02040503050406030204" pitchFamily="18" charset="0"/>
              </a:rPr>
              <a:t>》</a:t>
            </a:r>
            <a:r>
              <a:rPr lang="zh-CN" altLang="en-US" sz="2400">
                <a:latin typeface="Cambria Math" panose="02040503050406030204" pitchFamily="18" charset="0"/>
                <a:ea typeface="华文宋体" panose="02010600040101010101" pitchFamily="2" charset="-122"/>
              </a:rPr>
              <a:t>的金融专栏仍名为“梧桐树专栏”。</a:t>
            </a:r>
          </a:p>
        </p:txBody>
      </p:sp>
      <p:pic>
        <p:nvPicPr>
          <p:cNvPr id="40964" name="Picture 2" descr="https://gss1.bdstatic.com/-vo3dSag_xI4khGkpoWK1HF6hhy/baike/w%3D268/sign=2760f0a2978fa0ec7fc7630b1e96594a/d62a6059252dd42a6d84333a053b5bb5c8eab895.jpg">
            <a:extLst>
              <a:ext uri="{FF2B5EF4-FFF2-40B4-BE49-F238E27FC236}">
                <a16:creationId xmlns:a16="http://schemas.microsoft.com/office/drawing/2014/main" id="{A4EF670A-827D-429E-83B0-FCD2B25F9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4888" y="60325"/>
            <a:ext cx="1763712"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barn(inVertical)">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barn(inVertical)">
                                      <p:cBhvr>
                                        <p:cTn id="12" dur="500"/>
                                        <p:tgtEl>
                                          <p:spTgt spid="368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barn(inVertical)">
                                      <p:cBhvr>
                                        <p:cTn id="17" dur="500"/>
                                        <p:tgtEl>
                                          <p:spTgt spid="368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746B2EF5-9738-45A8-9DE6-FBDB2E18C559}"/>
              </a:ext>
            </a:extLst>
          </p:cNvPr>
          <p:cNvSpPr>
            <a:spLocks noGrp="1"/>
          </p:cNvSpPr>
          <p:nvPr>
            <p:ph type="title"/>
          </p:nvPr>
        </p:nvSpPr>
        <p:spPr bwMode="auto">
          <a:xfrm>
            <a:off x="457200" y="523874"/>
            <a:ext cx="8229600" cy="7032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zh-CN" altLang="en-US" dirty="0">
                <a:ea typeface="宋体" panose="02010600030101010101" pitchFamily="2" charset="-122"/>
              </a:rPr>
              <a:t>附录：道琼斯指数百年走势</a:t>
            </a:r>
          </a:p>
        </p:txBody>
      </p:sp>
      <p:pic>
        <p:nvPicPr>
          <p:cNvPr id="101379" name="内容占位符 6">
            <a:extLst>
              <a:ext uri="{FF2B5EF4-FFF2-40B4-BE49-F238E27FC236}">
                <a16:creationId xmlns:a16="http://schemas.microsoft.com/office/drawing/2014/main" id="{E908FE7A-205C-40E7-ADE0-9B9FACB2A7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31107" y="2294337"/>
            <a:ext cx="6426994" cy="2970609"/>
          </a:xfrm>
        </p:spPr>
      </p:pic>
      <p:sp>
        <p:nvSpPr>
          <p:cNvPr id="101380" name="页脚占位符 3">
            <a:extLst>
              <a:ext uri="{FF2B5EF4-FFF2-40B4-BE49-F238E27FC236}">
                <a16:creationId xmlns:a16="http://schemas.microsoft.com/office/drawing/2014/main" id="{E99C6EC6-B42B-47B8-9B92-B0F60B4CE514}"/>
              </a:ext>
            </a:extLst>
          </p:cNvPr>
          <p:cNvSpPr>
            <a:spLocks noGrp="1"/>
          </p:cNvSpPr>
          <p:nvPr>
            <p:ph type="ftr" sz="quarter" idx="11"/>
          </p:nvPr>
        </p:nvSpPr>
        <p:spPr bwMode="auto">
          <a:xfrm>
            <a:off x="3486150" y="5541169"/>
            <a:ext cx="2171700"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ZapfDingbats"/>
                <a:ea typeface="宋体" panose="02010600030101010101" pitchFamily="2" charset="-122"/>
              </a:defRPr>
            </a:lvl1pPr>
            <a:lvl2pPr marL="557213" indent="-214313">
              <a:defRPr sz="1800">
                <a:solidFill>
                  <a:schemeClr val="tx1"/>
                </a:solidFill>
                <a:latin typeface="ZapfDingbats"/>
                <a:ea typeface="宋体" panose="02010600030101010101" pitchFamily="2" charset="-122"/>
              </a:defRPr>
            </a:lvl2pPr>
            <a:lvl3pPr marL="857250" indent="-171450">
              <a:defRPr sz="1800">
                <a:solidFill>
                  <a:schemeClr val="tx1"/>
                </a:solidFill>
                <a:latin typeface="ZapfDingbats"/>
                <a:ea typeface="宋体" panose="02010600030101010101" pitchFamily="2" charset="-122"/>
              </a:defRPr>
            </a:lvl3pPr>
            <a:lvl4pPr marL="1200150" indent="-171450">
              <a:defRPr sz="1800">
                <a:solidFill>
                  <a:schemeClr val="tx1"/>
                </a:solidFill>
                <a:latin typeface="ZapfDingbats"/>
                <a:ea typeface="宋体" panose="02010600030101010101" pitchFamily="2" charset="-122"/>
              </a:defRPr>
            </a:lvl4pPr>
            <a:lvl5pPr marL="1543050" indent="-171450">
              <a:defRPr sz="1800">
                <a:solidFill>
                  <a:schemeClr val="tx1"/>
                </a:solidFill>
                <a:latin typeface="ZapfDingbats"/>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ZapfDingbats"/>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ZapfDingbats"/>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ZapfDingbats"/>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ZapfDingbats"/>
                <a:ea typeface="宋体" panose="02010600030101010101" pitchFamily="2" charset="-122"/>
              </a:defRPr>
            </a:lvl9pPr>
          </a:lstStyle>
          <a:p>
            <a:pPr eaLnBrk="0" fontAlgn="base" hangingPunct="0">
              <a:spcBef>
                <a:spcPct val="0"/>
              </a:spcBef>
              <a:spcAft>
                <a:spcPct val="0"/>
              </a:spcAft>
            </a:pPr>
            <a:r>
              <a:rPr lang="en-US" altLang="zh-CN">
                <a:solidFill>
                  <a:srgbClr val="000000"/>
                </a:solidFill>
              </a:rPr>
              <a:t>《</a:t>
            </a:r>
            <a:r>
              <a:rPr lang="zh-CN" altLang="en-US">
                <a:solidFill>
                  <a:srgbClr val="000000"/>
                </a:solidFill>
              </a:rPr>
              <a:t>投资管理</a:t>
            </a:r>
            <a:r>
              <a:rPr lang="en-US" altLang="zh-CN">
                <a:solidFill>
                  <a:srgbClr val="000000"/>
                </a:solidFill>
              </a:rPr>
              <a:t>》</a:t>
            </a:r>
          </a:p>
        </p:txBody>
      </p:sp>
      <p:sp>
        <p:nvSpPr>
          <p:cNvPr id="101381" name="灯片编号占位符 4">
            <a:extLst>
              <a:ext uri="{FF2B5EF4-FFF2-40B4-BE49-F238E27FC236}">
                <a16:creationId xmlns:a16="http://schemas.microsoft.com/office/drawing/2014/main" id="{746F2370-E3AA-4582-8B29-756374DF2898}"/>
              </a:ext>
            </a:extLst>
          </p:cNvPr>
          <p:cNvSpPr>
            <a:spLocks noGrp="1"/>
          </p:cNvSpPr>
          <p:nvPr>
            <p:ph type="sldNum" sz="quarter" idx="12"/>
          </p:nvPr>
        </p:nvSpPr>
        <p:spPr bwMode="auto">
          <a:xfrm>
            <a:off x="6057900" y="5541169"/>
            <a:ext cx="1600200"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ZapfDingbats"/>
                <a:ea typeface="宋体" panose="02010600030101010101" pitchFamily="2" charset="-122"/>
              </a:defRPr>
            </a:lvl1pPr>
            <a:lvl2pPr marL="557213" indent="-214313">
              <a:defRPr sz="1800">
                <a:solidFill>
                  <a:schemeClr val="tx1"/>
                </a:solidFill>
                <a:latin typeface="ZapfDingbats"/>
                <a:ea typeface="宋体" panose="02010600030101010101" pitchFamily="2" charset="-122"/>
              </a:defRPr>
            </a:lvl2pPr>
            <a:lvl3pPr marL="857250" indent="-171450">
              <a:defRPr sz="1800">
                <a:solidFill>
                  <a:schemeClr val="tx1"/>
                </a:solidFill>
                <a:latin typeface="ZapfDingbats"/>
                <a:ea typeface="宋体" panose="02010600030101010101" pitchFamily="2" charset="-122"/>
              </a:defRPr>
            </a:lvl3pPr>
            <a:lvl4pPr marL="1200150" indent="-171450">
              <a:defRPr sz="1800">
                <a:solidFill>
                  <a:schemeClr val="tx1"/>
                </a:solidFill>
                <a:latin typeface="ZapfDingbats"/>
                <a:ea typeface="宋体" panose="02010600030101010101" pitchFamily="2" charset="-122"/>
              </a:defRPr>
            </a:lvl4pPr>
            <a:lvl5pPr marL="1543050" indent="-171450">
              <a:defRPr sz="1800">
                <a:solidFill>
                  <a:schemeClr val="tx1"/>
                </a:solidFill>
                <a:latin typeface="ZapfDingbats"/>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ZapfDingbats"/>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ZapfDingbats"/>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ZapfDingbats"/>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ZapfDingbats"/>
                <a:ea typeface="宋体" panose="02010600030101010101" pitchFamily="2" charset="-122"/>
              </a:defRPr>
            </a:lvl9pPr>
          </a:lstStyle>
          <a:p>
            <a:pPr eaLnBrk="0" fontAlgn="base" hangingPunct="0">
              <a:spcBef>
                <a:spcPct val="0"/>
              </a:spcBef>
              <a:spcAft>
                <a:spcPct val="0"/>
              </a:spcAft>
            </a:pPr>
            <a:fld id="{6629507C-A379-47C4-9B71-A9300A240FAE}" type="slidenum">
              <a:rPr lang="en-US" altLang="zh-CN">
                <a:solidFill>
                  <a:srgbClr val="000000"/>
                </a:solidFill>
              </a:rPr>
              <a:pPr eaLnBrk="0" fontAlgn="base" hangingPunct="0">
                <a:spcBef>
                  <a:spcPct val="0"/>
                </a:spcBef>
                <a:spcAft>
                  <a:spcPct val="0"/>
                </a:spcAft>
              </a:pPr>
              <a:t>92</a:t>
            </a:fld>
            <a:endParaRPr lang="en-US" altLang="zh-CN">
              <a:solidFill>
                <a:srgbClr val="000000"/>
              </a:solidFill>
            </a:endParaRPr>
          </a:p>
        </p:txBody>
      </p:sp>
    </p:spTree>
    <p:extLst>
      <p:ext uri="{BB962C8B-B14F-4D97-AF65-F5344CB8AC3E}">
        <p14:creationId xmlns:p14="http://schemas.microsoft.com/office/powerpoint/2010/main" val="13637148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9CCECF6A-3B58-4BF4-ADD4-26CC66A034CD}"/>
              </a:ext>
            </a:extLst>
          </p:cNvPr>
          <p:cNvSpPr>
            <a:spLocks noGrp="1"/>
          </p:cNvSpPr>
          <p:nvPr>
            <p:ph type="title"/>
          </p:nvPr>
        </p:nvSpPr>
        <p:spPr>
          <a:xfrm>
            <a:off x="457200" y="838200"/>
            <a:ext cx="8229600" cy="1143000"/>
          </a:xfrm>
        </p:spPr>
        <p:txBody>
          <a:bodyPr/>
          <a:lstStyle/>
          <a:p>
            <a:pPr eaLnBrk="1" hangingPunct="1"/>
            <a:r>
              <a:rPr lang="zh-CN" altLang="en-US" dirty="0"/>
              <a:t>附录：期货市场的历史</a:t>
            </a:r>
          </a:p>
        </p:txBody>
      </p:sp>
      <p:sp>
        <p:nvSpPr>
          <p:cNvPr id="88067" name="内容占位符 2">
            <a:extLst>
              <a:ext uri="{FF2B5EF4-FFF2-40B4-BE49-F238E27FC236}">
                <a16:creationId xmlns:a16="http://schemas.microsoft.com/office/drawing/2014/main" id="{7FE49021-8656-468D-B201-E305948782C0}"/>
              </a:ext>
            </a:extLst>
          </p:cNvPr>
          <p:cNvSpPr>
            <a:spLocks noGrp="1"/>
          </p:cNvSpPr>
          <p:nvPr>
            <p:ph idx="1"/>
          </p:nvPr>
        </p:nvSpPr>
        <p:spPr/>
        <p:txBody>
          <a:bodyPr/>
          <a:lstStyle/>
          <a:p>
            <a:pPr eaLnBrk="1" hangingPunct="1">
              <a:lnSpc>
                <a:spcPct val="150000"/>
              </a:lnSpc>
            </a:pPr>
            <a:r>
              <a:rPr lang="zh-CN" altLang="en-US" sz="2100"/>
              <a:t>期货最先源于日本，由于大米的产地与需求聚集的城市有距离，同时运输生产的诸多不确定性，为了锁定利润减小波动，大米商首先承担了做市商的角色。</a:t>
            </a:r>
          </a:p>
        </p:txBody>
      </p:sp>
    </p:spTree>
    <p:extLst>
      <p:ext uri="{BB962C8B-B14F-4D97-AF65-F5344CB8AC3E}">
        <p14:creationId xmlns:p14="http://schemas.microsoft.com/office/powerpoint/2010/main" val="9314639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B6611811-EC1B-4E7C-90F6-DB0B2F79F0F8}"/>
              </a:ext>
            </a:extLst>
          </p:cNvPr>
          <p:cNvSpPr>
            <a:spLocks noGrp="1"/>
          </p:cNvSpPr>
          <p:nvPr>
            <p:ph type="title"/>
          </p:nvPr>
        </p:nvSpPr>
        <p:spPr>
          <a:xfrm>
            <a:off x="457200" y="457200"/>
            <a:ext cx="8229600" cy="960438"/>
          </a:xfrm>
        </p:spPr>
        <p:txBody>
          <a:bodyPr/>
          <a:lstStyle/>
          <a:p>
            <a:pPr>
              <a:defRPr/>
            </a:pPr>
            <a:r>
              <a:rPr lang="zh-CN" altLang="en-US" dirty="0"/>
              <a:t>附录：我国早期的金融中介</a:t>
            </a:r>
          </a:p>
        </p:txBody>
      </p:sp>
      <p:sp>
        <p:nvSpPr>
          <p:cNvPr id="78851" name="内容占位符 2">
            <a:extLst>
              <a:ext uri="{FF2B5EF4-FFF2-40B4-BE49-F238E27FC236}">
                <a16:creationId xmlns:a16="http://schemas.microsoft.com/office/drawing/2014/main" id="{A8207C50-3E88-4A4C-90FA-5D2646C609CC}"/>
              </a:ext>
            </a:extLst>
          </p:cNvPr>
          <p:cNvSpPr>
            <a:spLocks noGrp="1"/>
          </p:cNvSpPr>
          <p:nvPr>
            <p:ph idx="1"/>
          </p:nvPr>
        </p:nvSpPr>
        <p:spPr>
          <a:xfrm>
            <a:off x="552450" y="1371600"/>
            <a:ext cx="7772400" cy="4114800"/>
          </a:xfrm>
        </p:spPr>
        <p:txBody>
          <a:bodyPr/>
          <a:lstStyle/>
          <a:p>
            <a:pPr>
              <a:defRPr/>
            </a:pPr>
            <a:r>
              <a:rPr lang="zh-CN" altLang="en-US" sz="2000" dirty="0">
                <a:latin typeface="华文宋体" panose="02010600040101010101" pitchFamily="2" charset="-122"/>
                <a:ea typeface="华文宋体" panose="02010600040101010101" pitchFamily="2" charset="-122"/>
              </a:rPr>
              <a:t>两汉的信用以货币借贷为主要形式，而且主要是由私人办理。汉代放款的人，有商人、地主、王公贵族，还有子钱家。子钱家是专门从事放款收息的人，实际同商人、地主、王侯一样，都是高利贷者。商人资本和高利贷资本的结合，是封建经济条件下私人信用的特点。放款的对象，除了农民、手工业者、城市平民外，也有王公贵族、官僚地主，甚至有朝庭重臣。</a:t>
            </a:r>
            <a:endParaRPr lang="en-US" altLang="zh-CN" sz="2000" dirty="0">
              <a:latin typeface="华文宋体" panose="02010600040101010101" pitchFamily="2" charset="-122"/>
              <a:ea typeface="华文宋体" panose="02010600040101010101" pitchFamily="2" charset="-122"/>
            </a:endParaRPr>
          </a:p>
          <a:p>
            <a:pPr>
              <a:defRPr/>
            </a:pPr>
            <a:r>
              <a:rPr lang="zh-CN" altLang="en-US" sz="2000" b="1" dirty="0">
                <a:latin typeface="华文宋体" panose="02010600040101010101" pitchFamily="2" charset="-122"/>
                <a:ea typeface="华文宋体" panose="02010600040101010101" pitchFamily="2" charset="-122"/>
              </a:rPr>
              <a:t>典质是产生于南北朝的专门经营放款的金融机构。典质由寺庙经营，办理抵押放款和质押放款。南北朝时，佛教深得统治阶级的信仰，寺庙遍布全国。寺庙因受统治阶级的重视，受到免役、免税等特殊优待，自帝王至平民又对寺庙大量施舍土地钱财。因此，寺庙十分富有，遂凭借其优厚的财力发放贷款，进行高利盘剥。官僚地主达官贵人也将其私蓄委托于寺庙贷放营利。所以，那时的寺庙成了办理存放款的高利贷场所。</a:t>
            </a:r>
          </a:p>
        </p:txBody>
      </p:sp>
    </p:spTree>
    <p:extLst>
      <p:ext uri="{BB962C8B-B14F-4D97-AF65-F5344CB8AC3E}">
        <p14:creationId xmlns:p14="http://schemas.microsoft.com/office/powerpoint/2010/main" val="39076785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FC99FBE1-D1A5-4E73-8478-099E7F69BADA}"/>
              </a:ext>
            </a:extLst>
          </p:cNvPr>
          <p:cNvSpPr>
            <a:spLocks noGrp="1"/>
          </p:cNvSpPr>
          <p:nvPr>
            <p:ph type="title"/>
          </p:nvPr>
        </p:nvSpPr>
        <p:spPr/>
        <p:txBody>
          <a:bodyPr/>
          <a:lstStyle/>
          <a:p>
            <a:pPr>
              <a:defRPr/>
            </a:pPr>
            <a:r>
              <a:rPr lang="zh-CN" altLang="en-US" dirty="0"/>
              <a:t>附录：我国早期的金融中介（续）</a:t>
            </a:r>
          </a:p>
        </p:txBody>
      </p:sp>
      <p:sp>
        <p:nvSpPr>
          <p:cNvPr id="79875" name="内容占位符 2">
            <a:extLst>
              <a:ext uri="{FF2B5EF4-FFF2-40B4-BE49-F238E27FC236}">
                <a16:creationId xmlns:a16="http://schemas.microsoft.com/office/drawing/2014/main" id="{4478FA5D-2447-4F54-B327-DE3BAA74B26E}"/>
              </a:ext>
            </a:extLst>
          </p:cNvPr>
          <p:cNvSpPr>
            <a:spLocks noGrp="1"/>
          </p:cNvSpPr>
          <p:nvPr>
            <p:ph idx="1"/>
          </p:nvPr>
        </p:nvSpPr>
        <p:spPr>
          <a:xfrm>
            <a:off x="685800" y="1266825"/>
            <a:ext cx="7772400" cy="4114800"/>
          </a:xfrm>
        </p:spPr>
        <p:txBody>
          <a:bodyPr/>
          <a:lstStyle/>
          <a:p>
            <a:pPr algn="just">
              <a:defRPr/>
            </a:pPr>
            <a:r>
              <a:rPr lang="zh-CN" altLang="en-US" sz="2000" dirty="0">
                <a:latin typeface="华文宋体" panose="02010600040101010101" pitchFamily="2" charset="-122"/>
                <a:ea typeface="华文宋体" panose="02010600040101010101" pitchFamily="2" charset="-122"/>
              </a:rPr>
              <a:t>唐朝时期，商业发达，商人经常携带大量现钱到市场买卖货物，既不方便，又不安全，于是便存入商店，由商店代为保管，也有存入药店或外国人开的波斯店的，这便是最早的存款和保管业务。在这些商店、药店中，有一种接近于专门办理存款业务的机构，就是寄附铺，还在柜坊。寄附铺以办理存款为主要业务，兼营商业，这是最早的存款机构。</a:t>
            </a:r>
          </a:p>
          <a:p>
            <a:pPr algn="just">
              <a:defRPr/>
            </a:pPr>
            <a:r>
              <a:rPr lang="zh-CN" altLang="en-US" sz="2000" dirty="0">
                <a:latin typeface="华文宋体" panose="02010600040101010101" pitchFamily="2" charset="-122"/>
                <a:ea typeface="华文宋体" panose="02010600040101010101" pitchFamily="2" charset="-122"/>
              </a:rPr>
              <a:t> 由于存款业务的扩大，一种重要的信用工具产生了，这就是书贴。书帖可以说它是世界上最早的支票，它是存户向寄附铺或柜坊发出的要求付款的通知书，上面写有付款数量、收款人姓名、出贴人姓名、出贴日期等项。</a:t>
            </a:r>
          </a:p>
          <a:p>
            <a:pPr algn="just">
              <a:defRPr/>
            </a:pPr>
            <a:endParaRPr lang="zh-CN" altLang="en-US" sz="20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6649340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E6DCA-7621-AFF4-3D27-BBD682E62A18}"/>
              </a:ext>
            </a:extLst>
          </p:cNvPr>
          <p:cNvSpPr>
            <a:spLocks noGrp="1"/>
          </p:cNvSpPr>
          <p:nvPr>
            <p:ph type="title"/>
          </p:nvPr>
        </p:nvSpPr>
        <p:spPr>
          <a:xfrm>
            <a:off x="457200" y="762000"/>
            <a:ext cx="8229600" cy="845246"/>
          </a:xfrm>
        </p:spPr>
        <p:txBody>
          <a:bodyPr/>
          <a:lstStyle/>
          <a:p>
            <a:r>
              <a:rPr lang="zh-CN" altLang="en-US" dirty="0"/>
              <a:t>我国金融机构和类金融机构</a:t>
            </a:r>
          </a:p>
        </p:txBody>
      </p:sp>
      <p:sp>
        <p:nvSpPr>
          <p:cNvPr id="3" name="内容占位符 2">
            <a:extLst>
              <a:ext uri="{FF2B5EF4-FFF2-40B4-BE49-F238E27FC236}">
                <a16:creationId xmlns:a16="http://schemas.microsoft.com/office/drawing/2014/main" id="{FA65C329-AA84-36D4-62FC-DF2EFD0749DF}"/>
              </a:ext>
            </a:extLst>
          </p:cNvPr>
          <p:cNvSpPr>
            <a:spLocks noGrp="1"/>
          </p:cNvSpPr>
          <p:nvPr>
            <p:ph idx="1"/>
          </p:nvPr>
        </p:nvSpPr>
        <p:spPr/>
        <p:txBody>
          <a:bodyPr/>
          <a:lstStyle/>
          <a:p>
            <a:r>
              <a:rPr lang="zh-CN" altLang="en-US" dirty="0"/>
              <a:t>目前基本认为“类金融机构”主要包括七类金融组织，即小贷公司、融资担保公司、区域性股权市场、典当行、融资租赁公司、商业保理公司和地方</a:t>
            </a:r>
            <a:r>
              <a:rPr lang="en-US" altLang="zh-CN" dirty="0"/>
              <a:t>AMC</a:t>
            </a:r>
            <a:endParaRPr lang="zh-CN" altLang="en-US" dirty="0"/>
          </a:p>
        </p:txBody>
      </p:sp>
      <p:pic>
        <p:nvPicPr>
          <p:cNvPr id="4" name="图片 3">
            <a:extLst>
              <a:ext uri="{FF2B5EF4-FFF2-40B4-BE49-F238E27FC236}">
                <a16:creationId xmlns:a16="http://schemas.microsoft.com/office/drawing/2014/main" id="{3AD75FB4-A576-2FB8-3ECD-BB54DF8839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093" y="3504344"/>
            <a:ext cx="8807813" cy="2591656"/>
          </a:xfrm>
          <a:prstGeom prst="rect">
            <a:avLst/>
          </a:prstGeom>
          <a:noFill/>
          <a:ln>
            <a:noFill/>
          </a:ln>
        </p:spPr>
      </p:pic>
    </p:spTree>
    <p:extLst>
      <p:ext uri="{BB962C8B-B14F-4D97-AF65-F5344CB8AC3E}">
        <p14:creationId xmlns:p14="http://schemas.microsoft.com/office/powerpoint/2010/main" val="32255795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65EC7DD2-D3A5-496F-B533-92A1C0535EF6}"/>
              </a:ext>
            </a:extLst>
          </p:cNvPr>
          <p:cNvSpPr>
            <a:spLocks noGrp="1"/>
          </p:cNvSpPr>
          <p:nvPr>
            <p:ph type="title"/>
          </p:nvPr>
        </p:nvSpPr>
        <p:spPr>
          <a:xfrm>
            <a:off x="457200" y="640080"/>
            <a:ext cx="8229600" cy="777558"/>
          </a:xfrm>
        </p:spPr>
        <p:txBody>
          <a:bodyPr/>
          <a:lstStyle/>
          <a:p>
            <a:pPr eaLnBrk="1" hangingPunct="1">
              <a:defRPr/>
            </a:pPr>
            <a:r>
              <a:rPr lang="zh-CN" altLang="en-US" dirty="0"/>
              <a:t>附录：美国投行的历史</a:t>
            </a:r>
          </a:p>
        </p:txBody>
      </p:sp>
      <p:sp>
        <p:nvSpPr>
          <p:cNvPr id="3" name="内容占位符 2">
            <a:extLst>
              <a:ext uri="{FF2B5EF4-FFF2-40B4-BE49-F238E27FC236}">
                <a16:creationId xmlns:a16="http://schemas.microsoft.com/office/drawing/2014/main" id="{F4BB80D2-96AA-4157-8EB7-8131A64441DC}"/>
              </a:ext>
            </a:extLst>
          </p:cNvPr>
          <p:cNvSpPr>
            <a:spLocks noGrp="1"/>
          </p:cNvSpPr>
          <p:nvPr>
            <p:ph idx="1"/>
          </p:nvPr>
        </p:nvSpPr>
        <p:spPr>
          <a:xfrm>
            <a:off x="1238250" y="1863328"/>
            <a:ext cx="6886575" cy="3394472"/>
          </a:xfrm>
        </p:spPr>
        <p:txBody>
          <a:bodyPr rtlCol="0">
            <a:normAutofit/>
          </a:bodyPr>
          <a:lstStyle/>
          <a:p>
            <a:pPr eaLnBrk="1" fontAlgn="auto" hangingPunct="1">
              <a:spcAft>
                <a:spcPts val="0"/>
              </a:spcAft>
              <a:defRPr/>
            </a:pPr>
            <a:r>
              <a:rPr lang="zh-CN" altLang="en-US" dirty="0">
                <a:latin typeface="华文宋体" panose="02010600040101010101" pitchFamily="2" charset="-122"/>
                <a:ea typeface="华文宋体" panose="02010600040101010101" pitchFamily="2" charset="-122"/>
              </a:rPr>
              <a:t>华尔街最早是商业票据贴现交易的地方。美国的铁路建设促进了债券市场的完善，同时也培养了世界级的投行，现代美国有历史的投行，要么就是当初的实业资本转金融资本来的，要么就是得益于不同时期金融创新发展起来的。</a:t>
            </a:r>
          </a:p>
        </p:txBody>
      </p:sp>
    </p:spTree>
    <p:extLst>
      <p:ext uri="{BB962C8B-B14F-4D97-AF65-F5344CB8AC3E}">
        <p14:creationId xmlns:p14="http://schemas.microsoft.com/office/powerpoint/2010/main" val="24974889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2530F9-A9B0-4B0E-B41D-E5BE017EC28B}"/>
              </a:ext>
            </a:extLst>
          </p:cNvPr>
          <p:cNvSpPr>
            <a:spLocks noGrp="1"/>
          </p:cNvSpPr>
          <p:nvPr>
            <p:ph type="title"/>
          </p:nvPr>
        </p:nvSpPr>
        <p:spPr>
          <a:xfrm>
            <a:off x="457200" y="487680"/>
            <a:ext cx="8229600" cy="848678"/>
          </a:xfrm>
        </p:spPr>
        <p:txBody>
          <a:bodyPr>
            <a:normAutofit fontScale="90000"/>
          </a:bodyPr>
          <a:lstStyle/>
          <a:p>
            <a:r>
              <a:rPr lang="zh-CN" altLang="en-US" sz="2800" dirty="0"/>
              <a:t>附录：西班牙伊莎贝拉女王资助哥伦布</a:t>
            </a:r>
            <a:br>
              <a:rPr lang="en-US" altLang="zh-CN" sz="2800" dirty="0"/>
            </a:br>
            <a:r>
              <a:rPr lang="zh-CN" altLang="en-US" sz="2800" dirty="0"/>
              <a:t>可视为最早的风投</a:t>
            </a:r>
            <a:r>
              <a:rPr lang="en-US" altLang="zh-CN" sz="2800" dirty="0"/>
              <a:t>VC</a:t>
            </a:r>
            <a:endParaRPr lang="zh-CN" altLang="en-US" sz="2800" dirty="0"/>
          </a:p>
        </p:txBody>
      </p:sp>
      <p:sp>
        <p:nvSpPr>
          <p:cNvPr id="3" name="内容占位符 2">
            <a:extLst>
              <a:ext uri="{FF2B5EF4-FFF2-40B4-BE49-F238E27FC236}">
                <a16:creationId xmlns:a16="http://schemas.microsoft.com/office/drawing/2014/main" id="{C41EFAB9-5787-46E5-AA5E-0859CF359DC8}"/>
              </a:ext>
            </a:extLst>
          </p:cNvPr>
          <p:cNvSpPr>
            <a:spLocks noGrp="1"/>
          </p:cNvSpPr>
          <p:nvPr>
            <p:ph idx="1"/>
          </p:nvPr>
        </p:nvSpPr>
        <p:spPr>
          <a:xfrm>
            <a:off x="632460" y="1630998"/>
            <a:ext cx="7879080" cy="4627562"/>
          </a:xfrm>
        </p:spPr>
        <p:txBody>
          <a:bodyPr/>
          <a:lstStyle/>
          <a:p>
            <a:r>
              <a:rPr lang="zh-CN" altLang="en-US" dirty="0"/>
              <a:t>最早的</a:t>
            </a:r>
            <a:r>
              <a:rPr lang="en-US" altLang="zh-CN" dirty="0"/>
              <a:t>VC</a:t>
            </a:r>
            <a:r>
              <a:rPr lang="zh-CN" altLang="en-US" dirty="0"/>
              <a:t>可追溯至</a:t>
            </a:r>
            <a:r>
              <a:rPr lang="en-US" altLang="zh-CN" dirty="0"/>
              <a:t>15</a:t>
            </a:r>
            <a:r>
              <a:rPr lang="zh-CN" altLang="en-US" dirty="0"/>
              <a:t>世纪西班牙伊莎贝拉女王。</a:t>
            </a:r>
            <a:r>
              <a:rPr lang="en-US" altLang="zh-CN" dirty="0"/>
              <a:t>1484</a:t>
            </a:r>
            <a:r>
              <a:rPr lang="zh-CN" altLang="en-US" dirty="0"/>
              <a:t>年哥伦布前往谒见葡萄牙国王，希望国王资助他的船队向西航行，寻找前往东亚的新航道。由于资金需求大，报酬无保障，哥伦布遭到葡萄牙国王拒绝。带着他的想法，又找到意大利、法国和英国的投资者，也遭到拒绝。</a:t>
            </a:r>
            <a:endParaRPr lang="en-US" altLang="zh-CN" dirty="0"/>
          </a:p>
          <a:p>
            <a:r>
              <a:rPr lang="zh-CN" altLang="en-US" dirty="0"/>
              <a:t>于是到刚刚统一的西班牙，找到当时在位的费迪南德（</a:t>
            </a:r>
            <a:r>
              <a:rPr lang="en-US" altLang="zh-CN" dirty="0"/>
              <a:t>Ferdinand</a:t>
            </a:r>
            <a:r>
              <a:rPr lang="zh-CN" altLang="en-US" dirty="0"/>
              <a:t>）和伊莎贝拉（</a:t>
            </a:r>
            <a:r>
              <a:rPr lang="en-US" altLang="zh-CN" dirty="0"/>
              <a:t>Isabella</a:t>
            </a:r>
            <a:r>
              <a:rPr lang="zh-CN" altLang="en-US" dirty="0"/>
              <a:t>）碰碰运气。他聘请了经验丰富的说客，终于说服女王投资。后来的事情大家都知道了，伊莎贝拉就像买中了乐透，哥伦布的发现让西班牙人征服了美洲，除了开采金矿银矿，还种起蔗糖和烟草。</a:t>
            </a:r>
          </a:p>
          <a:p>
            <a:r>
              <a:rPr lang="zh-CN" altLang="en-US" dirty="0"/>
              <a:t>资料来源：</a:t>
            </a:r>
            <a:r>
              <a:rPr lang="en-US" altLang="zh-CN" dirty="0"/>
              <a:t>《</a:t>
            </a:r>
            <a:r>
              <a:rPr lang="zh-CN" altLang="en-US" dirty="0"/>
              <a:t>人类简史</a:t>
            </a:r>
            <a:r>
              <a:rPr lang="en-US" altLang="zh-CN" dirty="0"/>
              <a:t>》</a:t>
            </a:r>
            <a:endParaRPr lang="zh-CN" altLang="en-US" dirty="0"/>
          </a:p>
        </p:txBody>
      </p:sp>
    </p:spTree>
    <p:extLst>
      <p:ext uri="{BB962C8B-B14F-4D97-AF65-F5344CB8AC3E}">
        <p14:creationId xmlns:p14="http://schemas.microsoft.com/office/powerpoint/2010/main" val="18525271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16F87150-7755-4047-89C7-93CE642E2EA9}"/>
              </a:ext>
            </a:extLst>
          </p:cNvPr>
          <p:cNvGrpSpPr/>
          <p:nvPr/>
        </p:nvGrpSpPr>
        <p:grpSpPr>
          <a:xfrm>
            <a:off x="1065584" y="2021096"/>
            <a:ext cx="3363643" cy="2617689"/>
            <a:chOff x="3473809" y="1806495"/>
            <a:chExt cx="4295151" cy="3124200"/>
          </a:xfrm>
        </p:grpSpPr>
        <p:sp>
          <p:nvSpPr>
            <p:cNvPr id="21" name="箭头: 环形 20">
              <a:extLst>
                <a:ext uri="{FF2B5EF4-FFF2-40B4-BE49-F238E27FC236}">
                  <a16:creationId xmlns:a16="http://schemas.microsoft.com/office/drawing/2014/main" id="{E1AD2264-3496-4BC9-9D8C-B58E32CA00D4}"/>
                </a:ext>
              </a:extLst>
            </p:cNvPr>
            <p:cNvSpPr/>
            <p:nvPr/>
          </p:nvSpPr>
          <p:spPr>
            <a:xfrm>
              <a:off x="4154723" y="1806495"/>
              <a:ext cx="2553547" cy="2052320"/>
            </a:xfrm>
            <a:prstGeom prst="circularArrow">
              <a:avLst>
                <a:gd name="adj1" fmla="val 12691"/>
                <a:gd name="adj2" fmla="val 1675992"/>
                <a:gd name="adj3" fmla="val 17033275"/>
                <a:gd name="adj4" fmla="val 14681075"/>
                <a:gd name="adj5" fmla="val 14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等线" panose="020F0502020204030204"/>
                <a:ea typeface="等线" panose="02010600030101010101" pitchFamily="2" charset="-122"/>
              </a:endParaRPr>
            </a:p>
          </p:txBody>
        </p:sp>
        <p:sp>
          <p:nvSpPr>
            <p:cNvPr id="24" name="箭头: 环形 23">
              <a:extLst>
                <a:ext uri="{FF2B5EF4-FFF2-40B4-BE49-F238E27FC236}">
                  <a16:creationId xmlns:a16="http://schemas.microsoft.com/office/drawing/2014/main" id="{D1765C89-188F-41D4-BC50-B52ED89B7BCF}"/>
                </a:ext>
              </a:extLst>
            </p:cNvPr>
            <p:cNvSpPr/>
            <p:nvPr/>
          </p:nvSpPr>
          <p:spPr>
            <a:xfrm rot="5400000">
              <a:off x="4986480" y="2374656"/>
              <a:ext cx="2553547" cy="2052320"/>
            </a:xfrm>
            <a:prstGeom prst="circularArrow">
              <a:avLst>
                <a:gd name="adj1" fmla="val 12498"/>
                <a:gd name="adj2" fmla="val 1621487"/>
                <a:gd name="adj3" fmla="val 17013840"/>
                <a:gd name="adj4" fmla="val 14365547"/>
                <a:gd name="adj5" fmla="val 151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等线" panose="020F0502020204030204"/>
                <a:ea typeface="等线" panose="02010600030101010101" pitchFamily="2" charset="-122"/>
              </a:endParaRPr>
            </a:p>
          </p:txBody>
        </p:sp>
        <p:sp>
          <p:nvSpPr>
            <p:cNvPr id="26" name="箭头: 环形 25">
              <a:extLst>
                <a:ext uri="{FF2B5EF4-FFF2-40B4-BE49-F238E27FC236}">
                  <a16:creationId xmlns:a16="http://schemas.microsoft.com/office/drawing/2014/main" id="{5D2D59FF-1439-4A55-A56F-5EA0EF57C955}"/>
                </a:ext>
              </a:extLst>
            </p:cNvPr>
            <p:cNvSpPr/>
            <p:nvPr/>
          </p:nvSpPr>
          <p:spPr>
            <a:xfrm rot="16528350">
              <a:off x="3428356" y="2467303"/>
              <a:ext cx="2553547" cy="2052320"/>
            </a:xfrm>
            <a:prstGeom prst="circularArrow">
              <a:avLst>
                <a:gd name="adj1" fmla="val 12498"/>
                <a:gd name="adj2" fmla="val 1621487"/>
                <a:gd name="adj3" fmla="val 17013840"/>
                <a:gd name="adj4" fmla="val 14365547"/>
                <a:gd name="adj5" fmla="val 151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等线" panose="020F0502020204030204"/>
                <a:ea typeface="等线" panose="02010600030101010101" pitchFamily="2" charset="-122"/>
              </a:endParaRPr>
            </a:p>
          </p:txBody>
        </p:sp>
        <p:sp>
          <p:nvSpPr>
            <p:cNvPr id="27" name="箭头: 环形 26">
              <a:extLst>
                <a:ext uri="{FF2B5EF4-FFF2-40B4-BE49-F238E27FC236}">
                  <a16:creationId xmlns:a16="http://schemas.microsoft.com/office/drawing/2014/main" id="{89415C21-DEAD-425A-B978-9A0B98CF89D8}"/>
                </a:ext>
              </a:extLst>
            </p:cNvPr>
            <p:cNvSpPr/>
            <p:nvPr/>
          </p:nvSpPr>
          <p:spPr>
            <a:xfrm rot="10800000">
              <a:off x="4374775" y="2878375"/>
              <a:ext cx="2553547" cy="2052320"/>
            </a:xfrm>
            <a:prstGeom prst="circularArrow">
              <a:avLst>
                <a:gd name="adj1" fmla="val 12691"/>
                <a:gd name="adj2" fmla="val 1675992"/>
                <a:gd name="adj3" fmla="val 17033275"/>
                <a:gd name="adj4" fmla="val 14681075"/>
                <a:gd name="adj5" fmla="val 14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等线" panose="020F0502020204030204"/>
                <a:ea typeface="等线" panose="02010600030101010101" pitchFamily="2" charset="-122"/>
              </a:endParaRPr>
            </a:p>
          </p:txBody>
        </p:sp>
        <p:sp>
          <p:nvSpPr>
            <p:cNvPr id="28" name="文本框 27">
              <a:extLst>
                <a:ext uri="{FF2B5EF4-FFF2-40B4-BE49-F238E27FC236}">
                  <a16:creationId xmlns:a16="http://schemas.microsoft.com/office/drawing/2014/main" id="{21B6D670-6DDE-48E2-B36C-F97A8D7B1781}"/>
                </a:ext>
              </a:extLst>
            </p:cNvPr>
            <p:cNvSpPr txBox="1"/>
            <p:nvPr/>
          </p:nvSpPr>
          <p:spPr>
            <a:xfrm>
              <a:off x="3587809" y="2214660"/>
              <a:ext cx="1407379" cy="661194"/>
            </a:xfrm>
            <a:prstGeom prst="rect">
              <a:avLst/>
            </a:prstGeom>
            <a:noFill/>
          </p:spPr>
          <p:txBody>
            <a:bodyPr wrap="square" rtlCol="0">
              <a:spAutoFit/>
            </a:bodyPr>
            <a:lstStyle/>
            <a:p>
              <a:pPr defTabSz="685800"/>
              <a:r>
                <a:rPr lang="zh-CN" altLang="en-US" sz="1500" dirty="0">
                  <a:solidFill>
                    <a:prstClr val="black"/>
                  </a:solidFill>
                  <a:latin typeface="宋体" panose="02010600030101010101" pitchFamily="2" charset="-122"/>
                  <a:ea typeface="宋体" panose="02010600030101010101" pitchFamily="2" charset="-122"/>
                </a:rPr>
                <a:t>没有面包店</a:t>
              </a:r>
            </a:p>
          </p:txBody>
        </p:sp>
        <p:sp>
          <p:nvSpPr>
            <p:cNvPr id="29" name="文本框 28">
              <a:extLst>
                <a:ext uri="{FF2B5EF4-FFF2-40B4-BE49-F238E27FC236}">
                  <a16:creationId xmlns:a16="http://schemas.microsoft.com/office/drawing/2014/main" id="{86165B9B-2867-49EF-B8EF-7F72F99ECB06}"/>
                </a:ext>
              </a:extLst>
            </p:cNvPr>
            <p:cNvSpPr txBox="1"/>
            <p:nvPr/>
          </p:nvSpPr>
          <p:spPr>
            <a:xfrm>
              <a:off x="6361581" y="4192692"/>
              <a:ext cx="1407379" cy="385696"/>
            </a:xfrm>
            <a:prstGeom prst="rect">
              <a:avLst/>
            </a:prstGeom>
            <a:noFill/>
          </p:spPr>
          <p:txBody>
            <a:bodyPr wrap="square" rtlCol="0">
              <a:spAutoFit/>
            </a:bodyPr>
            <a:lstStyle/>
            <a:p>
              <a:pPr defTabSz="685800"/>
              <a:r>
                <a:rPr lang="zh-CN" altLang="en-US" sz="1500" dirty="0">
                  <a:solidFill>
                    <a:prstClr val="black"/>
                  </a:solidFill>
                  <a:latin typeface="宋体" panose="02010600030101010101" pitchFamily="2" charset="-122"/>
                  <a:ea typeface="宋体" panose="02010600030101010101" pitchFamily="2" charset="-122"/>
                </a:rPr>
                <a:t>没有钱</a:t>
              </a:r>
            </a:p>
          </p:txBody>
        </p:sp>
        <p:sp>
          <p:nvSpPr>
            <p:cNvPr id="30" name="文本框 29">
              <a:extLst>
                <a:ext uri="{FF2B5EF4-FFF2-40B4-BE49-F238E27FC236}">
                  <a16:creationId xmlns:a16="http://schemas.microsoft.com/office/drawing/2014/main" id="{63E6CE91-B67B-4F36-BD68-C7F23B365CDB}"/>
                </a:ext>
              </a:extLst>
            </p:cNvPr>
            <p:cNvSpPr txBox="1"/>
            <p:nvPr/>
          </p:nvSpPr>
          <p:spPr>
            <a:xfrm>
              <a:off x="3473809" y="4190993"/>
              <a:ext cx="1407379" cy="661194"/>
            </a:xfrm>
            <a:prstGeom prst="rect">
              <a:avLst/>
            </a:prstGeom>
            <a:noFill/>
          </p:spPr>
          <p:txBody>
            <a:bodyPr wrap="square" rtlCol="0">
              <a:spAutoFit/>
            </a:bodyPr>
            <a:lstStyle/>
            <a:p>
              <a:pPr defTabSz="685800"/>
              <a:r>
                <a:rPr lang="zh-CN" altLang="en-US" sz="1500" dirty="0">
                  <a:solidFill>
                    <a:prstClr val="black"/>
                  </a:solidFill>
                  <a:latin typeface="宋体" panose="02010600030101010101" pitchFamily="2" charset="-122"/>
                  <a:ea typeface="宋体" panose="02010600030101010101" pitchFamily="2" charset="-122"/>
                </a:rPr>
                <a:t>没有承包商</a:t>
              </a:r>
            </a:p>
          </p:txBody>
        </p:sp>
        <p:sp>
          <p:nvSpPr>
            <p:cNvPr id="31" name="文本框 30">
              <a:extLst>
                <a:ext uri="{FF2B5EF4-FFF2-40B4-BE49-F238E27FC236}">
                  <a16:creationId xmlns:a16="http://schemas.microsoft.com/office/drawing/2014/main" id="{8DD22440-0393-4223-BAC8-116356C25C02}"/>
                </a:ext>
              </a:extLst>
            </p:cNvPr>
            <p:cNvSpPr txBox="1"/>
            <p:nvPr/>
          </p:nvSpPr>
          <p:spPr>
            <a:xfrm>
              <a:off x="6224633" y="2237520"/>
              <a:ext cx="1407379" cy="385696"/>
            </a:xfrm>
            <a:prstGeom prst="rect">
              <a:avLst/>
            </a:prstGeom>
            <a:noFill/>
          </p:spPr>
          <p:txBody>
            <a:bodyPr wrap="square" rtlCol="0">
              <a:spAutoFit/>
            </a:bodyPr>
            <a:lstStyle/>
            <a:p>
              <a:pPr defTabSz="685800"/>
              <a:r>
                <a:rPr lang="zh-CN" altLang="en-US" sz="1500" dirty="0">
                  <a:solidFill>
                    <a:prstClr val="black"/>
                  </a:solidFill>
                  <a:latin typeface="宋体" panose="02010600030101010101" pitchFamily="2" charset="-122"/>
                  <a:ea typeface="宋体" panose="02010600030101010101" pitchFamily="2" charset="-122"/>
                </a:rPr>
                <a:t>没有面包</a:t>
              </a:r>
            </a:p>
          </p:txBody>
        </p:sp>
      </p:grpSp>
      <p:sp>
        <p:nvSpPr>
          <p:cNvPr id="33" name="文本框 32">
            <a:extLst>
              <a:ext uri="{FF2B5EF4-FFF2-40B4-BE49-F238E27FC236}">
                <a16:creationId xmlns:a16="http://schemas.microsoft.com/office/drawing/2014/main" id="{575A3EA7-D688-4561-8BAD-39317DB9E249}"/>
              </a:ext>
            </a:extLst>
          </p:cNvPr>
          <p:cNvSpPr txBox="1"/>
          <p:nvPr/>
        </p:nvSpPr>
        <p:spPr>
          <a:xfrm>
            <a:off x="1708545" y="5024482"/>
            <a:ext cx="2077721" cy="369332"/>
          </a:xfrm>
          <a:prstGeom prst="rect">
            <a:avLst/>
          </a:prstGeom>
          <a:noFill/>
        </p:spPr>
        <p:txBody>
          <a:bodyPr wrap="square" rtlCol="0">
            <a:spAutoFit/>
          </a:bodyPr>
          <a:lstStyle/>
          <a:p>
            <a:pPr defTabSz="685800"/>
            <a:r>
              <a:rPr lang="zh-CN" altLang="en-US" b="1" dirty="0">
                <a:solidFill>
                  <a:prstClr val="black"/>
                </a:solidFill>
                <a:latin typeface="楷体" panose="02010609060101010101" pitchFamily="49" charset="-122"/>
                <a:ea typeface="楷体" panose="02010609060101010101" pitchFamily="49" charset="-122"/>
              </a:rPr>
              <a:t>创业者的困境</a:t>
            </a:r>
          </a:p>
        </p:txBody>
      </p:sp>
      <p:graphicFrame>
        <p:nvGraphicFramePr>
          <p:cNvPr id="12" name="图示 11">
            <a:extLst>
              <a:ext uri="{FF2B5EF4-FFF2-40B4-BE49-F238E27FC236}">
                <a16:creationId xmlns:a16="http://schemas.microsoft.com/office/drawing/2014/main" id="{ECC14FAE-A961-401C-851B-AE9DF9045785}"/>
              </a:ext>
            </a:extLst>
          </p:cNvPr>
          <p:cNvGraphicFramePr/>
          <p:nvPr/>
        </p:nvGraphicFramePr>
        <p:xfrm>
          <a:off x="3975708" y="1898977"/>
          <a:ext cx="5422901" cy="332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文本框 12">
            <a:extLst>
              <a:ext uri="{FF2B5EF4-FFF2-40B4-BE49-F238E27FC236}">
                <a16:creationId xmlns:a16="http://schemas.microsoft.com/office/drawing/2014/main" id="{8D8AD94F-2EA7-4BFF-81A0-29CD931EC2DA}"/>
              </a:ext>
            </a:extLst>
          </p:cNvPr>
          <p:cNvSpPr txBox="1"/>
          <p:nvPr/>
        </p:nvSpPr>
        <p:spPr>
          <a:xfrm>
            <a:off x="5669280" y="5197606"/>
            <a:ext cx="3276600" cy="369332"/>
          </a:xfrm>
          <a:prstGeom prst="rect">
            <a:avLst/>
          </a:prstGeom>
          <a:noFill/>
        </p:spPr>
        <p:txBody>
          <a:bodyPr wrap="square" rtlCol="0">
            <a:spAutoFit/>
          </a:bodyPr>
          <a:lstStyle/>
          <a:p>
            <a:pPr defTabSz="685800"/>
            <a:r>
              <a:rPr lang="zh-CN" altLang="en-US" b="1" dirty="0">
                <a:solidFill>
                  <a:prstClr val="black"/>
                </a:solidFill>
                <a:latin typeface="楷体" panose="02010609060101010101" pitchFamily="49" charset="-122"/>
                <a:ea typeface="楷体" panose="02010609060101010101" pitchFamily="49" charset="-122"/>
              </a:rPr>
              <a:t>现代经济的奇妙循环</a:t>
            </a:r>
          </a:p>
        </p:txBody>
      </p:sp>
      <p:sp>
        <p:nvSpPr>
          <p:cNvPr id="2" name="文本框 1">
            <a:extLst>
              <a:ext uri="{FF2B5EF4-FFF2-40B4-BE49-F238E27FC236}">
                <a16:creationId xmlns:a16="http://schemas.microsoft.com/office/drawing/2014/main" id="{7A50D057-EDDE-4643-9946-E6898F67F712}"/>
              </a:ext>
            </a:extLst>
          </p:cNvPr>
          <p:cNvSpPr txBox="1"/>
          <p:nvPr/>
        </p:nvSpPr>
        <p:spPr>
          <a:xfrm>
            <a:off x="838200" y="712820"/>
            <a:ext cx="7467600" cy="646331"/>
          </a:xfrm>
          <a:prstGeom prst="rect">
            <a:avLst/>
          </a:prstGeom>
          <a:noFill/>
        </p:spPr>
        <p:txBody>
          <a:bodyPr wrap="square" rtlCol="0">
            <a:spAutoFit/>
          </a:bodyPr>
          <a:lstStyle/>
          <a:p>
            <a:pPr algn="ctr" defTabSz="685800"/>
            <a:r>
              <a:rPr lang="zh-CN" altLang="en-US" sz="3600" dirty="0">
                <a:solidFill>
                  <a:prstClr val="black"/>
                </a:solidFill>
                <a:latin typeface="等线" panose="020F0502020204030204"/>
                <a:ea typeface="等线" panose="02010600030101010101" pitchFamily="2" charset="-122"/>
              </a:rPr>
              <a:t>附录：金融系统对经济增长的作用</a:t>
            </a:r>
          </a:p>
        </p:txBody>
      </p:sp>
      <p:sp>
        <p:nvSpPr>
          <p:cNvPr id="16" name="文本框 15">
            <a:extLst>
              <a:ext uri="{FF2B5EF4-FFF2-40B4-BE49-F238E27FC236}">
                <a16:creationId xmlns:a16="http://schemas.microsoft.com/office/drawing/2014/main" id="{D437A3CA-CFEB-4BA3-AE37-ABA346C6DE95}"/>
              </a:ext>
            </a:extLst>
          </p:cNvPr>
          <p:cNvSpPr txBox="1"/>
          <p:nvPr/>
        </p:nvSpPr>
        <p:spPr>
          <a:xfrm>
            <a:off x="1249073" y="5991582"/>
            <a:ext cx="4699000" cy="369332"/>
          </a:xfrm>
          <a:prstGeom prst="rect">
            <a:avLst/>
          </a:prstGeom>
          <a:noFill/>
        </p:spPr>
        <p:txBody>
          <a:bodyPr wrap="square">
            <a:spAutoFit/>
          </a:bodyPr>
          <a:lstStyle/>
          <a:p>
            <a:r>
              <a:rPr lang="zh-CN" altLang="en-US" dirty="0"/>
              <a:t>资料来源：</a:t>
            </a:r>
            <a:r>
              <a:rPr lang="en-US" altLang="zh-CN" dirty="0"/>
              <a:t>《</a:t>
            </a:r>
            <a:r>
              <a:rPr lang="zh-CN" altLang="en-US" dirty="0"/>
              <a:t>人类简史</a:t>
            </a:r>
            <a:r>
              <a:rPr lang="en-US" altLang="zh-CN" dirty="0"/>
              <a:t>》</a:t>
            </a:r>
            <a:endParaRPr lang="zh-CN" altLang="en-US" dirty="0"/>
          </a:p>
        </p:txBody>
      </p:sp>
    </p:spTree>
    <p:extLst>
      <p:ext uri="{BB962C8B-B14F-4D97-AF65-F5344CB8AC3E}">
        <p14:creationId xmlns:p14="http://schemas.microsoft.com/office/powerpoint/2010/main" val="1604131477"/>
      </p:ext>
    </p:extLst>
  </p:cSld>
  <p:clrMapOvr>
    <a:masterClrMapping/>
  </p:clrMapOvr>
</p:sld>
</file>

<file path=ppt/theme/theme1.xml><?xml version="1.0" encoding="utf-8"?>
<a:theme xmlns:a="http://schemas.openxmlformats.org/drawingml/2006/main" name="1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rgbClr val="C0C0C0"/>
        </a:solidFill>
        <a:ln w="12700" cap="flat" cmpd="sng" algn="ctr">
          <a:no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Balloons">
  <a:themeElements>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4848</TotalTime>
  <Words>10172</Words>
  <Application>Microsoft Office PowerPoint</Application>
  <PresentationFormat>全屏显示(4:3)</PresentationFormat>
  <Paragraphs>849</Paragraphs>
  <Slides>106</Slides>
  <Notes>11</Notes>
  <HiddenSlides>0</HiddenSlides>
  <MMClips>0</MMClips>
  <ScaleCrop>false</ScaleCrop>
  <HeadingPairs>
    <vt:vector size="8" baseType="variant">
      <vt:variant>
        <vt:lpstr>已用的字体</vt:lpstr>
      </vt:variant>
      <vt:variant>
        <vt:i4>19</vt:i4>
      </vt:variant>
      <vt:variant>
        <vt:lpstr>主题</vt:lpstr>
      </vt:variant>
      <vt:variant>
        <vt:i4>6</vt:i4>
      </vt:variant>
      <vt:variant>
        <vt:lpstr>嵌入 OLE 服务器</vt:lpstr>
      </vt:variant>
      <vt:variant>
        <vt:i4>4</vt:i4>
      </vt:variant>
      <vt:variant>
        <vt:lpstr>幻灯片标题</vt:lpstr>
      </vt:variant>
      <vt:variant>
        <vt:i4>106</vt:i4>
      </vt:variant>
    </vt:vector>
  </HeadingPairs>
  <TitlesOfParts>
    <vt:vector size="135" baseType="lpstr">
      <vt:lpstr>-apple-system</vt:lpstr>
      <vt:lpstr>Helvetica Neue</vt:lpstr>
      <vt:lpstr>ZapfDingbats</vt:lpstr>
      <vt:lpstr>等线</vt:lpstr>
      <vt:lpstr>等线 Light</vt:lpstr>
      <vt:lpstr>黑体</vt:lpstr>
      <vt:lpstr>华文宋体</vt:lpstr>
      <vt:lpstr>楷体</vt:lpstr>
      <vt:lpstr>楷体_GB2312</vt:lpstr>
      <vt:lpstr>宋体</vt:lpstr>
      <vt:lpstr>微软雅黑</vt:lpstr>
      <vt:lpstr>Arial</vt:lpstr>
      <vt:lpstr>Calibri</vt:lpstr>
      <vt:lpstr>Cambria Math</vt:lpstr>
      <vt:lpstr>Garamond</vt:lpstr>
      <vt:lpstr>Tahoma</vt:lpstr>
      <vt:lpstr>Times New Roman</vt:lpstr>
      <vt:lpstr>Verdana</vt:lpstr>
      <vt:lpstr>Wingdings</vt:lpstr>
      <vt:lpstr>1_Stream</vt:lpstr>
      <vt:lpstr>Stream</vt:lpstr>
      <vt:lpstr>Office 主题​​</vt:lpstr>
      <vt:lpstr>Office 主题</vt:lpstr>
      <vt:lpstr>4_Balloons</vt:lpstr>
      <vt:lpstr>1_Office 主题</vt:lpstr>
      <vt:lpstr>Worksheet</vt:lpstr>
      <vt:lpstr>Equation</vt:lpstr>
      <vt:lpstr>图表</vt:lpstr>
      <vt:lpstr>Chart</vt:lpstr>
      <vt:lpstr>第2章  金融市场和金融机构</vt:lpstr>
      <vt:lpstr>内容</vt:lpstr>
      <vt:lpstr>导入案例1</vt:lpstr>
      <vt:lpstr>导入案例2</vt:lpstr>
      <vt:lpstr>资料1  我国银行数量</vt:lpstr>
      <vt:lpstr>我国各类银行细分 中小银行在银行业中的数量占比超过九成。</vt:lpstr>
      <vt:lpstr>资料2  我国证券公司数量</vt:lpstr>
      <vt:lpstr>第2章  金融市场和金融机构</vt:lpstr>
      <vt:lpstr>什么是金融系统（Financial System）？</vt:lpstr>
      <vt:lpstr>通过金融市场的资金流动</vt:lpstr>
      <vt:lpstr>通过金融中介的资金流动</vt:lpstr>
      <vt:lpstr>通过金融中介和金融市场的资金流动</vt:lpstr>
      <vt:lpstr>通过金融市场和金融中介的资金流动</vt:lpstr>
      <vt:lpstr>资金流动</vt:lpstr>
      <vt:lpstr>金融系统的功能</vt:lpstr>
      <vt:lpstr>Clearing and Settling Payments  支付与结算功能</vt:lpstr>
      <vt:lpstr>Transferring Resources across Time &amp; Space 跨时间和空间的资源转移</vt:lpstr>
      <vt:lpstr>Managing Risk &amp; Risk Management 管理风险与风险配置</vt:lpstr>
      <vt:lpstr>Pooling Resources and Subdividing Shares 集合资源与分割股份</vt:lpstr>
      <vt:lpstr>Providing Information &amp; Price Revealation 信息提供与价格发现</vt:lpstr>
      <vt:lpstr>Incentive Problems 激励问题</vt:lpstr>
      <vt:lpstr>The Moral-Hazard Problem 道德风险问题</vt:lpstr>
      <vt:lpstr>The Adverse Selection Problem 逆向选择问题</vt:lpstr>
      <vt:lpstr>The Principal-Agent Problem 委托代理问题</vt:lpstr>
      <vt:lpstr>Incentive Problems 激励问题</vt:lpstr>
      <vt:lpstr>Dealing with Incentive Problems 处理激励问题</vt:lpstr>
      <vt:lpstr>金融创新</vt:lpstr>
      <vt:lpstr>金融市场（Financial Markets）</vt:lpstr>
      <vt:lpstr>PowerPoint 演示文稿</vt:lpstr>
      <vt:lpstr>PowerPoint 演示文稿</vt:lpstr>
      <vt:lpstr>衍生工具市场</vt:lpstr>
      <vt:lpstr>债券市场</vt:lpstr>
      <vt:lpstr>PowerPoint 演示文稿</vt:lpstr>
      <vt:lpstr>PowerPoint 演示文稿</vt:lpstr>
      <vt:lpstr>股票市场</vt:lpstr>
      <vt:lpstr>PowerPoint 演示文稿</vt:lpstr>
      <vt:lpstr>股票市场（A股沪市）</vt:lpstr>
      <vt:lpstr>金融资产价格和利率</vt:lpstr>
      <vt:lpstr>利率</vt:lpstr>
      <vt:lpstr>利率水平的影响因素：记账单位</vt:lpstr>
      <vt:lpstr>利率水平的影响因素：到期期限</vt:lpstr>
      <vt:lpstr>利率水平的影响因素: 违约风险</vt:lpstr>
      <vt:lpstr>风险资产收益率</vt:lpstr>
      <vt:lpstr>课堂练习</vt:lpstr>
      <vt:lpstr>市场指数</vt:lpstr>
      <vt:lpstr>构建股票价格指数</vt:lpstr>
      <vt:lpstr>PowerPoint 演示文稿</vt:lpstr>
      <vt:lpstr>PowerPoint 演示文稿</vt:lpstr>
      <vt:lpstr>通货膨胀与实际利率</vt:lpstr>
      <vt:lpstr>课堂练习</vt:lpstr>
      <vt:lpstr>收益率水平的基本决定因素</vt:lpstr>
      <vt:lpstr>金融中介（Financial Intermediaries）</vt:lpstr>
      <vt:lpstr>附录：我国早期的金融中介</vt:lpstr>
      <vt:lpstr>附录：我国早期的金融中介（续）</vt:lpstr>
      <vt:lpstr>商业银行</vt:lpstr>
      <vt:lpstr>《中华人民共和国商业银行法》（1995）规定：</vt:lpstr>
      <vt:lpstr>商业银行具有悠久的历史</vt:lpstr>
      <vt:lpstr>其他存款储蓄机构</vt:lpstr>
      <vt:lpstr>投资银行</vt:lpstr>
      <vt:lpstr>附：我国法律对证券公司的规定</vt:lpstr>
      <vt:lpstr>PowerPoint 演示文稿</vt:lpstr>
      <vt:lpstr>PowerPoint 演示文稿</vt:lpstr>
      <vt:lpstr>保险公司</vt:lpstr>
      <vt:lpstr>养老金和退休基金</vt:lpstr>
      <vt:lpstr>共同基金</vt:lpstr>
      <vt:lpstr>我国对投资基金的定义</vt:lpstr>
      <vt:lpstr>风险投资企业（VC）</vt:lpstr>
      <vt:lpstr>资产管理公司</vt:lpstr>
      <vt:lpstr>信息服务企业</vt:lpstr>
      <vt:lpstr>中央银行</vt:lpstr>
      <vt:lpstr>政府和准政府组织</vt:lpstr>
      <vt:lpstr>政府和准政府组织</vt:lpstr>
      <vt:lpstr>金融基础设施与金融监管</vt:lpstr>
      <vt:lpstr>本章小结</vt:lpstr>
      <vt:lpstr>思考题与讨论题</vt:lpstr>
      <vt:lpstr>本模块主要知识点汇集</vt:lpstr>
      <vt:lpstr>本部分主要知识逻辑导图</vt:lpstr>
      <vt:lpstr>附录：什么是系统？</vt:lpstr>
      <vt:lpstr>附录：金融创新有什么用？</vt:lpstr>
      <vt:lpstr>两宋时期的金融创新不输欧洲</vt:lpstr>
      <vt:lpstr>附录：我国金融系统近年来的创新</vt:lpstr>
      <vt:lpstr>附录：北京证券交易所正式开市</vt:lpstr>
      <vt:lpstr>附录：货币职能</vt:lpstr>
      <vt:lpstr>货币的层次与货币供应量</vt:lpstr>
      <vt:lpstr>附录：非洲部落社会没有货币、没有 金融，怎么办？</vt:lpstr>
      <vt:lpstr>附录：货币发展简史</vt:lpstr>
      <vt:lpstr>货币发展简史</vt:lpstr>
      <vt:lpstr>附录：支付手段发展简史</vt:lpstr>
      <vt:lpstr>秦朝对文字、货币、度量衡、语言的统一</vt:lpstr>
      <vt:lpstr>附录：股票市场发展简史                         </vt:lpstr>
      <vt:lpstr>附录：梧桐树协定与纽约证交所起源</vt:lpstr>
      <vt:lpstr>附录：道琼斯指数百年走势</vt:lpstr>
      <vt:lpstr>附录：期货市场的历史</vt:lpstr>
      <vt:lpstr>附录：我国早期的金融中介</vt:lpstr>
      <vt:lpstr>附录：我国早期的金融中介（续）</vt:lpstr>
      <vt:lpstr>我国金融机构和类金融机构</vt:lpstr>
      <vt:lpstr>附录：美国投行的历史</vt:lpstr>
      <vt:lpstr>附录：西班牙伊莎贝拉女王资助哥伦布 可视为最早的风投VC</vt:lpstr>
      <vt:lpstr>PowerPoint 演示文稿</vt:lpstr>
      <vt:lpstr>PowerPoint 演示文稿</vt:lpstr>
      <vt:lpstr>金融系统的激励功能</vt:lpstr>
      <vt:lpstr>附录：津巴布韦的恶性通货膨胀</vt:lpstr>
      <vt:lpstr>PowerPoint 演示文稿</vt:lpstr>
      <vt:lpstr>附录：股市的信息揭示作用</vt:lpstr>
      <vt:lpstr>附录：真实利息与货币利息：考虑通货膨胀</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204</cp:revision>
  <dcterms:created xsi:type="dcterms:W3CDTF">2020-11-13T14:38:39Z</dcterms:created>
  <dcterms:modified xsi:type="dcterms:W3CDTF">2024-10-22T09:43:25Z</dcterms:modified>
</cp:coreProperties>
</file>